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0"/>
  </p:notesMasterIdLst>
  <p:sldIdLst>
    <p:sldId id="256" r:id="rId2"/>
    <p:sldId id="259" r:id="rId3"/>
    <p:sldId id="257" r:id="rId4"/>
    <p:sldId id="258" r:id="rId5"/>
    <p:sldId id="260" r:id="rId6"/>
    <p:sldId id="286" r:id="rId7"/>
    <p:sldId id="287" r:id="rId8"/>
    <p:sldId id="288" r:id="rId9"/>
    <p:sldId id="290" r:id="rId10"/>
    <p:sldId id="291" r:id="rId11"/>
    <p:sldId id="292" r:id="rId12"/>
    <p:sldId id="261" r:id="rId13"/>
    <p:sldId id="262" r:id="rId14"/>
    <p:sldId id="263" r:id="rId15"/>
    <p:sldId id="264" r:id="rId16"/>
    <p:sldId id="265" r:id="rId17"/>
    <p:sldId id="289" r:id="rId18"/>
    <p:sldId id="267" r:id="rId19"/>
    <p:sldId id="268" r:id="rId20"/>
    <p:sldId id="293" r:id="rId21"/>
    <p:sldId id="269" r:id="rId22"/>
    <p:sldId id="270" r:id="rId23"/>
    <p:sldId id="271" r:id="rId24"/>
    <p:sldId id="272" r:id="rId25"/>
    <p:sldId id="273" r:id="rId26"/>
    <p:sldId id="274" r:id="rId27"/>
    <p:sldId id="275" r:id="rId28"/>
    <p:sldId id="276" r:id="rId29"/>
    <p:sldId id="277" r:id="rId30"/>
    <p:sldId id="278" r:id="rId31"/>
    <p:sldId id="279" r:id="rId32"/>
    <p:sldId id="280" r:id="rId33"/>
    <p:sldId id="283" r:id="rId34"/>
    <p:sldId id="281" r:id="rId35"/>
    <p:sldId id="294" r:id="rId36"/>
    <p:sldId id="295" r:id="rId37"/>
    <p:sldId id="284" r:id="rId38"/>
    <p:sldId id="285" r:id="rId3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367"/>
    <p:restoredTop sz="94681"/>
  </p:normalViewPr>
  <p:slideViewPr>
    <p:cSldViewPr snapToGrid="0" snapToObjects="1">
      <p:cViewPr varScale="1">
        <p:scale>
          <a:sx n="111" d="100"/>
          <a:sy n="111" d="100"/>
        </p:scale>
        <p:origin x="328" y="20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44115A-18D2-2647-8617-19E43103B09C}" type="datetimeFigureOut">
              <a:rPr lang="en-US" smtClean="0"/>
              <a:t>4/26/26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B9731FA-49C7-204F-B2D5-3207564668A9}" type="slidenum">
              <a:rPr lang="en-US" smtClean="0"/>
              <a:t>‹#›</a:t>
            </a:fld>
            <a:endParaRPr lang="en-US"/>
          </a:p>
        </p:txBody>
      </p:sp>
    </p:spTree>
    <p:extLst>
      <p:ext uri="{BB962C8B-B14F-4D97-AF65-F5344CB8AC3E}">
        <p14:creationId xmlns:p14="http://schemas.microsoft.com/office/powerpoint/2010/main" val="21478517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B9731FA-49C7-204F-B2D5-3207564668A9}" type="slidenum">
              <a:rPr lang="en-US" smtClean="0"/>
              <a:t>28</a:t>
            </a:fld>
            <a:endParaRPr lang="en-US"/>
          </a:p>
        </p:txBody>
      </p:sp>
    </p:spTree>
    <p:extLst>
      <p:ext uri="{BB962C8B-B14F-4D97-AF65-F5344CB8AC3E}">
        <p14:creationId xmlns:p14="http://schemas.microsoft.com/office/powerpoint/2010/main" val="466096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632AC7-F55A-1FE2-BB68-A19D649BCB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39476A-1640-EDAD-E7FF-D8B467B1AF6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E961EB-93C0-2E0A-5FDC-F4A61A90280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19EF7B2-D14F-BA8B-3C75-2281E32FBE35}"/>
              </a:ext>
            </a:extLst>
          </p:cNvPr>
          <p:cNvSpPr>
            <a:spLocks noGrp="1"/>
          </p:cNvSpPr>
          <p:nvPr>
            <p:ph type="sldNum" sz="quarter" idx="5"/>
          </p:nvPr>
        </p:nvSpPr>
        <p:spPr/>
        <p:txBody>
          <a:bodyPr/>
          <a:lstStyle/>
          <a:p>
            <a:fld id="{3B9731FA-49C7-204F-B2D5-3207564668A9}" type="slidenum">
              <a:rPr lang="en-US" smtClean="0"/>
              <a:t>35</a:t>
            </a:fld>
            <a:endParaRPr lang="en-US"/>
          </a:p>
        </p:txBody>
      </p:sp>
    </p:spTree>
    <p:extLst>
      <p:ext uri="{BB962C8B-B14F-4D97-AF65-F5344CB8AC3E}">
        <p14:creationId xmlns:p14="http://schemas.microsoft.com/office/powerpoint/2010/main" val="22458669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B9731FA-49C7-204F-B2D5-3207564668A9}" type="slidenum">
              <a:rPr lang="en-US" smtClean="0"/>
              <a:t>38</a:t>
            </a:fld>
            <a:endParaRPr lang="en-US"/>
          </a:p>
        </p:txBody>
      </p:sp>
    </p:spTree>
    <p:extLst>
      <p:ext uri="{BB962C8B-B14F-4D97-AF65-F5344CB8AC3E}">
        <p14:creationId xmlns:p14="http://schemas.microsoft.com/office/powerpoint/2010/main" val="16634790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4/26/26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4/26/26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4/26/26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4/26/26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4/26/26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4/26/26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4/26/26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4/26/26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4/26/26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4/26/26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4/26/26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4/26/26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0F1B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548640" y="457200"/>
            <a:ext cx="11091672" cy="523220"/>
          </a:xfrm>
          <a:prstGeom prst="rect">
            <a:avLst/>
          </a:prstGeom>
          <a:noFill/>
        </p:spPr>
        <p:txBody>
          <a:bodyPr wrap="square" anchor="t">
            <a:spAutoFit/>
          </a:bodyPr>
          <a:lstStyle/>
          <a:p>
            <a:pPr algn="l"/>
            <a:r>
              <a:rPr sz="2800" b="1" i="0" dirty="0">
                <a:solidFill>
                  <a:srgbClr val="E89A4A"/>
                </a:solidFill>
                <a:latin typeface="Calibri"/>
              </a:rPr>
              <a:t>SERMON  ·  SUNDAY 26 APRIL 2026</a:t>
            </a:r>
          </a:p>
        </p:txBody>
      </p:sp>
      <p:sp>
        <p:nvSpPr>
          <p:cNvPr id="4" name="TextBox 3"/>
          <p:cNvSpPr txBox="1"/>
          <p:nvPr/>
        </p:nvSpPr>
        <p:spPr>
          <a:xfrm>
            <a:off x="548640" y="2260788"/>
            <a:ext cx="11091672" cy="2062103"/>
          </a:xfrm>
          <a:prstGeom prst="rect">
            <a:avLst/>
          </a:prstGeom>
          <a:noFill/>
        </p:spPr>
        <p:txBody>
          <a:bodyPr wrap="square" anchor="ctr">
            <a:spAutoFit/>
          </a:bodyPr>
          <a:lstStyle/>
          <a:p>
            <a:pPr algn="l"/>
            <a:r>
              <a:rPr lang="en-AU" sz="8000" b="1" i="0" dirty="0">
                <a:solidFill>
                  <a:srgbClr val="F5F2E8"/>
                </a:solidFill>
                <a:latin typeface="Calibri"/>
              </a:rPr>
              <a:t>The Birth of a Saviour</a:t>
            </a:r>
          </a:p>
          <a:p>
            <a:pPr algn="l"/>
            <a:r>
              <a:rPr sz="4800" b="1" i="0" dirty="0">
                <a:solidFill>
                  <a:srgbClr val="F5F2E8"/>
                </a:solidFill>
                <a:latin typeface="Calibri"/>
              </a:rPr>
              <a:t>When God Left Home</a:t>
            </a:r>
          </a:p>
        </p:txBody>
      </p:sp>
      <p:sp>
        <p:nvSpPr>
          <p:cNvPr id="5" name="Rectangle 4"/>
          <p:cNvSpPr/>
          <p:nvPr/>
        </p:nvSpPr>
        <p:spPr>
          <a:xfrm>
            <a:off x="548640" y="4297680"/>
            <a:ext cx="731520" cy="9525"/>
          </a:xfrm>
          <a:prstGeom prst="rect">
            <a:avLst/>
          </a:prstGeom>
          <a:solidFill>
            <a:srgbClr val="E89A4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548640" y="4539437"/>
            <a:ext cx="11091672" cy="430887"/>
          </a:xfrm>
          <a:prstGeom prst="rect">
            <a:avLst/>
          </a:prstGeom>
          <a:noFill/>
        </p:spPr>
        <p:txBody>
          <a:bodyPr wrap="square" anchor="ctr">
            <a:spAutoFit/>
          </a:bodyPr>
          <a:lstStyle/>
          <a:p>
            <a:pPr algn="l"/>
            <a:r>
              <a:rPr sz="2200" b="0" i="0" dirty="0">
                <a:solidFill>
                  <a:srgbClr val="8E9CB5"/>
                </a:solidFill>
                <a:latin typeface="Calibri"/>
              </a:rPr>
              <a:t>Luke 2:1–20</a:t>
            </a:r>
            <a:endParaRPr lang="en-AU" sz="2200" b="0" i="0" dirty="0">
              <a:solidFill>
                <a:srgbClr val="8E9CB5"/>
              </a:solidFill>
              <a:latin typeface="Calibri"/>
            </a:endParaRPr>
          </a:p>
        </p:txBody>
      </p:sp>
      <p:sp>
        <p:nvSpPr>
          <p:cNvPr id="8" name="TextBox 7">
            <a:extLst>
              <a:ext uri="{FF2B5EF4-FFF2-40B4-BE49-F238E27FC236}">
                <a16:creationId xmlns:a16="http://schemas.microsoft.com/office/drawing/2014/main" id="{87223811-0334-FD59-D996-F9F6F3BB4E7B}"/>
              </a:ext>
            </a:extLst>
          </p:cNvPr>
          <p:cNvSpPr txBox="1"/>
          <p:nvPr/>
        </p:nvSpPr>
        <p:spPr>
          <a:xfrm>
            <a:off x="548640" y="5057745"/>
            <a:ext cx="11091672" cy="400110"/>
          </a:xfrm>
          <a:prstGeom prst="rect">
            <a:avLst/>
          </a:prstGeom>
          <a:noFill/>
        </p:spPr>
        <p:txBody>
          <a:bodyPr wrap="square" anchor="ctr">
            <a:spAutoFit/>
          </a:bodyPr>
          <a:lstStyle/>
          <a:p>
            <a:pPr algn="l"/>
            <a:r>
              <a:rPr sz="2000" b="0" i="1" dirty="0">
                <a:solidFill>
                  <a:srgbClr val="8E9CB5"/>
                </a:solidFill>
                <a:latin typeface="Calibri"/>
              </a:rPr>
              <a:t>Series: The Gospel According to Luke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1A29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548640" y="457200"/>
            <a:ext cx="11091672" cy="400110"/>
          </a:xfrm>
          <a:prstGeom prst="rect">
            <a:avLst/>
          </a:prstGeom>
          <a:noFill/>
        </p:spPr>
        <p:txBody>
          <a:bodyPr wrap="square" anchor="t">
            <a:spAutoFit/>
          </a:bodyPr>
          <a:lstStyle/>
          <a:p>
            <a:pPr algn="l"/>
            <a:r>
              <a:rPr sz="2000" b="1" i="0" dirty="0">
                <a:solidFill>
                  <a:srgbClr val="E89A4A"/>
                </a:solidFill>
                <a:latin typeface="Calibri"/>
              </a:rPr>
              <a:t>READING  ·  LUKE 2:15–18</a:t>
            </a:r>
          </a:p>
        </p:txBody>
      </p:sp>
      <p:sp>
        <p:nvSpPr>
          <p:cNvPr id="4" name="TextBox 3"/>
          <p:cNvSpPr txBox="1"/>
          <p:nvPr/>
        </p:nvSpPr>
        <p:spPr>
          <a:xfrm>
            <a:off x="731520" y="1009829"/>
            <a:ext cx="10725912" cy="5478423"/>
          </a:xfrm>
          <a:prstGeom prst="rect">
            <a:avLst/>
          </a:prstGeom>
          <a:noFill/>
        </p:spPr>
        <p:txBody>
          <a:bodyPr wrap="square" lIns="182880" rIns="182880" anchor="ctr">
            <a:spAutoFit/>
          </a:bodyPr>
          <a:lstStyle/>
          <a:p>
            <a:pPr algn="l">
              <a:spcAft>
                <a:spcPts val="1200"/>
              </a:spcAft>
            </a:pPr>
            <a:r>
              <a:rPr sz="3200" b="1" baseline="30000" dirty="0">
                <a:solidFill>
                  <a:srgbClr val="E89A4A"/>
                </a:solidFill>
                <a:latin typeface="Calibri"/>
              </a:rPr>
              <a:t>15</a:t>
            </a:r>
            <a:r>
              <a:rPr sz="3200" b="1" dirty="0">
                <a:solidFill>
                  <a:srgbClr val="E89A4A"/>
                </a:solidFill>
                <a:latin typeface="Calibri"/>
              </a:rPr>
              <a:t>  </a:t>
            </a:r>
            <a:r>
              <a:rPr sz="3200" dirty="0">
                <a:solidFill>
                  <a:srgbClr val="F5F2E8"/>
                </a:solidFill>
                <a:latin typeface="Calibri"/>
              </a:rPr>
              <a:t>When the angels went away from them into heaven, the shepherds said to one another, “Let us go over to Bethlehem and see this thing that has happened, which the Lord has made known to us.”</a:t>
            </a:r>
          </a:p>
          <a:p>
            <a:pPr algn="l">
              <a:spcAft>
                <a:spcPts val="1200"/>
              </a:spcAft>
            </a:pPr>
            <a:r>
              <a:rPr sz="3200" b="1" baseline="30000" dirty="0">
                <a:solidFill>
                  <a:srgbClr val="E89A4A"/>
                </a:solidFill>
                <a:latin typeface="Calibri"/>
              </a:rPr>
              <a:t>16</a:t>
            </a:r>
            <a:r>
              <a:rPr sz="3200" b="1" dirty="0">
                <a:solidFill>
                  <a:srgbClr val="E89A4A"/>
                </a:solidFill>
                <a:latin typeface="Calibri"/>
              </a:rPr>
              <a:t>  </a:t>
            </a:r>
            <a:r>
              <a:rPr sz="3200" dirty="0">
                <a:solidFill>
                  <a:srgbClr val="F5F2E8"/>
                </a:solidFill>
                <a:latin typeface="Calibri"/>
              </a:rPr>
              <a:t>And they went with haste and found Mary and Joseph, and the baby lying in a manger.</a:t>
            </a:r>
          </a:p>
          <a:p>
            <a:pPr algn="l">
              <a:spcAft>
                <a:spcPts val="1200"/>
              </a:spcAft>
            </a:pPr>
            <a:r>
              <a:rPr sz="3200" b="1" baseline="30000" dirty="0">
                <a:solidFill>
                  <a:srgbClr val="E89A4A"/>
                </a:solidFill>
                <a:latin typeface="Calibri"/>
              </a:rPr>
              <a:t>17</a:t>
            </a:r>
            <a:r>
              <a:rPr sz="3200" b="1" dirty="0">
                <a:solidFill>
                  <a:srgbClr val="E89A4A"/>
                </a:solidFill>
                <a:latin typeface="Calibri"/>
              </a:rPr>
              <a:t>  </a:t>
            </a:r>
            <a:r>
              <a:rPr sz="3200" dirty="0">
                <a:solidFill>
                  <a:srgbClr val="F5F2E8"/>
                </a:solidFill>
                <a:latin typeface="Calibri"/>
              </a:rPr>
              <a:t>And when they saw it, they made known the saying that had been told them concerning this child.</a:t>
            </a:r>
          </a:p>
          <a:p>
            <a:pPr algn="l">
              <a:spcAft>
                <a:spcPts val="1200"/>
              </a:spcAft>
            </a:pPr>
            <a:r>
              <a:rPr sz="3200" b="1" baseline="30000" dirty="0">
                <a:solidFill>
                  <a:srgbClr val="E89A4A"/>
                </a:solidFill>
                <a:latin typeface="Calibri"/>
              </a:rPr>
              <a:t>18</a:t>
            </a:r>
            <a:r>
              <a:rPr sz="3200" b="1" dirty="0">
                <a:solidFill>
                  <a:srgbClr val="E89A4A"/>
                </a:solidFill>
                <a:latin typeface="Calibri"/>
              </a:rPr>
              <a:t>  </a:t>
            </a:r>
            <a:r>
              <a:rPr sz="3200" dirty="0">
                <a:solidFill>
                  <a:srgbClr val="F5F2E8"/>
                </a:solidFill>
                <a:latin typeface="Calibri"/>
              </a:rPr>
              <a:t>And all who heard it wondered at what the shepherds told them.</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1A29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548640" y="457200"/>
            <a:ext cx="11091672" cy="523220"/>
          </a:xfrm>
          <a:prstGeom prst="rect">
            <a:avLst/>
          </a:prstGeom>
          <a:noFill/>
        </p:spPr>
        <p:txBody>
          <a:bodyPr wrap="square" anchor="t">
            <a:spAutoFit/>
          </a:bodyPr>
          <a:lstStyle/>
          <a:p>
            <a:pPr algn="l"/>
            <a:r>
              <a:rPr sz="2800" b="1" i="0" dirty="0">
                <a:solidFill>
                  <a:srgbClr val="E89A4A"/>
                </a:solidFill>
                <a:latin typeface="Calibri"/>
              </a:rPr>
              <a:t>READING  ·  LUKE 2:19–20</a:t>
            </a:r>
          </a:p>
        </p:txBody>
      </p:sp>
      <p:sp>
        <p:nvSpPr>
          <p:cNvPr id="4" name="TextBox 3"/>
          <p:cNvSpPr txBox="1"/>
          <p:nvPr/>
        </p:nvSpPr>
        <p:spPr>
          <a:xfrm>
            <a:off x="731520" y="2087046"/>
            <a:ext cx="10725912" cy="3323987"/>
          </a:xfrm>
          <a:prstGeom prst="rect">
            <a:avLst/>
          </a:prstGeom>
          <a:noFill/>
        </p:spPr>
        <p:txBody>
          <a:bodyPr wrap="square" lIns="182880" rIns="182880" anchor="ctr">
            <a:spAutoFit/>
          </a:bodyPr>
          <a:lstStyle/>
          <a:p>
            <a:pPr algn="l">
              <a:spcAft>
                <a:spcPts val="1200"/>
              </a:spcAft>
            </a:pPr>
            <a:r>
              <a:rPr sz="4000" b="1" baseline="30000" dirty="0">
                <a:solidFill>
                  <a:srgbClr val="E89A4A"/>
                </a:solidFill>
                <a:latin typeface="Calibri"/>
              </a:rPr>
              <a:t>19</a:t>
            </a:r>
            <a:r>
              <a:rPr sz="4000" b="1" dirty="0">
                <a:solidFill>
                  <a:srgbClr val="E89A4A"/>
                </a:solidFill>
                <a:latin typeface="Calibri"/>
              </a:rPr>
              <a:t>  </a:t>
            </a:r>
            <a:r>
              <a:rPr sz="4000" dirty="0">
                <a:solidFill>
                  <a:srgbClr val="F5F2E8"/>
                </a:solidFill>
                <a:latin typeface="Calibri"/>
              </a:rPr>
              <a:t>But Mary treasured up all these things, pondering them in her heart.</a:t>
            </a:r>
          </a:p>
          <a:p>
            <a:pPr algn="l">
              <a:spcAft>
                <a:spcPts val="1200"/>
              </a:spcAft>
            </a:pPr>
            <a:r>
              <a:rPr sz="4000" b="1" baseline="30000" dirty="0">
                <a:solidFill>
                  <a:srgbClr val="E89A4A"/>
                </a:solidFill>
                <a:latin typeface="Calibri"/>
              </a:rPr>
              <a:t>20</a:t>
            </a:r>
            <a:r>
              <a:rPr sz="4000" b="1" dirty="0">
                <a:solidFill>
                  <a:srgbClr val="E89A4A"/>
                </a:solidFill>
                <a:latin typeface="Calibri"/>
              </a:rPr>
              <a:t>  </a:t>
            </a:r>
            <a:r>
              <a:rPr sz="4000" dirty="0">
                <a:solidFill>
                  <a:srgbClr val="F5F2E8"/>
                </a:solidFill>
                <a:latin typeface="Calibri"/>
              </a:rPr>
              <a:t>And the shepherds returned, glorifying and praising God for all they had heard and seen, as it had been told them.</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1A29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1371600" y="2560320"/>
            <a:ext cx="9445752" cy="2286000"/>
          </a:xfrm>
          <a:prstGeom prst="rect">
            <a:avLst/>
          </a:prstGeom>
          <a:noFill/>
        </p:spPr>
        <p:txBody>
          <a:bodyPr wrap="square" anchor="ctr">
            <a:spAutoFit/>
          </a:bodyPr>
          <a:lstStyle/>
          <a:p>
            <a:pPr algn="ctr"/>
            <a:r>
              <a:rPr sz="5000" b="0" i="0">
                <a:solidFill>
                  <a:srgbClr val="F5F2E8"/>
                </a:solidFill>
                <a:latin typeface="Calibri"/>
              </a:rPr>
              <a:t>A King in a World</a:t>
            </a:r>
          </a:p>
          <a:p>
            <a:pPr algn="ctr"/>
            <a:r>
              <a:rPr sz="5000" b="1" i="0">
                <a:solidFill>
                  <a:srgbClr val="F2B46E"/>
                </a:solidFill>
                <a:latin typeface="Calibri"/>
              </a:rPr>
              <a:t>With No Room</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5" y="0"/>
            <a:ext cx="12191695" cy="6858000"/>
          </a:xfrm>
          <a:prstGeom prst="rect">
            <a:avLst/>
          </a:prstGeom>
          <a:solidFill>
            <a:srgbClr val="1A29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548640" y="457200"/>
            <a:ext cx="11091672" cy="523220"/>
          </a:xfrm>
          <a:prstGeom prst="rect">
            <a:avLst/>
          </a:prstGeom>
          <a:noFill/>
        </p:spPr>
        <p:txBody>
          <a:bodyPr wrap="square" anchor="t">
            <a:spAutoFit/>
          </a:bodyPr>
          <a:lstStyle/>
          <a:p>
            <a:pPr algn="l"/>
            <a:r>
              <a:rPr sz="2800" b="1" i="0" dirty="0">
                <a:solidFill>
                  <a:srgbClr val="E89A4A"/>
                </a:solidFill>
                <a:latin typeface="Calibri"/>
              </a:rPr>
              <a:t>MICAH 5:2  ·  ~700 BC</a:t>
            </a:r>
          </a:p>
        </p:txBody>
      </p:sp>
      <p:sp>
        <p:nvSpPr>
          <p:cNvPr id="4" name="TextBox 3"/>
          <p:cNvSpPr txBox="1"/>
          <p:nvPr/>
        </p:nvSpPr>
        <p:spPr>
          <a:xfrm>
            <a:off x="914400" y="2197447"/>
            <a:ext cx="10360152" cy="2554545"/>
          </a:xfrm>
          <a:prstGeom prst="rect">
            <a:avLst/>
          </a:prstGeom>
          <a:noFill/>
        </p:spPr>
        <p:txBody>
          <a:bodyPr wrap="square" anchor="ctr">
            <a:spAutoFit/>
          </a:bodyPr>
          <a:lstStyle/>
          <a:p>
            <a:pPr algn="ctr"/>
            <a:r>
              <a:rPr sz="4000" b="0" i="1" dirty="0">
                <a:solidFill>
                  <a:srgbClr val="F5F2E8"/>
                </a:solidFill>
                <a:latin typeface="Calibri"/>
              </a:rPr>
              <a:t>"But you, O Bethlehem Ephrathah,</a:t>
            </a:r>
          </a:p>
          <a:p>
            <a:pPr algn="ctr"/>
            <a:r>
              <a:rPr sz="4000" b="0" i="1" dirty="0">
                <a:solidFill>
                  <a:srgbClr val="F5F2E8"/>
                </a:solidFill>
                <a:latin typeface="Calibri"/>
              </a:rPr>
              <a:t>who are too little to be among the clans of Judah,</a:t>
            </a:r>
          </a:p>
          <a:p>
            <a:pPr algn="ctr"/>
            <a:r>
              <a:rPr sz="4000" b="0" i="1" dirty="0">
                <a:solidFill>
                  <a:srgbClr val="F5F2E8"/>
                </a:solidFill>
                <a:latin typeface="Calibri"/>
              </a:rPr>
              <a:t>from you shall come forth for me</a:t>
            </a:r>
          </a:p>
          <a:p>
            <a:pPr algn="ctr"/>
            <a:r>
              <a:rPr sz="4000" b="1" i="1" dirty="0">
                <a:solidFill>
                  <a:srgbClr val="F2B46E"/>
                </a:solidFill>
                <a:latin typeface="Calibri"/>
              </a:rPr>
              <a:t>one who is to be ruler in Israel…"</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1A29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548640" y="457200"/>
            <a:ext cx="11091672" cy="523220"/>
          </a:xfrm>
          <a:prstGeom prst="rect">
            <a:avLst/>
          </a:prstGeom>
          <a:noFill/>
        </p:spPr>
        <p:txBody>
          <a:bodyPr wrap="square" anchor="t">
            <a:spAutoFit/>
          </a:bodyPr>
          <a:lstStyle/>
          <a:p>
            <a:pPr algn="l"/>
            <a:r>
              <a:rPr sz="2800" b="1" i="0" dirty="0">
                <a:solidFill>
                  <a:srgbClr val="E89A4A"/>
                </a:solidFill>
                <a:latin typeface="Calibri"/>
              </a:rPr>
              <a:t>LUKE 2:7</a:t>
            </a:r>
          </a:p>
        </p:txBody>
      </p:sp>
      <p:sp>
        <p:nvSpPr>
          <p:cNvPr id="4" name="TextBox 3"/>
          <p:cNvSpPr txBox="1"/>
          <p:nvPr/>
        </p:nvSpPr>
        <p:spPr>
          <a:xfrm>
            <a:off x="1097280" y="2704832"/>
            <a:ext cx="9994392" cy="1631216"/>
          </a:xfrm>
          <a:prstGeom prst="rect">
            <a:avLst/>
          </a:prstGeom>
          <a:noFill/>
        </p:spPr>
        <p:txBody>
          <a:bodyPr wrap="square" anchor="ctr">
            <a:spAutoFit/>
          </a:bodyPr>
          <a:lstStyle/>
          <a:p>
            <a:pPr algn="ctr"/>
            <a:r>
              <a:rPr sz="4000" b="0" i="1" dirty="0">
                <a:solidFill>
                  <a:srgbClr val="F5F2E8"/>
                </a:solidFill>
                <a:latin typeface="Calibri"/>
              </a:rPr>
              <a:t>"…because there was </a:t>
            </a:r>
            <a:r>
              <a:rPr sz="6000" b="0" i="1" dirty="0">
                <a:solidFill>
                  <a:schemeClr val="accent6"/>
                </a:solidFill>
                <a:latin typeface="Calibri"/>
              </a:rPr>
              <a:t>no place</a:t>
            </a:r>
            <a:r>
              <a:rPr lang="en-AU" sz="6000" b="0" i="1" dirty="0">
                <a:solidFill>
                  <a:schemeClr val="accent6"/>
                </a:solidFill>
                <a:latin typeface="Calibri"/>
              </a:rPr>
              <a:t>/room</a:t>
            </a:r>
            <a:endParaRPr sz="6000" b="0" i="1" dirty="0">
              <a:solidFill>
                <a:schemeClr val="accent6"/>
              </a:solidFill>
              <a:latin typeface="Calibri"/>
            </a:endParaRPr>
          </a:p>
          <a:p>
            <a:pPr algn="ctr"/>
            <a:r>
              <a:rPr sz="4000" b="0" i="1" dirty="0">
                <a:solidFill>
                  <a:srgbClr val="F5F2E8"/>
                </a:solidFill>
                <a:latin typeface="Calibri"/>
              </a:rPr>
              <a:t>for them in the inn."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1A29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914400" y="2389807"/>
            <a:ext cx="10360152" cy="2169825"/>
          </a:xfrm>
          <a:prstGeom prst="rect">
            <a:avLst/>
          </a:prstGeom>
          <a:noFill/>
        </p:spPr>
        <p:txBody>
          <a:bodyPr wrap="square" anchor="ctr">
            <a:spAutoFit/>
          </a:bodyPr>
          <a:lstStyle/>
          <a:p>
            <a:pPr algn="ctr">
              <a:spcAft>
                <a:spcPts val="1800"/>
              </a:spcAft>
            </a:pPr>
            <a:r>
              <a:rPr sz="4000" b="0" i="0" dirty="0">
                <a:solidFill>
                  <a:srgbClr val="F5F2E8"/>
                </a:solidFill>
                <a:latin typeface="Calibri"/>
              </a:rPr>
              <a:t>Before God ever asked you to make room for Him</a:t>
            </a:r>
          </a:p>
          <a:p>
            <a:pPr algn="ctr"/>
            <a:r>
              <a:rPr sz="4000" b="1" i="0" dirty="0">
                <a:solidFill>
                  <a:srgbClr val="F2B46E"/>
                </a:solidFill>
                <a:latin typeface="Calibri"/>
              </a:rPr>
              <a:t>He made His home in a place</a:t>
            </a:r>
          </a:p>
          <a:p>
            <a:pPr algn="ctr"/>
            <a:r>
              <a:rPr sz="4000" b="1" i="0" dirty="0">
                <a:solidFill>
                  <a:srgbClr val="F2B46E"/>
                </a:solidFill>
                <a:latin typeface="Calibri"/>
              </a:rPr>
              <a:t>that had no room for Him</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5" y="0"/>
            <a:ext cx="12191695" cy="6858000"/>
          </a:xfrm>
          <a:prstGeom prst="rect">
            <a:avLst/>
          </a:prstGeom>
          <a:solidFill>
            <a:srgbClr val="1A29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548640" y="457200"/>
            <a:ext cx="11091672" cy="584775"/>
          </a:xfrm>
          <a:prstGeom prst="rect">
            <a:avLst/>
          </a:prstGeom>
          <a:noFill/>
        </p:spPr>
        <p:txBody>
          <a:bodyPr wrap="square" anchor="t">
            <a:spAutoFit/>
          </a:bodyPr>
          <a:lstStyle/>
          <a:p>
            <a:pPr algn="l"/>
            <a:r>
              <a:rPr lang="en-AU" sz="3200" b="1" dirty="0">
                <a:solidFill>
                  <a:srgbClr val="E89A4A"/>
                </a:solidFill>
                <a:latin typeface="Calibri"/>
              </a:rPr>
              <a:t>Luke 2:</a:t>
            </a:r>
            <a:r>
              <a:rPr sz="3200" b="1" i="0" dirty="0">
                <a:solidFill>
                  <a:srgbClr val="E89A4A"/>
                </a:solidFill>
                <a:latin typeface="Calibri"/>
              </a:rPr>
              <a:t>8–14</a:t>
            </a:r>
          </a:p>
        </p:txBody>
      </p:sp>
      <p:sp>
        <p:nvSpPr>
          <p:cNvPr id="4" name="TextBox 3"/>
          <p:cNvSpPr txBox="1"/>
          <p:nvPr/>
        </p:nvSpPr>
        <p:spPr>
          <a:xfrm>
            <a:off x="1371600" y="2560320"/>
            <a:ext cx="9445752" cy="2286000"/>
          </a:xfrm>
          <a:prstGeom prst="rect">
            <a:avLst/>
          </a:prstGeom>
          <a:noFill/>
        </p:spPr>
        <p:txBody>
          <a:bodyPr wrap="square" anchor="ctr">
            <a:spAutoFit/>
          </a:bodyPr>
          <a:lstStyle/>
          <a:p>
            <a:pPr algn="ctr"/>
            <a:r>
              <a:rPr sz="5000" b="0" i="0">
                <a:solidFill>
                  <a:srgbClr val="F5F2E8"/>
                </a:solidFill>
                <a:latin typeface="Calibri"/>
              </a:rPr>
              <a:t>A Gospel Announced</a:t>
            </a:r>
          </a:p>
          <a:p>
            <a:pPr algn="ctr"/>
            <a:r>
              <a:rPr sz="5000" b="1" i="0">
                <a:solidFill>
                  <a:srgbClr val="F2B46E"/>
                </a:solidFill>
                <a:latin typeface="Calibri"/>
              </a:rPr>
              <a:t>to the Overlooked</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592F88-948B-1B44-0476-7E67933D41C8}"/>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A39D7573-6D26-3207-64F1-89770FEB4CB1}"/>
              </a:ext>
            </a:extLst>
          </p:cNvPr>
          <p:cNvSpPr/>
          <p:nvPr/>
        </p:nvSpPr>
        <p:spPr>
          <a:xfrm>
            <a:off x="0" y="0"/>
            <a:ext cx="12191695" cy="6858000"/>
          </a:xfrm>
          <a:prstGeom prst="rect">
            <a:avLst/>
          </a:prstGeom>
          <a:solidFill>
            <a:srgbClr val="1A29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a:extLst>
              <a:ext uri="{FF2B5EF4-FFF2-40B4-BE49-F238E27FC236}">
                <a16:creationId xmlns:a16="http://schemas.microsoft.com/office/drawing/2014/main" id="{65D80176-FED0-BA8C-F2B7-AA1E4CBF7396}"/>
              </a:ext>
            </a:extLst>
          </p:cNvPr>
          <p:cNvSpPr txBox="1"/>
          <p:nvPr/>
        </p:nvSpPr>
        <p:spPr>
          <a:xfrm>
            <a:off x="548640" y="457200"/>
            <a:ext cx="11091672" cy="400110"/>
          </a:xfrm>
          <a:prstGeom prst="rect">
            <a:avLst/>
          </a:prstGeom>
          <a:noFill/>
        </p:spPr>
        <p:txBody>
          <a:bodyPr wrap="square" anchor="t">
            <a:spAutoFit/>
          </a:bodyPr>
          <a:lstStyle/>
          <a:p>
            <a:pPr algn="l"/>
            <a:r>
              <a:rPr sz="2000" b="1" i="0" dirty="0">
                <a:solidFill>
                  <a:srgbClr val="E89A4A"/>
                </a:solidFill>
                <a:latin typeface="Calibri"/>
              </a:rPr>
              <a:t>LUKE 2:</a:t>
            </a:r>
            <a:r>
              <a:rPr lang="en-AU" sz="2000" b="1" i="0" dirty="0">
                <a:solidFill>
                  <a:srgbClr val="E89A4A"/>
                </a:solidFill>
                <a:latin typeface="Calibri"/>
              </a:rPr>
              <a:t>9</a:t>
            </a:r>
            <a:r>
              <a:rPr sz="2000" b="1" i="0" dirty="0">
                <a:solidFill>
                  <a:srgbClr val="E89A4A"/>
                </a:solidFill>
                <a:latin typeface="Calibri"/>
              </a:rPr>
              <a:t>–1</a:t>
            </a:r>
            <a:r>
              <a:rPr lang="en-AU" sz="2000" b="1" i="0" dirty="0">
                <a:solidFill>
                  <a:srgbClr val="E89A4A"/>
                </a:solidFill>
                <a:latin typeface="Calibri"/>
              </a:rPr>
              <a:t>1</a:t>
            </a:r>
            <a:endParaRPr sz="2000" b="1" i="0" dirty="0">
              <a:solidFill>
                <a:srgbClr val="E89A4A"/>
              </a:solidFill>
              <a:latin typeface="Calibri"/>
            </a:endParaRPr>
          </a:p>
        </p:txBody>
      </p:sp>
      <p:sp>
        <p:nvSpPr>
          <p:cNvPr id="4" name="TextBox 3">
            <a:extLst>
              <a:ext uri="{FF2B5EF4-FFF2-40B4-BE49-F238E27FC236}">
                <a16:creationId xmlns:a16="http://schemas.microsoft.com/office/drawing/2014/main" id="{653A2415-EED7-F0D0-EECC-CE9C8402E21F}"/>
              </a:ext>
            </a:extLst>
          </p:cNvPr>
          <p:cNvSpPr txBox="1"/>
          <p:nvPr/>
        </p:nvSpPr>
        <p:spPr>
          <a:xfrm>
            <a:off x="731520" y="1505396"/>
            <a:ext cx="10725912" cy="3847207"/>
          </a:xfrm>
          <a:prstGeom prst="rect">
            <a:avLst/>
          </a:prstGeom>
          <a:noFill/>
        </p:spPr>
        <p:txBody>
          <a:bodyPr wrap="square" lIns="182880" rIns="182880" anchor="ctr">
            <a:spAutoFit/>
          </a:bodyPr>
          <a:lstStyle/>
          <a:p>
            <a:pPr algn="l">
              <a:spcAft>
                <a:spcPts val="1200"/>
              </a:spcAft>
            </a:pPr>
            <a:r>
              <a:rPr sz="3200" b="1" baseline="30000" dirty="0">
                <a:solidFill>
                  <a:srgbClr val="E89A4A"/>
                </a:solidFill>
                <a:latin typeface="Calibri"/>
              </a:rPr>
              <a:t>9</a:t>
            </a:r>
            <a:r>
              <a:rPr sz="3200" b="1" dirty="0">
                <a:solidFill>
                  <a:srgbClr val="E89A4A"/>
                </a:solidFill>
                <a:latin typeface="Calibri"/>
              </a:rPr>
              <a:t>  </a:t>
            </a:r>
            <a:r>
              <a:rPr sz="3200" dirty="0">
                <a:solidFill>
                  <a:srgbClr val="F5F2E8"/>
                </a:solidFill>
                <a:latin typeface="Calibri"/>
              </a:rPr>
              <a:t>And an angel of the Lord appeared to them, and the glory of the Lord shone around them, and they were filled with great fear.</a:t>
            </a:r>
          </a:p>
          <a:p>
            <a:pPr algn="l">
              <a:spcAft>
                <a:spcPts val="1200"/>
              </a:spcAft>
            </a:pPr>
            <a:r>
              <a:rPr sz="3200" b="1" baseline="30000" dirty="0">
                <a:solidFill>
                  <a:srgbClr val="E89A4A"/>
                </a:solidFill>
                <a:latin typeface="Calibri"/>
              </a:rPr>
              <a:t>10</a:t>
            </a:r>
            <a:r>
              <a:rPr sz="3200" b="1" dirty="0">
                <a:solidFill>
                  <a:srgbClr val="E89A4A"/>
                </a:solidFill>
                <a:latin typeface="Calibri"/>
              </a:rPr>
              <a:t>  </a:t>
            </a:r>
            <a:r>
              <a:rPr sz="3200" dirty="0">
                <a:solidFill>
                  <a:srgbClr val="F5F2E8"/>
                </a:solidFill>
                <a:latin typeface="Calibri"/>
              </a:rPr>
              <a:t>And the angel said to them, “Fear not, for behold, I bring you good news of great joy that will be for </a:t>
            </a:r>
            <a:r>
              <a:rPr sz="3200" dirty="0">
                <a:solidFill>
                  <a:schemeClr val="accent6"/>
                </a:solidFill>
                <a:latin typeface="Calibri"/>
              </a:rPr>
              <a:t>all the people</a:t>
            </a:r>
            <a:r>
              <a:rPr sz="3200" dirty="0">
                <a:solidFill>
                  <a:srgbClr val="F5F2E8"/>
                </a:solidFill>
                <a:latin typeface="Calibri"/>
              </a:rPr>
              <a:t>.</a:t>
            </a:r>
          </a:p>
          <a:p>
            <a:pPr algn="l">
              <a:spcAft>
                <a:spcPts val="1200"/>
              </a:spcAft>
            </a:pPr>
            <a:r>
              <a:rPr sz="3200" b="1" baseline="30000" dirty="0">
                <a:solidFill>
                  <a:srgbClr val="E89A4A"/>
                </a:solidFill>
                <a:latin typeface="Calibri"/>
              </a:rPr>
              <a:t>11</a:t>
            </a:r>
            <a:r>
              <a:rPr sz="3200" b="1" dirty="0">
                <a:solidFill>
                  <a:srgbClr val="E89A4A"/>
                </a:solidFill>
                <a:latin typeface="Calibri"/>
              </a:rPr>
              <a:t>  </a:t>
            </a:r>
            <a:r>
              <a:rPr sz="3200" dirty="0">
                <a:solidFill>
                  <a:srgbClr val="F5F2E8"/>
                </a:solidFill>
                <a:latin typeface="Calibri"/>
              </a:rPr>
              <a:t>For unto you is born this day in the city of David </a:t>
            </a:r>
            <a:r>
              <a:rPr sz="3200" dirty="0">
                <a:solidFill>
                  <a:schemeClr val="accent6"/>
                </a:solidFill>
                <a:latin typeface="Calibri"/>
              </a:rPr>
              <a:t>a Saviour, who is Christ the Lord</a:t>
            </a:r>
            <a:r>
              <a:rPr sz="3200" dirty="0">
                <a:solidFill>
                  <a:srgbClr val="F5F2E8"/>
                </a:solidFill>
                <a:latin typeface="Calibri"/>
              </a:rPr>
              <a:t>.</a:t>
            </a:r>
          </a:p>
        </p:txBody>
      </p:sp>
    </p:spTree>
    <p:extLst>
      <p:ext uri="{BB962C8B-B14F-4D97-AF65-F5344CB8AC3E}">
        <p14:creationId xmlns:p14="http://schemas.microsoft.com/office/powerpoint/2010/main" val="3059331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1A29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1371600" y="2560320"/>
            <a:ext cx="9445752" cy="1828800"/>
          </a:xfrm>
          <a:prstGeom prst="rect">
            <a:avLst/>
          </a:prstGeom>
          <a:noFill/>
        </p:spPr>
        <p:txBody>
          <a:bodyPr wrap="square" anchor="ctr">
            <a:spAutoFit/>
          </a:bodyPr>
          <a:lstStyle/>
          <a:p>
            <a:pPr algn="ctr"/>
            <a:r>
              <a:rPr sz="4400" b="0" i="0">
                <a:solidFill>
                  <a:srgbClr val="F5F2E8"/>
                </a:solidFill>
                <a:latin typeface="Calibri"/>
              </a:rPr>
              <a:t>He sends it</a:t>
            </a:r>
          </a:p>
          <a:p>
            <a:pPr algn="ctr"/>
            <a:r>
              <a:rPr sz="5600" b="1" i="0">
                <a:solidFill>
                  <a:srgbClr val="F2B46E"/>
                </a:solidFill>
                <a:latin typeface="Calibri"/>
              </a:rPr>
              <a:t>to the night shift.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1A29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914400" y="2179494"/>
            <a:ext cx="10360152" cy="2590453"/>
          </a:xfrm>
          <a:prstGeom prst="rect">
            <a:avLst/>
          </a:prstGeom>
          <a:noFill/>
        </p:spPr>
        <p:txBody>
          <a:bodyPr wrap="square" anchor="ctr">
            <a:spAutoFit/>
          </a:bodyPr>
          <a:lstStyle/>
          <a:p>
            <a:pPr algn="ctr"/>
            <a:r>
              <a:rPr sz="3600" b="0" i="0" dirty="0">
                <a:solidFill>
                  <a:srgbClr val="F5F2E8"/>
                </a:solidFill>
                <a:latin typeface="Calibri"/>
              </a:rPr>
              <a:t>Curated attention</a:t>
            </a:r>
          </a:p>
          <a:p>
            <a:pPr algn="ctr">
              <a:spcAft>
                <a:spcPts val="2200"/>
              </a:spcAft>
            </a:pPr>
            <a:r>
              <a:rPr sz="3600" b="0" i="0" dirty="0">
                <a:solidFill>
                  <a:srgbClr val="F5F2E8"/>
                </a:solidFill>
                <a:latin typeface="Calibri"/>
              </a:rPr>
              <a:t>is not the same as being known</a:t>
            </a:r>
          </a:p>
          <a:p>
            <a:pPr algn="ctr"/>
            <a:r>
              <a:rPr sz="3600" b="1" i="0" dirty="0">
                <a:solidFill>
                  <a:srgbClr val="F2B46E"/>
                </a:solidFill>
                <a:latin typeface="Calibri"/>
              </a:rPr>
              <a:t>Instagram likes</a:t>
            </a:r>
          </a:p>
          <a:p>
            <a:pPr algn="ctr"/>
            <a:r>
              <a:rPr sz="3600" b="1" i="0" dirty="0">
                <a:solidFill>
                  <a:srgbClr val="F2B46E"/>
                </a:solidFill>
                <a:latin typeface="Calibri"/>
              </a:rPr>
              <a:t>are not the same as being loved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1A29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1371600" y="2560320"/>
            <a:ext cx="9445752" cy="1828800"/>
          </a:xfrm>
          <a:prstGeom prst="rect">
            <a:avLst/>
          </a:prstGeom>
          <a:noFill/>
        </p:spPr>
        <p:txBody>
          <a:bodyPr wrap="square" anchor="ctr">
            <a:spAutoFit/>
          </a:bodyPr>
          <a:lstStyle/>
          <a:p>
            <a:pPr algn="ctr"/>
            <a:r>
              <a:rPr sz="7200" b="0" i="1">
                <a:solidFill>
                  <a:srgbClr val="F5F2E8"/>
                </a:solidFill>
                <a:latin typeface="Calibri"/>
              </a:rPr>
              <a:t>Am I enough?</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F5F01F-3A63-830C-773F-6FA6214DC5AA}"/>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F00CDE52-C610-000B-AC53-E5F33F6ED2E0}"/>
              </a:ext>
            </a:extLst>
          </p:cNvPr>
          <p:cNvSpPr/>
          <p:nvPr/>
        </p:nvSpPr>
        <p:spPr>
          <a:xfrm>
            <a:off x="0" y="0"/>
            <a:ext cx="12191695" cy="6858000"/>
          </a:xfrm>
          <a:prstGeom prst="rect">
            <a:avLst/>
          </a:prstGeom>
          <a:solidFill>
            <a:srgbClr val="1A29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a:extLst>
              <a:ext uri="{FF2B5EF4-FFF2-40B4-BE49-F238E27FC236}">
                <a16:creationId xmlns:a16="http://schemas.microsoft.com/office/drawing/2014/main" id="{6255AEE8-82D7-35D5-63DA-C298D7A0BBD8}"/>
              </a:ext>
            </a:extLst>
          </p:cNvPr>
          <p:cNvSpPr txBox="1"/>
          <p:nvPr/>
        </p:nvSpPr>
        <p:spPr>
          <a:xfrm>
            <a:off x="548640" y="457200"/>
            <a:ext cx="11091672" cy="523220"/>
          </a:xfrm>
          <a:prstGeom prst="rect">
            <a:avLst/>
          </a:prstGeom>
          <a:noFill/>
        </p:spPr>
        <p:txBody>
          <a:bodyPr wrap="square" anchor="t">
            <a:spAutoFit/>
          </a:bodyPr>
          <a:lstStyle/>
          <a:p>
            <a:pPr algn="l"/>
            <a:r>
              <a:rPr sz="2800" b="1" i="0" dirty="0">
                <a:solidFill>
                  <a:srgbClr val="E89A4A"/>
                </a:solidFill>
                <a:latin typeface="Calibri"/>
              </a:rPr>
              <a:t>LUKE 2:15</a:t>
            </a:r>
          </a:p>
        </p:txBody>
      </p:sp>
      <p:sp>
        <p:nvSpPr>
          <p:cNvPr id="4" name="TextBox 3">
            <a:extLst>
              <a:ext uri="{FF2B5EF4-FFF2-40B4-BE49-F238E27FC236}">
                <a16:creationId xmlns:a16="http://schemas.microsoft.com/office/drawing/2014/main" id="{4675F7A1-B870-4AA0-437B-7FAD4626039A}"/>
              </a:ext>
            </a:extLst>
          </p:cNvPr>
          <p:cNvSpPr txBox="1"/>
          <p:nvPr/>
        </p:nvSpPr>
        <p:spPr>
          <a:xfrm>
            <a:off x="731520" y="2717989"/>
            <a:ext cx="10725912" cy="2062103"/>
          </a:xfrm>
          <a:prstGeom prst="rect">
            <a:avLst/>
          </a:prstGeom>
          <a:noFill/>
        </p:spPr>
        <p:txBody>
          <a:bodyPr wrap="square" lIns="182880" rIns="182880" anchor="ctr">
            <a:spAutoFit/>
          </a:bodyPr>
          <a:lstStyle/>
          <a:p>
            <a:pPr algn="ctr">
              <a:spcAft>
                <a:spcPts val="1200"/>
              </a:spcAft>
            </a:pPr>
            <a:r>
              <a:rPr sz="3200" dirty="0">
                <a:solidFill>
                  <a:srgbClr val="F5F2E8"/>
                </a:solidFill>
                <a:latin typeface="Calibri"/>
              </a:rPr>
              <a:t>When the angels went away from them into heaven, the shepherds said to one another, “</a:t>
            </a:r>
            <a:r>
              <a:rPr sz="3200" dirty="0">
                <a:solidFill>
                  <a:schemeClr val="accent6"/>
                </a:solidFill>
                <a:latin typeface="Calibri"/>
              </a:rPr>
              <a:t>Let us go over to Bethlehem and see this thing that has happened</a:t>
            </a:r>
            <a:r>
              <a:rPr sz="3200" dirty="0">
                <a:solidFill>
                  <a:srgbClr val="F5F2E8"/>
                </a:solidFill>
                <a:latin typeface="Calibri"/>
              </a:rPr>
              <a:t>, which the Lord has made known to us.”</a:t>
            </a:r>
          </a:p>
        </p:txBody>
      </p:sp>
    </p:spTree>
    <p:extLst>
      <p:ext uri="{BB962C8B-B14F-4D97-AF65-F5344CB8AC3E}">
        <p14:creationId xmlns:p14="http://schemas.microsoft.com/office/powerpoint/2010/main" val="9340921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1A29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548640" y="457200"/>
            <a:ext cx="11091672" cy="584775"/>
          </a:xfrm>
          <a:prstGeom prst="rect">
            <a:avLst/>
          </a:prstGeom>
          <a:noFill/>
        </p:spPr>
        <p:txBody>
          <a:bodyPr wrap="square" anchor="t">
            <a:spAutoFit/>
          </a:bodyPr>
          <a:lstStyle/>
          <a:p>
            <a:pPr algn="l"/>
            <a:r>
              <a:rPr sz="3200" b="1" i="0" dirty="0">
                <a:solidFill>
                  <a:srgbClr val="E89A4A"/>
                </a:solidFill>
                <a:latin typeface="Calibri"/>
              </a:rPr>
              <a:t>LUKE 2:19</a:t>
            </a:r>
          </a:p>
        </p:txBody>
      </p:sp>
      <p:sp>
        <p:nvSpPr>
          <p:cNvPr id="4" name="TextBox 3"/>
          <p:cNvSpPr txBox="1"/>
          <p:nvPr/>
        </p:nvSpPr>
        <p:spPr>
          <a:xfrm>
            <a:off x="914400" y="2530872"/>
            <a:ext cx="10360152" cy="1887696"/>
          </a:xfrm>
          <a:prstGeom prst="rect">
            <a:avLst/>
          </a:prstGeom>
          <a:noFill/>
        </p:spPr>
        <p:txBody>
          <a:bodyPr wrap="square" anchor="ctr">
            <a:spAutoFit/>
          </a:bodyPr>
          <a:lstStyle/>
          <a:p>
            <a:pPr algn="ctr"/>
            <a:r>
              <a:rPr sz="3600" b="0" i="1" dirty="0">
                <a:solidFill>
                  <a:srgbClr val="F5F2E8"/>
                </a:solidFill>
                <a:latin typeface="Calibri"/>
              </a:rPr>
              <a:t>"But Mary treasured up all these things,</a:t>
            </a:r>
          </a:p>
          <a:p>
            <a:pPr algn="ctr">
              <a:spcAft>
                <a:spcPts val="2000"/>
              </a:spcAft>
            </a:pPr>
            <a:r>
              <a:rPr sz="3600" b="0" i="1" dirty="0">
                <a:solidFill>
                  <a:srgbClr val="F5F2E8"/>
                </a:solidFill>
                <a:latin typeface="Calibri"/>
              </a:rPr>
              <a:t>pondering them in her heart."</a:t>
            </a:r>
          </a:p>
          <a:p>
            <a:pPr algn="ctr"/>
            <a:r>
              <a:rPr sz="2800" b="0" i="0" dirty="0">
                <a:solidFill>
                  <a:srgbClr val="F2B46E"/>
                </a:solidFill>
                <a:latin typeface="Calibri"/>
              </a:rPr>
              <a:t>And Luke wrote her down on purpose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1A29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914400" y="2194560"/>
            <a:ext cx="10360152" cy="2560320"/>
          </a:xfrm>
          <a:prstGeom prst="rect">
            <a:avLst/>
          </a:prstGeom>
          <a:noFill/>
        </p:spPr>
        <p:txBody>
          <a:bodyPr wrap="square" anchor="ctr">
            <a:spAutoFit/>
          </a:bodyPr>
          <a:lstStyle/>
          <a:p>
            <a:pPr algn="ctr">
              <a:spcAft>
                <a:spcPts val="2800"/>
              </a:spcAft>
            </a:pPr>
            <a:r>
              <a:rPr sz="3800" b="0" i="0">
                <a:solidFill>
                  <a:srgbClr val="8E9CB5"/>
                </a:solidFill>
                <a:latin typeface="Calibri"/>
              </a:rPr>
              <a:t>Not  "what must I do?"</a:t>
            </a:r>
          </a:p>
          <a:p>
            <a:pPr algn="ctr"/>
            <a:r>
              <a:rPr sz="4400" b="1" i="0">
                <a:solidFill>
                  <a:srgbClr val="F2B46E"/>
                </a:solidFill>
                <a:latin typeface="Calibri"/>
              </a:rPr>
              <a:t>But  "what has God done?"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0F1B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548640" y="457200"/>
            <a:ext cx="11091672" cy="523220"/>
          </a:xfrm>
          <a:prstGeom prst="rect">
            <a:avLst/>
          </a:prstGeom>
          <a:noFill/>
        </p:spPr>
        <p:txBody>
          <a:bodyPr wrap="square" anchor="t">
            <a:spAutoFit/>
          </a:bodyPr>
          <a:lstStyle/>
          <a:p>
            <a:pPr algn="l"/>
            <a:r>
              <a:rPr sz="2800" b="1" i="0" dirty="0">
                <a:solidFill>
                  <a:srgbClr val="E89A4A"/>
                </a:solidFill>
                <a:latin typeface="Calibri"/>
              </a:rPr>
              <a:t>THE IDOL BENEATH</a:t>
            </a:r>
          </a:p>
        </p:txBody>
      </p:sp>
      <p:sp>
        <p:nvSpPr>
          <p:cNvPr id="4" name="TextBox 3"/>
          <p:cNvSpPr txBox="1"/>
          <p:nvPr/>
        </p:nvSpPr>
        <p:spPr>
          <a:xfrm>
            <a:off x="1371600" y="2571462"/>
            <a:ext cx="9445752" cy="1897955"/>
          </a:xfrm>
          <a:prstGeom prst="rect">
            <a:avLst/>
          </a:prstGeom>
          <a:noFill/>
        </p:spPr>
        <p:txBody>
          <a:bodyPr wrap="square" anchor="ctr">
            <a:spAutoFit/>
          </a:bodyPr>
          <a:lstStyle/>
          <a:p>
            <a:pPr algn="ctr">
              <a:spcAft>
                <a:spcPts val="1600"/>
              </a:spcAft>
            </a:pPr>
            <a:r>
              <a:rPr sz="4000" b="0" i="0" dirty="0">
                <a:solidFill>
                  <a:srgbClr val="F5F2E8"/>
                </a:solidFill>
                <a:latin typeface="Calibri"/>
              </a:rPr>
              <a:t>The idol is</a:t>
            </a:r>
          </a:p>
          <a:p>
            <a:pPr algn="ctr"/>
            <a:r>
              <a:rPr sz="6400" b="1" i="0" dirty="0">
                <a:solidFill>
                  <a:srgbClr val="F2B46E"/>
                </a:solidFill>
                <a:latin typeface="Calibri"/>
              </a:rPr>
              <a:t>earned belonging</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1A29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914400" y="1884542"/>
            <a:ext cx="10360152" cy="3180358"/>
          </a:xfrm>
          <a:prstGeom prst="rect">
            <a:avLst/>
          </a:prstGeom>
          <a:noFill/>
        </p:spPr>
        <p:txBody>
          <a:bodyPr wrap="square" anchor="ctr">
            <a:spAutoFit/>
          </a:bodyPr>
          <a:lstStyle/>
          <a:p>
            <a:pPr algn="ctr"/>
            <a:r>
              <a:rPr sz="4000" b="0" i="0" dirty="0">
                <a:solidFill>
                  <a:srgbClr val="F5F2E8"/>
                </a:solidFill>
                <a:latin typeface="Calibri"/>
              </a:rPr>
              <a:t>If you leave this building this morning</a:t>
            </a:r>
          </a:p>
          <a:p>
            <a:pPr algn="ctr"/>
            <a:r>
              <a:rPr sz="4000" b="0" i="0" dirty="0">
                <a:solidFill>
                  <a:srgbClr val="F5F2E8"/>
                </a:solidFill>
                <a:latin typeface="Calibri"/>
              </a:rPr>
              <a:t>planning to </a:t>
            </a:r>
          </a:p>
          <a:p>
            <a:pPr algn="ctr">
              <a:spcAft>
                <a:spcPts val="2000"/>
              </a:spcAft>
            </a:pPr>
            <a:r>
              <a:rPr lang="en-AU" sz="6000" b="1" i="1" dirty="0">
                <a:solidFill>
                  <a:srgbClr val="F2B46E"/>
                </a:solidFill>
                <a:latin typeface="Calibri"/>
              </a:rPr>
              <a:t>TRY</a:t>
            </a:r>
            <a:r>
              <a:rPr sz="6000" b="1" i="1" dirty="0">
                <a:solidFill>
                  <a:srgbClr val="F2B46E"/>
                </a:solidFill>
                <a:latin typeface="Calibri"/>
              </a:rPr>
              <a:t> </a:t>
            </a:r>
            <a:r>
              <a:rPr lang="en-AU" sz="6000" b="1" i="1" dirty="0">
                <a:solidFill>
                  <a:srgbClr val="F2B46E"/>
                </a:solidFill>
                <a:latin typeface="Calibri"/>
              </a:rPr>
              <a:t>HARDER</a:t>
            </a:r>
            <a:endParaRPr sz="6000" b="1" i="1" dirty="0">
              <a:solidFill>
                <a:srgbClr val="F2B46E"/>
              </a:solidFill>
              <a:latin typeface="Calibri"/>
            </a:endParaRPr>
          </a:p>
          <a:p>
            <a:pPr algn="ctr"/>
            <a:r>
              <a:rPr lang="en-AU" sz="4400" dirty="0">
                <a:solidFill>
                  <a:srgbClr val="8E9CB5"/>
                </a:solidFill>
                <a:latin typeface="Calibri"/>
              </a:rPr>
              <a:t>Y</a:t>
            </a:r>
            <a:r>
              <a:rPr sz="4400" b="0" i="0" dirty="0" err="1">
                <a:solidFill>
                  <a:srgbClr val="8E9CB5"/>
                </a:solidFill>
                <a:latin typeface="Calibri"/>
              </a:rPr>
              <a:t>ou</a:t>
            </a:r>
            <a:r>
              <a:rPr sz="4400" b="0" i="0" dirty="0">
                <a:solidFill>
                  <a:srgbClr val="8E9CB5"/>
                </a:solidFill>
                <a:latin typeface="Calibri"/>
              </a:rPr>
              <a:t> have not heard the sermon</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5" y="0"/>
            <a:ext cx="12191695" cy="6858000"/>
          </a:xfrm>
          <a:prstGeom prst="rect">
            <a:avLst/>
          </a:prstGeom>
          <a:solidFill>
            <a:srgbClr val="0F1B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915924" y="1925647"/>
            <a:ext cx="10360152" cy="1754326"/>
          </a:xfrm>
          <a:prstGeom prst="rect">
            <a:avLst/>
          </a:prstGeom>
          <a:noFill/>
        </p:spPr>
        <p:txBody>
          <a:bodyPr wrap="square" anchor="ctr">
            <a:spAutoFit/>
          </a:bodyPr>
          <a:lstStyle/>
          <a:p>
            <a:pPr algn="ctr"/>
            <a:r>
              <a:rPr sz="5400" b="0" i="0" dirty="0">
                <a:solidFill>
                  <a:srgbClr val="F5F2E8"/>
                </a:solidFill>
                <a:latin typeface="Calibri"/>
              </a:rPr>
              <a:t>You save face</a:t>
            </a:r>
          </a:p>
          <a:p>
            <a:pPr algn="ctr"/>
            <a:r>
              <a:rPr sz="5400" b="1" i="0" dirty="0">
                <a:solidFill>
                  <a:srgbClr val="F2B46E"/>
                </a:solidFill>
                <a:latin typeface="Calibri"/>
              </a:rPr>
              <a:t>by hiding what is shameful</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0F1B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914400" y="2279521"/>
            <a:ext cx="10360152" cy="2390398"/>
          </a:xfrm>
          <a:prstGeom prst="rect">
            <a:avLst/>
          </a:prstGeom>
          <a:noFill/>
        </p:spPr>
        <p:txBody>
          <a:bodyPr wrap="square" anchor="ctr">
            <a:spAutoFit/>
          </a:bodyPr>
          <a:lstStyle/>
          <a:p>
            <a:pPr algn="ctr">
              <a:spcAft>
                <a:spcPts val="2800"/>
              </a:spcAft>
            </a:pPr>
            <a:r>
              <a:rPr sz="3800" b="0" i="0" dirty="0">
                <a:solidFill>
                  <a:srgbClr val="F5F2E8"/>
                </a:solidFill>
                <a:latin typeface="Calibri"/>
              </a:rPr>
              <a:t>God did not save face</a:t>
            </a:r>
          </a:p>
          <a:p>
            <a:pPr algn="ctr"/>
            <a:r>
              <a:rPr sz="5600" b="1" i="0" dirty="0">
                <a:solidFill>
                  <a:srgbClr val="F2B46E"/>
                </a:solidFill>
                <a:latin typeface="Calibri"/>
              </a:rPr>
              <a:t>He lost face</a:t>
            </a:r>
          </a:p>
          <a:p>
            <a:pPr algn="ctr"/>
            <a:r>
              <a:rPr sz="3200" b="0" i="0" dirty="0">
                <a:solidFill>
                  <a:srgbClr val="F5F2E8"/>
                </a:solidFill>
                <a:latin typeface="Calibri"/>
              </a:rPr>
              <a:t>publicly, deliberately, for you</a:t>
            </a:r>
          </a:p>
        </p:txBody>
      </p:sp>
      <p:sp>
        <p:nvSpPr>
          <p:cNvPr id="4" name="TextBox 3"/>
          <p:cNvSpPr txBox="1"/>
          <p:nvPr/>
        </p:nvSpPr>
        <p:spPr>
          <a:xfrm>
            <a:off x="548640" y="6446520"/>
            <a:ext cx="11091672" cy="320040"/>
          </a:xfrm>
          <a:prstGeom prst="rect">
            <a:avLst/>
          </a:prstGeom>
          <a:noFill/>
        </p:spPr>
        <p:txBody>
          <a:bodyPr wrap="square" anchor="t">
            <a:spAutoFit/>
          </a:bodyPr>
          <a:lstStyle/>
          <a:p>
            <a:pPr algn="l"/>
            <a:r>
              <a:rPr sz="900" b="0" i="0">
                <a:solidFill>
                  <a:srgbClr val="8E9CB5"/>
                </a:solidFill>
                <a:latin typeface="Calibri"/>
              </a:rPr>
              <a:t>When God Left Home  ·  Luke 2:1–20</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0F1B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914400" y="2066642"/>
            <a:ext cx="10360152" cy="2816156"/>
          </a:xfrm>
          <a:prstGeom prst="rect">
            <a:avLst/>
          </a:prstGeom>
          <a:noFill/>
        </p:spPr>
        <p:txBody>
          <a:bodyPr wrap="square" anchor="ctr">
            <a:spAutoFit/>
          </a:bodyPr>
          <a:lstStyle/>
          <a:p>
            <a:pPr algn="ctr"/>
            <a:r>
              <a:rPr sz="5400" b="0" i="0" dirty="0">
                <a:solidFill>
                  <a:srgbClr val="F5F2E8"/>
                </a:solidFill>
                <a:latin typeface="Calibri"/>
              </a:rPr>
              <a:t>From manger to cross,</a:t>
            </a:r>
          </a:p>
          <a:p>
            <a:pPr algn="ctr">
              <a:spcAft>
                <a:spcPts val="1800"/>
              </a:spcAft>
            </a:pPr>
            <a:r>
              <a:rPr sz="5400" b="0" i="0" dirty="0">
                <a:solidFill>
                  <a:srgbClr val="F5F2E8"/>
                </a:solidFill>
                <a:latin typeface="Calibri"/>
              </a:rPr>
              <a:t>Jesus walked the path of face-loss,</a:t>
            </a:r>
          </a:p>
          <a:p>
            <a:pPr algn="ctr"/>
            <a:r>
              <a:rPr sz="5400" b="1" i="0" dirty="0">
                <a:solidFill>
                  <a:srgbClr val="F2B46E"/>
                </a:solidFill>
                <a:latin typeface="Calibri"/>
              </a:rPr>
              <a:t>on purpose, for you.</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0F1B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548640" y="457200"/>
            <a:ext cx="11091672" cy="523220"/>
          </a:xfrm>
          <a:prstGeom prst="rect">
            <a:avLst/>
          </a:prstGeom>
          <a:noFill/>
        </p:spPr>
        <p:txBody>
          <a:bodyPr wrap="square" anchor="t">
            <a:spAutoFit/>
          </a:bodyPr>
          <a:lstStyle/>
          <a:p>
            <a:pPr algn="l"/>
            <a:r>
              <a:rPr sz="2800" b="1" i="0" dirty="0">
                <a:solidFill>
                  <a:srgbClr val="E89A4A"/>
                </a:solidFill>
                <a:latin typeface="Calibri"/>
              </a:rPr>
              <a:t>MATTHEW 3:17  ·  AT HIS BAPTISM</a:t>
            </a:r>
          </a:p>
        </p:txBody>
      </p:sp>
      <p:sp>
        <p:nvSpPr>
          <p:cNvPr id="4" name="TextBox 3"/>
          <p:cNvSpPr txBox="1"/>
          <p:nvPr/>
        </p:nvSpPr>
        <p:spPr>
          <a:xfrm>
            <a:off x="914400" y="2017911"/>
            <a:ext cx="10360152" cy="2913618"/>
          </a:xfrm>
          <a:prstGeom prst="rect">
            <a:avLst/>
          </a:prstGeom>
          <a:noFill/>
        </p:spPr>
        <p:txBody>
          <a:bodyPr wrap="square" anchor="ctr">
            <a:spAutoFit/>
          </a:bodyPr>
          <a:lstStyle/>
          <a:p>
            <a:pPr algn="ctr"/>
            <a:r>
              <a:rPr sz="4000" b="0" i="1" dirty="0">
                <a:solidFill>
                  <a:srgbClr val="F5F2E8"/>
                </a:solidFill>
                <a:latin typeface="Calibri"/>
              </a:rPr>
              <a:t>"This is my beloved Son,</a:t>
            </a:r>
          </a:p>
          <a:p>
            <a:pPr algn="ctr">
              <a:spcAft>
                <a:spcPts val="2800"/>
              </a:spcAft>
            </a:pPr>
            <a:r>
              <a:rPr sz="4000" b="1" i="1" dirty="0">
                <a:solidFill>
                  <a:srgbClr val="F2B46E"/>
                </a:solidFill>
                <a:latin typeface="Calibri"/>
              </a:rPr>
              <a:t>in whom I am well pleased."</a:t>
            </a:r>
          </a:p>
          <a:p>
            <a:pPr algn="ctr"/>
            <a:r>
              <a:rPr sz="4000" b="0" i="0" dirty="0">
                <a:solidFill>
                  <a:srgbClr val="8E9CB5"/>
                </a:solidFill>
                <a:latin typeface="Calibri"/>
              </a:rPr>
              <a:t>Before a single miracle. Before a single sermon.</a:t>
            </a:r>
          </a:p>
          <a:p>
            <a:pPr algn="ctr"/>
            <a:r>
              <a:rPr sz="4000" b="0" i="0" dirty="0">
                <a:solidFill>
                  <a:srgbClr val="8E9CB5"/>
                </a:solidFill>
                <a:latin typeface="Calibri"/>
              </a:rPr>
              <a:t>Before performance. Before achievement.</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0F1B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914400" y="2056383"/>
            <a:ext cx="10360152" cy="2836674"/>
          </a:xfrm>
          <a:prstGeom prst="rect">
            <a:avLst/>
          </a:prstGeom>
          <a:noFill/>
        </p:spPr>
        <p:txBody>
          <a:bodyPr wrap="square" anchor="ctr">
            <a:spAutoFit/>
          </a:bodyPr>
          <a:lstStyle/>
          <a:p>
            <a:pPr algn="ctr"/>
            <a:r>
              <a:rPr sz="6000" b="0" i="0" dirty="0">
                <a:solidFill>
                  <a:srgbClr val="F5F2E8"/>
                </a:solidFill>
                <a:latin typeface="Calibri"/>
              </a:rPr>
              <a:t>Love was never conditional</a:t>
            </a:r>
          </a:p>
          <a:p>
            <a:pPr algn="ctr">
              <a:spcAft>
                <a:spcPts val="2200"/>
              </a:spcAft>
            </a:pPr>
            <a:r>
              <a:rPr sz="6000" b="1" i="0" dirty="0">
                <a:solidFill>
                  <a:srgbClr val="F2B46E"/>
                </a:solidFill>
                <a:latin typeface="Calibri"/>
              </a:rPr>
              <a:t>in heaven</a:t>
            </a:r>
          </a:p>
          <a:p>
            <a:pPr algn="ctr"/>
            <a:r>
              <a:rPr sz="4000" b="0" i="1" dirty="0">
                <a:solidFill>
                  <a:srgbClr val="8E9CB5"/>
                </a:solidFill>
                <a:latin typeface="Calibri"/>
              </a:rPr>
              <a:t>It was conditional only on earth.</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1A29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1371600" y="2033746"/>
            <a:ext cx="9445752" cy="2790508"/>
          </a:xfrm>
          <a:prstGeom prst="rect">
            <a:avLst/>
          </a:prstGeom>
          <a:noFill/>
        </p:spPr>
        <p:txBody>
          <a:bodyPr wrap="square" anchor="ctr">
            <a:spAutoFit/>
          </a:bodyPr>
          <a:lstStyle/>
          <a:p>
            <a:pPr algn="ctr"/>
            <a:r>
              <a:rPr sz="3800" b="0" i="0" dirty="0">
                <a:solidFill>
                  <a:srgbClr val="F5F2E8"/>
                </a:solidFill>
                <a:latin typeface="Calibri"/>
              </a:rPr>
              <a:t>Your parents crossed an ocean</a:t>
            </a:r>
          </a:p>
          <a:p>
            <a:pPr algn="ctr">
              <a:spcAft>
                <a:spcPts val="2800"/>
              </a:spcAft>
            </a:pPr>
            <a:r>
              <a:rPr sz="3800" b="0" i="0" dirty="0">
                <a:solidFill>
                  <a:srgbClr val="F5F2E8"/>
                </a:solidFill>
                <a:latin typeface="Calibri"/>
              </a:rPr>
              <a:t>for a better life</a:t>
            </a:r>
          </a:p>
          <a:p>
            <a:pPr algn="ctr"/>
            <a:r>
              <a:rPr sz="3800" b="1" i="0" dirty="0">
                <a:solidFill>
                  <a:srgbClr val="F2B46E"/>
                </a:solidFill>
                <a:latin typeface="Calibri"/>
              </a:rPr>
              <a:t>Jesus crossed heaven</a:t>
            </a:r>
          </a:p>
          <a:p>
            <a:pPr algn="ctr"/>
            <a:r>
              <a:rPr sz="3800" b="1" i="0" dirty="0">
                <a:solidFill>
                  <a:srgbClr val="F2B46E"/>
                </a:solidFill>
                <a:latin typeface="Calibri"/>
              </a:rPr>
              <a:t>for yours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0F1B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1371600" y="2286000"/>
            <a:ext cx="9445752" cy="2286000"/>
          </a:xfrm>
          <a:prstGeom prst="rect">
            <a:avLst/>
          </a:prstGeom>
          <a:noFill/>
        </p:spPr>
        <p:txBody>
          <a:bodyPr wrap="square" anchor="ctr">
            <a:spAutoFit/>
          </a:bodyPr>
          <a:lstStyle/>
          <a:p>
            <a:pPr algn="ctr">
              <a:spcAft>
                <a:spcPts val="2200"/>
              </a:spcAft>
            </a:pPr>
            <a:r>
              <a:rPr sz="4400" b="0" i="0">
                <a:solidFill>
                  <a:srgbClr val="F5F2E8"/>
                </a:solidFill>
                <a:latin typeface="Calibri"/>
              </a:rPr>
              <a:t>You were raised to earn love.</a:t>
            </a:r>
          </a:p>
          <a:p>
            <a:pPr algn="ctr"/>
            <a:r>
              <a:rPr sz="4800" b="1" i="0">
                <a:solidFill>
                  <a:srgbClr val="F2B46E"/>
                </a:solidFill>
                <a:latin typeface="Calibri"/>
              </a:rPr>
              <a:t>Jesus was born to give it.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1A29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548640" y="457200"/>
            <a:ext cx="11091672" cy="523220"/>
          </a:xfrm>
          <a:prstGeom prst="rect">
            <a:avLst/>
          </a:prstGeom>
          <a:noFill/>
        </p:spPr>
        <p:txBody>
          <a:bodyPr wrap="square" anchor="t">
            <a:spAutoFit/>
          </a:bodyPr>
          <a:lstStyle/>
          <a:p>
            <a:pPr algn="l"/>
            <a:r>
              <a:rPr sz="2800" b="1" i="0" dirty="0">
                <a:solidFill>
                  <a:srgbClr val="E89A4A"/>
                </a:solidFill>
                <a:latin typeface="Calibri"/>
              </a:rPr>
              <a:t>LIVING FROM THE LOVE YOU DID NOT EARN</a:t>
            </a:r>
          </a:p>
        </p:txBody>
      </p:sp>
      <p:sp>
        <p:nvSpPr>
          <p:cNvPr id="4" name="TextBox 3"/>
          <p:cNvSpPr txBox="1"/>
          <p:nvPr/>
        </p:nvSpPr>
        <p:spPr>
          <a:xfrm>
            <a:off x="914400" y="2194560"/>
            <a:ext cx="10360152" cy="2560320"/>
          </a:xfrm>
          <a:prstGeom prst="rect">
            <a:avLst/>
          </a:prstGeom>
          <a:noFill/>
        </p:spPr>
        <p:txBody>
          <a:bodyPr wrap="square" anchor="ctr">
            <a:spAutoFit/>
          </a:bodyPr>
          <a:lstStyle/>
          <a:p>
            <a:pPr algn="ctr">
              <a:spcAft>
                <a:spcPts val="2200"/>
              </a:spcAft>
            </a:pPr>
            <a:r>
              <a:rPr sz="4400" b="0" i="0" dirty="0">
                <a:solidFill>
                  <a:srgbClr val="F5F2E8"/>
                </a:solidFill>
                <a:latin typeface="Calibri"/>
              </a:rPr>
              <a:t>Jesus lost face for me.</a:t>
            </a:r>
          </a:p>
          <a:p>
            <a:pPr algn="ctr"/>
            <a:r>
              <a:rPr sz="4400" b="1" i="0" dirty="0">
                <a:solidFill>
                  <a:srgbClr val="F2B46E"/>
                </a:solidFill>
                <a:latin typeface="Calibri"/>
              </a:rPr>
              <a:t>I don't have to save mine anymore.</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1A29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548640" y="457200"/>
            <a:ext cx="11091672" cy="584775"/>
          </a:xfrm>
          <a:prstGeom prst="rect">
            <a:avLst/>
          </a:prstGeom>
          <a:noFill/>
        </p:spPr>
        <p:txBody>
          <a:bodyPr wrap="square" anchor="t">
            <a:spAutoFit/>
          </a:bodyPr>
          <a:lstStyle/>
          <a:p>
            <a:pPr algn="l"/>
            <a:r>
              <a:rPr sz="3200" b="1" i="0" dirty="0">
                <a:solidFill>
                  <a:srgbClr val="E89A4A"/>
                </a:solidFill>
                <a:latin typeface="Calibri"/>
              </a:rPr>
              <a:t>LUKE 1:35</a:t>
            </a:r>
          </a:p>
        </p:txBody>
      </p:sp>
      <p:sp>
        <p:nvSpPr>
          <p:cNvPr id="4" name="TextBox 3"/>
          <p:cNvSpPr txBox="1"/>
          <p:nvPr/>
        </p:nvSpPr>
        <p:spPr>
          <a:xfrm>
            <a:off x="914400" y="2320558"/>
            <a:ext cx="10360152" cy="2308324"/>
          </a:xfrm>
          <a:prstGeom prst="rect">
            <a:avLst/>
          </a:prstGeom>
          <a:noFill/>
        </p:spPr>
        <p:txBody>
          <a:bodyPr wrap="square" anchor="ctr">
            <a:spAutoFit/>
          </a:bodyPr>
          <a:lstStyle/>
          <a:p>
            <a:pPr algn="ctr"/>
            <a:r>
              <a:rPr sz="4800" b="0" i="1" dirty="0">
                <a:solidFill>
                  <a:srgbClr val="F5F2E8"/>
                </a:solidFill>
                <a:latin typeface="Calibri"/>
              </a:rPr>
              <a:t>"The Holy Spirit will come upon you,</a:t>
            </a:r>
          </a:p>
          <a:p>
            <a:pPr algn="ctr"/>
            <a:r>
              <a:rPr sz="4800" b="0" i="1" dirty="0">
                <a:solidFill>
                  <a:srgbClr val="F5F2E8"/>
                </a:solidFill>
                <a:latin typeface="Calibri"/>
              </a:rPr>
              <a:t>and the power of the Most High</a:t>
            </a:r>
          </a:p>
          <a:p>
            <a:pPr algn="ctr"/>
            <a:r>
              <a:rPr sz="4800" b="1" i="1" dirty="0">
                <a:solidFill>
                  <a:srgbClr val="F2B46E"/>
                </a:solidFill>
                <a:latin typeface="Calibri"/>
              </a:rPr>
              <a:t>will overshadow you…"</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0F1B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548640" y="457200"/>
            <a:ext cx="11091672" cy="365760"/>
          </a:xfrm>
          <a:prstGeom prst="rect">
            <a:avLst/>
          </a:prstGeom>
          <a:noFill/>
        </p:spPr>
        <p:txBody>
          <a:bodyPr wrap="square" anchor="t">
            <a:spAutoFit/>
          </a:bodyPr>
          <a:lstStyle/>
          <a:p>
            <a:pPr algn="l"/>
            <a:r>
              <a:rPr sz="1100" b="1" i="0">
                <a:solidFill>
                  <a:srgbClr val="E89A4A"/>
                </a:solidFill>
                <a:latin typeface="Calibri"/>
              </a:rPr>
              <a:t>ALL WEEK  ·  TOGETHER</a:t>
            </a:r>
          </a:p>
        </p:txBody>
      </p:sp>
      <p:sp>
        <p:nvSpPr>
          <p:cNvPr id="4" name="TextBox 3"/>
          <p:cNvSpPr txBox="1"/>
          <p:nvPr/>
        </p:nvSpPr>
        <p:spPr>
          <a:xfrm>
            <a:off x="914400" y="2194560"/>
            <a:ext cx="10360152" cy="2560320"/>
          </a:xfrm>
          <a:prstGeom prst="rect">
            <a:avLst/>
          </a:prstGeom>
          <a:noFill/>
        </p:spPr>
        <p:txBody>
          <a:bodyPr wrap="square" anchor="ctr">
            <a:spAutoFit/>
          </a:bodyPr>
          <a:lstStyle/>
          <a:p>
            <a:pPr algn="ctr">
              <a:spcAft>
                <a:spcPts val="2200"/>
              </a:spcAft>
            </a:pPr>
            <a:r>
              <a:rPr sz="4400" b="0" i="0">
                <a:solidFill>
                  <a:srgbClr val="F5F2E8"/>
                </a:solidFill>
                <a:latin typeface="Calibri"/>
              </a:rPr>
              <a:t>Jesus lost face for me.</a:t>
            </a:r>
          </a:p>
          <a:p>
            <a:pPr algn="ctr"/>
            <a:r>
              <a:rPr sz="4400" b="1" i="0">
                <a:solidFill>
                  <a:srgbClr val="F2B46E"/>
                </a:solidFill>
                <a:latin typeface="Calibri"/>
              </a:rPr>
              <a:t>I don't have to save mine anymore.</a:t>
            </a:r>
          </a:p>
        </p:txBody>
      </p:sp>
      <p:sp>
        <p:nvSpPr>
          <p:cNvPr id="5" name="TextBox 4"/>
          <p:cNvSpPr txBox="1"/>
          <p:nvPr/>
        </p:nvSpPr>
        <p:spPr>
          <a:xfrm>
            <a:off x="548640" y="6446520"/>
            <a:ext cx="11091672" cy="320040"/>
          </a:xfrm>
          <a:prstGeom prst="rect">
            <a:avLst/>
          </a:prstGeom>
          <a:noFill/>
        </p:spPr>
        <p:txBody>
          <a:bodyPr wrap="square" anchor="t">
            <a:spAutoFit/>
          </a:bodyPr>
          <a:lstStyle/>
          <a:p>
            <a:pPr algn="l"/>
            <a:r>
              <a:rPr sz="900" b="0" i="0">
                <a:solidFill>
                  <a:srgbClr val="8E9CB5"/>
                </a:solidFill>
                <a:latin typeface="Calibri"/>
              </a:rPr>
              <a:t>When God Left Home  ·  Luke 2:1–20</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1A29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548640" y="457200"/>
            <a:ext cx="11091672" cy="365760"/>
          </a:xfrm>
          <a:prstGeom prst="rect">
            <a:avLst/>
          </a:prstGeom>
          <a:noFill/>
        </p:spPr>
        <p:txBody>
          <a:bodyPr wrap="square" anchor="t">
            <a:spAutoFit/>
          </a:bodyPr>
          <a:lstStyle/>
          <a:p>
            <a:pPr algn="l"/>
            <a:r>
              <a:rPr sz="1100" b="1" i="0">
                <a:solidFill>
                  <a:srgbClr val="E89A4A"/>
                </a:solidFill>
                <a:latin typeface="Calibri"/>
              </a:rPr>
              <a:t>THE SAME SPIRIT</a:t>
            </a:r>
          </a:p>
        </p:txBody>
      </p:sp>
      <p:sp>
        <p:nvSpPr>
          <p:cNvPr id="4" name="TextBox 3"/>
          <p:cNvSpPr txBox="1"/>
          <p:nvPr/>
        </p:nvSpPr>
        <p:spPr>
          <a:xfrm>
            <a:off x="914400" y="1744369"/>
            <a:ext cx="10360152" cy="3277820"/>
          </a:xfrm>
          <a:prstGeom prst="rect">
            <a:avLst/>
          </a:prstGeom>
          <a:noFill/>
        </p:spPr>
        <p:txBody>
          <a:bodyPr wrap="square" anchor="ctr">
            <a:spAutoFit/>
          </a:bodyPr>
          <a:lstStyle/>
          <a:p>
            <a:pPr algn="ctr"/>
            <a:r>
              <a:rPr sz="4800" b="0" i="0" dirty="0">
                <a:solidFill>
                  <a:srgbClr val="F5F2E8"/>
                </a:solidFill>
                <a:latin typeface="Calibri"/>
              </a:rPr>
              <a:t>The same Spirit who came on Mary</a:t>
            </a:r>
          </a:p>
          <a:p>
            <a:pPr algn="ctr"/>
            <a:r>
              <a:rPr sz="4800" b="0" i="1" dirty="0">
                <a:solidFill>
                  <a:srgbClr val="8E9CB5"/>
                </a:solidFill>
                <a:latin typeface="Calibri"/>
              </a:rPr>
              <a:t>the same Spirit who hovered over the manger</a:t>
            </a:r>
          </a:p>
          <a:p>
            <a:pPr algn="ctr">
              <a:spcBef>
                <a:spcPts val="1800"/>
              </a:spcBef>
              <a:spcAft>
                <a:spcPts val="2200"/>
              </a:spcAft>
            </a:pPr>
            <a:r>
              <a:rPr lang="en-AU" sz="4800" b="1" dirty="0">
                <a:solidFill>
                  <a:srgbClr val="F2B46E"/>
                </a:solidFill>
                <a:latin typeface="Calibri"/>
              </a:rPr>
              <a:t>It’s the same Spirit that dwells in you</a:t>
            </a:r>
            <a:endParaRPr lang="en-AU" sz="4800" b="1" i="0" dirty="0">
              <a:solidFill>
                <a:srgbClr val="F2B46E"/>
              </a:solidFill>
              <a:latin typeface="Calibri"/>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31BA1F-7484-DB98-CED3-75F04F7F3446}"/>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F5EE1D79-4F14-708B-5E3B-440532A1F09C}"/>
              </a:ext>
            </a:extLst>
          </p:cNvPr>
          <p:cNvSpPr/>
          <p:nvPr/>
        </p:nvSpPr>
        <p:spPr>
          <a:xfrm>
            <a:off x="0" y="0"/>
            <a:ext cx="12191695" cy="6858000"/>
          </a:xfrm>
          <a:prstGeom prst="rect">
            <a:avLst/>
          </a:prstGeom>
          <a:solidFill>
            <a:srgbClr val="1A29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sz="2800"/>
          </a:p>
        </p:txBody>
      </p:sp>
      <p:sp>
        <p:nvSpPr>
          <p:cNvPr id="3" name="TextBox 2">
            <a:extLst>
              <a:ext uri="{FF2B5EF4-FFF2-40B4-BE49-F238E27FC236}">
                <a16:creationId xmlns:a16="http://schemas.microsoft.com/office/drawing/2014/main" id="{117D66CC-9E79-CAB5-4042-6BFCA47F32E9}"/>
              </a:ext>
            </a:extLst>
          </p:cNvPr>
          <p:cNvSpPr txBox="1"/>
          <p:nvPr/>
        </p:nvSpPr>
        <p:spPr>
          <a:xfrm>
            <a:off x="548640" y="457200"/>
            <a:ext cx="11091672" cy="523220"/>
          </a:xfrm>
          <a:prstGeom prst="rect">
            <a:avLst/>
          </a:prstGeom>
          <a:noFill/>
        </p:spPr>
        <p:txBody>
          <a:bodyPr wrap="square" anchor="t">
            <a:spAutoFit/>
          </a:bodyPr>
          <a:lstStyle/>
          <a:p>
            <a:pPr algn="l"/>
            <a:r>
              <a:rPr sz="2800" b="1" i="0">
                <a:solidFill>
                  <a:srgbClr val="E89A4A"/>
                </a:solidFill>
                <a:latin typeface="Calibri"/>
              </a:rPr>
              <a:t>CARRY IT INTO THE WEEK</a:t>
            </a:r>
          </a:p>
        </p:txBody>
      </p:sp>
      <p:sp>
        <p:nvSpPr>
          <p:cNvPr id="4" name="TextBox 3">
            <a:extLst>
              <a:ext uri="{FF2B5EF4-FFF2-40B4-BE49-F238E27FC236}">
                <a16:creationId xmlns:a16="http://schemas.microsoft.com/office/drawing/2014/main" id="{028603AC-5421-9E1A-C88A-F7464B1E4657}"/>
              </a:ext>
            </a:extLst>
          </p:cNvPr>
          <p:cNvSpPr txBox="1"/>
          <p:nvPr/>
        </p:nvSpPr>
        <p:spPr>
          <a:xfrm>
            <a:off x="1304144" y="1554480"/>
            <a:ext cx="10153288" cy="523220"/>
          </a:xfrm>
          <a:prstGeom prst="rect">
            <a:avLst/>
          </a:prstGeom>
          <a:noFill/>
        </p:spPr>
        <p:txBody>
          <a:bodyPr wrap="square" anchor="t">
            <a:spAutoFit/>
          </a:bodyPr>
          <a:lstStyle/>
          <a:p>
            <a:pPr algn="l"/>
            <a:r>
              <a:rPr sz="2800" b="0" i="0" dirty="0">
                <a:solidFill>
                  <a:srgbClr val="8E9CB5"/>
                </a:solidFill>
                <a:latin typeface="Calibri"/>
              </a:rPr>
              <a:t>Say it to your child this week:</a:t>
            </a:r>
          </a:p>
        </p:txBody>
      </p:sp>
      <p:sp>
        <p:nvSpPr>
          <p:cNvPr id="5" name="TextBox 4">
            <a:extLst>
              <a:ext uri="{FF2B5EF4-FFF2-40B4-BE49-F238E27FC236}">
                <a16:creationId xmlns:a16="http://schemas.microsoft.com/office/drawing/2014/main" id="{36E52F2D-8DC2-527E-C6AE-9DB4AB2E77BF}"/>
              </a:ext>
            </a:extLst>
          </p:cNvPr>
          <p:cNvSpPr txBox="1"/>
          <p:nvPr/>
        </p:nvSpPr>
        <p:spPr>
          <a:xfrm>
            <a:off x="731520" y="1874519"/>
            <a:ext cx="10725912" cy="954107"/>
          </a:xfrm>
          <a:prstGeom prst="rect">
            <a:avLst/>
          </a:prstGeom>
          <a:noFill/>
        </p:spPr>
        <p:txBody>
          <a:bodyPr wrap="square" anchor="t">
            <a:spAutoFit/>
          </a:bodyPr>
          <a:lstStyle/>
          <a:p>
            <a:pPr algn="l"/>
            <a:r>
              <a:rPr sz="2800" b="1" i="0" dirty="0">
                <a:solidFill>
                  <a:srgbClr val="F5F2E8"/>
                </a:solidFill>
                <a:latin typeface="Calibri"/>
              </a:rPr>
              <a:t>"I am proud of you, not because of what you have achieved, but because Christ has made you His."</a:t>
            </a:r>
          </a:p>
        </p:txBody>
      </p:sp>
      <p:sp>
        <p:nvSpPr>
          <p:cNvPr id="6" name="TextBox 5">
            <a:extLst>
              <a:ext uri="{FF2B5EF4-FFF2-40B4-BE49-F238E27FC236}">
                <a16:creationId xmlns:a16="http://schemas.microsoft.com/office/drawing/2014/main" id="{6F5E74BF-1D1C-5AC6-E592-85BDD7671F2F}"/>
              </a:ext>
            </a:extLst>
          </p:cNvPr>
          <p:cNvSpPr txBox="1"/>
          <p:nvPr/>
        </p:nvSpPr>
        <p:spPr>
          <a:xfrm>
            <a:off x="1304144" y="2971800"/>
            <a:ext cx="10153288" cy="523220"/>
          </a:xfrm>
          <a:prstGeom prst="rect">
            <a:avLst/>
          </a:prstGeom>
          <a:noFill/>
        </p:spPr>
        <p:txBody>
          <a:bodyPr wrap="square" anchor="t">
            <a:spAutoFit/>
          </a:bodyPr>
          <a:lstStyle/>
          <a:p>
            <a:pPr algn="l"/>
            <a:r>
              <a:rPr sz="2800" b="0" i="0" dirty="0">
                <a:solidFill>
                  <a:srgbClr val="8E9CB5"/>
                </a:solidFill>
                <a:latin typeface="Calibri"/>
              </a:rPr>
              <a:t>When resentment rises:</a:t>
            </a:r>
          </a:p>
        </p:txBody>
      </p:sp>
      <p:sp>
        <p:nvSpPr>
          <p:cNvPr id="7" name="TextBox 6">
            <a:extLst>
              <a:ext uri="{FF2B5EF4-FFF2-40B4-BE49-F238E27FC236}">
                <a16:creationId xmlns:a16="http://schemas.microsoft.com/office/drawing/2014/main" id="{F26D1A58-35CD-30C4-44E2-64AD843487AB}"/>
              </a:ext>
            </a:extLst>
          </p:cNvPr>
          <p:cNvSpPr txBox="1"/>
          <p:nvPr/>
        </p:nvSpPr>
        <p:spPr>
          <a:xfrm>
            <a:off x="731520" y="3291840"/>
            <a:ext cx="10725912" cy="523220"/>
          </a:xfrm>
          <a:prstGeom prst="rect">
            <a:avLst/>
          </a:prstGeom>
          <a:noFill/>
        </p:spPr>
        <p:txBody>
          <a:bodyPr wrap="square" anchor="t">
            <a:spAutoFit/>
          </a:bodyPr>
          <a:lstStyle/>
          <a:p>
            <a:r>
              <a:rPr lang="en-AU" sz="2800" b="1" dirty="0">
                <a:solidFill>
                  <a:schemeClr val="bg1"/>
                </a:solidFill>
              </a:rPr>
              <a:t>"Jesus crossed heaven for them, too"</a:t>
            </a:r>
            <a:endParaRPr sz="2800" b="1" i="0" dirty="0">
              <a:solidFill>
                <a:schemeClr val="bg1"/>
              </a:solidFill>
              <a:latin typeface="Calibri"/>
            </a:endParaRPr>
          </a:p>
        </p:txBody>
      </p:sp>
      <p:sp>
        <p:nvSpPr>
          <p:cNvPr id="8" name="TextBox 7">
            <a:extLst>
              <a:ext uri="{FF2B5EF4-FFF2-40B4-BE49-F238E27FC236}">
                <a16:creationId xmlns:a16="http://schemas.microsoft.com/office/drawing/2014/main" id="{12D87BAE-2453-AC29-165A-1D1DC91C2FE5}"/>
              </a:ext>
            </a:extLst>
          </p:cNvPr>
          <p:cNvSpPr txBox="1"/>
          <p:nvPr/>
        </p:nvSpPr>
        <p:spPr>
          <a:xfrm>
            <a:off x="1304144" y="4114800"/>
            <a:ext cx="10153288" cy="523220"/>
          </a:xfrm>
          <a:prstGeom prst="rect">
            <a:avLst/>
          </a:prstGeom>
          <a:noFill/>
        </p:spPr>
        <p:txBody>
          <a:bodyPr wrap="square" anchor="t">
            <a:spAutoFit/>
          </a:bodyPr>
          <a:lstStyle/>
          <a:p>
            <a:pPr algn="l"/>
            <a:r>
              <a:rPr sz="2800" b="0" i="0" dirty="0">
                <a:solidFill>
                  <a:srgbClr val="8E9CB5"/>
                </a:solidFill>
                <a:latin typeface="Calibri"/>
              </a:rPr>
              <a:t>When homesickness hits:</a:t>
            </a:r>
          </a:p>
        </p:txBody>
      </p:sp>
      <p:sp>
        <p:nvSpPr>
          <p:cNvPr id="9" name="TextBox 8">
            <a:extLst>
              <a:ext uri="{FF2B5EF4-FFF2-40B4-BE49-F238E27FC236}">
                <a16:creationId xmlns:a16="http://schemas.microsoft.com/office/drawing/2014/main" id="{CAEF0902-CB84-C752-640C-EF7B459E2414}"/>
              </a:ext>
            </a:extLst>
          </p:cNvPr>
          <p:cNvSpPr txBox="1"/>
          <p:nvPr/>
        </p:nvSpPr>
        <p:spPr>
          <a:xfrm>
            <a:off x="731520" y="4434840"/>
            <a:ext cx="10725912" cy="523220"/>
          </a:xfrm>
          <a:prstGeom prst="rect">
            <a:avLst/>
          </a:prstGeom>
          <a:noFill/>
        </p:spPr>
        <p:txBody>
          <a:bodyPr wrap="square" anchor="t">
            <a:spAutoFit/>
          </a:bodyPr>
          <a:lstStyle/>
          <a:p>
            <a:pPr algn="l"/>
            <a:r>
              <a:rPr sz="2800" b="1" i="0">
                <a:solidFill>
                  <a:srgbClr val="F5F2E8"/>
                </a:solidFill>
                <a:latin typeface="Calibri"/>
              </a:rPr>
              <a:t>"Jesus, You know no room. Make room in me."</a:t>
            </a:r>
          </a:p>
        </p:txBody>
      </p:sp>
      <p:sp>
        <p:nvSpPr>
          <p:cNvPr id="10" name="TextBox 9">
            <a:extLst>
              <a:ext uri="{FF2B5EF4-FFF2-40B4-BE49-F238E27FC236}">
                <a16:creationId xmlns:a16="http://schemas.microsoft.com/office/drawing/2014/main" id="{1E16A5B1-F0CF-E180-F722-39E6316339EC}"/>
              </a:ext>
            </a:extLst>
          </p:cNvPr>
          <p:cNvSpPr txBox="1"/>
          <p:nvPr/>
        </p:nvSpPr>
        <p:spPr>
          <a:xfrm>
            <a:off x="1304144" y="5257800"/>
            <a:ext cx="10153288" cy="523220"/>
          </a:xfrm>
          <a:prstGeom prst="rect">
            <a:avLst/>
          </a:prstGeom>
          <a:noFill/>
        </p:spPr>
        <p:txBody>
          <a:bodyPr wrap="square" anchor="t">
            <a:spAutoFit/>
          </a:bodyPr>
          <a:lstStyle/>
          <a:p>
            <a:pPr algn="l"/>
            <a:r>
              <a:rPr sz="2800" b="0" i="0">
                <a:solidFill>
                  <a:srgbClr val="8E9CB5"/>
                </a:solidFill>
                <a:latin typeface="Calibri"/>
              </a:rPr>
              <a:t>For the grandparents:</a:t>
            </a:r>
          </a:p>
        </p:txBody>
      </p:sp>
      <p:sp>
        <p:nvSpPr>
          <p:cNvPr id="11" name="TextBox 10">
            <a:extLst>
              <a:ext uri="{FF2B5EF4-FFF2-40B4-BE49-F238E27FC236}">
                <a16:creationId xmlns:a16="http://schemas.microsoft.com/office/drawing/2014/main" id="{6B9FCBCE-BF98-69B4-C66C-1CE315B9BD06}"/>
              </a:ext>
            </a:extLst>
          </p:cNvPr>
          <p:cNvSpPr txBox="1"/>
          <p:nvPr/>
        </p:nvSpPr>
        <p:spPr>
          <a:xfrm>
            <a:off x="731520" y="5577840"/>
            <a:ext cx="10725912" cy="523220"/>
          </a:xfrm>
          <a:prstGeom prst="rect">
            <a:avLst/>
          </a:prstGeom>
          <a:noFill/>
        </p:spPr>
        <p:txBody>
          <a:bodyPr wrap="square" anchor="t">
            <a:spAutoFit/>
          </a:bodyPr>
          <a:lstStyle/>
          <a:p>
            <a:pPr algn="l"/>
            <a:r>
              <a:rPr sz="2800" b="1" i="0">
                <a:solidFill>
                  <a:srgbClr val="F5F2E8"/>
                </a:solidFill>
                <a:latin typeface="Calibri"/>
              </a:rPr>
              <a:t>Heaven still speaks to the overlooked. Heaven still speaks through you.</a:t>
            </a:r>
          </a:p>
        </p:txBody>
      </p:sp>
      <p:sp>
        <p:nvSpPr>
          <p:cNvPr id="12" name="Rectangle 11">
            <a:extLst>
              <a:ext uri="{FF2B5EF4-FFF2-40B4-BE49-F238E27FC236}">
                <a16:creationId xmlns:a16="http://schemas.microsoft.com/office/drawing/2014/main" id="{B594C55D-B43E-6361-300B-083697BCC660}"/>
              </a:ext>
            </a:extLst>
          </p:cNvPr>
          <p:cNvSpPr/>
          <p:nvPr/>
        </p:nvSpPr>
        <p:spPr>
          <a:xfrm>
            <a:off x="731520" y="1828800"/>
            <a:ext cx="365760" cy="9525"/>
          </a:xfrm>
          <a:prstGeom prst="rect">
            <a:avLst/>
          </a:prstGeom>
          <a:solidFill>
            <a:srgbClr val="E89A4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sz="2800"/>
          </a:p>
        </p:txBody>
      </p:sp>
      <p:sp>
        <p:nvSpPr>
          <p:cNvPr id="13" name="Rectangle 12">
            <a:extLst>
              <a:ext uri="{FF2B5EF4-FFF2-40B4-BE49-F238E27FC236}">
                <a16:creationId xmlns:a16="http://schemas.microsoft.com/office/drawing/2014/main" id="{AD55660B-CDA7-2EF3-7B86-9BC7F737DB7E}"/>
              </a:ext>
            </a:extLst>
          </p:cNvPr>
          <p:cNvSpPr/>
          <p:nvPr/>
        </p:nvSpPr>
        <p:spPr>
          <a:xfrm>
            <a:off x="731520" y="3246120"/>
            <a:ext cx="365760" cy="9525"/>
          </a:xfrm>
          <a:prstGeom prst="rect">
            <a:avLst/>
          </a:prstGeom>
          <a:solidFill>
            <a:srgbClr val="E89A4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sz="2800"/>
          </a:p>
        </p:txBody>
      </p:sp>
      <p:sp>
        <p:nvSpPr>
          <p:cNvPr id="14" name="Rectangle 13">
            <a:extLst>
              <a:ext uri="{FF2B5EF4-FFF2-40B4-BE49-F238E27FC236}">
                <a16:creationId xmlns:a16="http://schemas.microsoft.com/office/drawing/2014/main" id="{E97C9FE0-C89E-03A1-D8B6-E5F0B6AFBF5F}"/>
              </a:ext>
            </a:extLst>
          </p:cNvPr>
          <p:cNvSpPr/>
          <p:nvPr/>
        </p:nvSpPr>
        <p:spPr>
          <a:xfrm>
            <a:off x="731520" y="4389120"/>
            <a:ext cx="365760" cy="9525"/>
          </a:xfrm>
          <a:prstGeom prst="rect">
            <a:avLst/>
          </a:prstGeom>
          <a:solidFill>
            <a:srgbClr val="E89A4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sz="2800"/>
          </a:p>
        </p:txBody>
      </p:sp>
      <p:sp>
        <p:nvSpPr>
          <p:cNvPr id="15" name="Rectangle 14">
            <a:extLst>
              <a:ext uri="{FF2B5EF4-FFF2-40B4-BE49-F238E27FC236}">
                <a16:creationId xmlns:a16="http://schemas.microsoft.com/office/drawing/2014/main" id="{8BBF6B89-020A-580C-B9B0-7774A6061DCF}"/>
              </a:ext>
            </a:extLst>
          </p:cNvPr>
          <p:cNvSpPr/>
          <p:nvPr/>
        </p:nvSpPr>
        <p:spPr>
          <a:xfrm>
            <a:off x="731520" y="5532120"/>
            <a:ext cx="365760" cy="9525"/>
          </a:xfrm>
          <a:prstGeom prst="rect">
            <a:avLst/>
          </a:prstGeom>
          <a:solidFill>
            <a:srgbClr val="E89A4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sz="2800"/>
          </a:p>
        </p:txBody>
      </p:sp>
    </p:spTree>
    <p:extLst>
      <p:ext uri="{BB962C8B-B14F-4D97-AF65-F5344CB8AC3E}">
        <p14:creationId xmlns:p14="http://schemas.microsoft.com/office/powerpoint/2010/main" val="2179864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C878EA-8912-C859-4276-23C25BE8F911}"/>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8EB13342-862C-B5BC-A260-3003802775A2}"/>
              </a:ext>
            </a:extLst>
          </p:cNvPr>
          <p:cNvSpPr/>
          <p:nvPr/>
        </p:nvSpPr>
        <p:spPr>
          <a:xfrm>
            <a:off x="0" y="0"/>
            <a:ext cx="12191695" cy="6858000"/>
          </a:xfrm>
          <a:prstGeom prst="rect">
            <a:avLst/>
          </a:prstGeom>
          <a:solidFill>
            <a:srgbClr val="0F1B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a:extLst>
              <a:ext uri="{FF2B5EF4-FFF2-40B4-BE49-F238E27FC236}">
                <a16:creationId xmlns:a16="http://schemas.microsoft.com/office/drawing/2014/main" id="{CBAC572B-633C-51D4-34E1-2C8380DA9F72}"/>
              </a:ext>
            </a:extLst>
          </p:cNvPr>
          <p:cNvSpPr txBox="1"/>
          <p:nvPr/>
        </p:nvSpPr>
        <p:spPr>
          <a:xfrm>
            <a:off x="548640" y="457200"/>
            <a:ext cx="11091672" cy="365760"/>
          </a:xfrm>
          <a:prstGeom prst="rect">
            <a:avLst/>
          </a:prstGeom>
          <a:noFill/>
        </p:spPr>
        <p:txBody>
          <a:bodyPr wrap="square" anchor="t">
            <a:spAutoFit/>
          </a:bodyPr>
          <a:lstStyle/>
          <a:p>
            <a:pPr algn="l"/>
            <a:r>
              <a:rPr sz="1100" b="1" i="0">
                <a:solidFill>
                  <a:srgbClr val="E89A4A"/>
                </a:solidFill>
                <a:latin typeface="Calibri"/>
              </a:rPr>
              <a:t>ALL WEEK  ·  TOGETHER</a:t>
            </a:r>
          </a:p>
        </p:txBody>
      </p:sp>
      <p:sp>
        <p:nvSpPr>
          <p:cNvPr id="4" name="TextBox 3">
            <a:extLst>
              <a:ext uri="{FF2B5EF4-FFF2-40B4-BE49-F238E27FC236}">
                <a16:creationId xmlns:a16="http://schemas.microsoft.com/office/drawing/2014/main" id="{8A574C01-B158-DEBB-E1FA-8CAF11772DFE}"/>
              </a:ext>
            </a:extLst>
          </p:cNvPr>
          <p:cNvSpPr txBox="1"/>
          <p:nvPr/>
        </p:nvSpPr>
        <p:spPr>
          <a:xfrm>
            <a:off x="914400" y="2194560"/>
            <a:ext cx="10360152" cy="2560320"/>
          </a:xfrm>
          <a:prstGeom prst="rect">
            <a:avLst/>
          </a:prstGeom>
          <a:noFill/>
        </p:spPr>
        <p:txBody>
          <a:bodyPr wrap="square" anchor="ctr">
            <a:spAutoFit/>
          </a:bodyPr>
          <a:lstStyle/>
          <a:p>
            <a:pPr algn="ctr">
              <a:spcAft>
                <a:spcPts val="2200"/>
              </a:spcAft>
            </a:pPr>
            <a:r>
              <a:rPr sz="4400" b="0" i="0">
                <a:solidFill>
                  <a:srgbClr val="F5F2E8"/>
                </a:solidFill>
                <a:latin typeface="Calibri"/>
              </a:rPr>
              <a:t>Jesus lost face for me.</a:t>
            </a:r>
          </a:p>
          <a:p>
            <a:pPr algn="ctr"/>
            <a:r>
              <a:rPr sz="4400" b="1" i="0">
                <a:solidFill>
                  <a:srgbClr val="F2B46E"/>
                </a:solidFill>
                <a:latin typeface="Calibri"/>
              </a:rPr>
              <a:t>I don't have to save mine anymore.</a:t>
            </a:r>
          </a:p>
        </p:txBody>
      </p:sp>
      <p:sp>
        <p:nvSpPr>
          <p:cNvPr id="5" name="TextBox 4">
            <a:extLst>
              <a:ext uri="{FF2B5EF4-FFF2-40B4-BE49-F238E27FC236}">
                <a16:creationId xmlns:a16="http://schemas.microsoft.com/office/drawing/2014/main" id="{7519111B-EFA4-2D41-6F26-375700EC260D}"/>
              </a:ext>
            </a:extLst>
          </p:cNvPr>
          <p:cNvSpPr txBox="1"/>
          <p:nvPr/>
        </p:nvSpPr>
        <p:spPr>
          <a:xfrm>
            <a:off x="548640" y="6446520"/>
            <a:ext cx="11091672" cy="320040"/>
          </a:xfrm>
          <a:prstGeom prst="rect">
            <a:avLst/>
          </a:prstGeom>
          <a:noFill/>
        </p:spPr>
        <p:txBody>
          <a:bodyPr wrap="square" anchor="t">
            <a:spAutoFit/>
          </a:bodyPr>
          <a:lstStyle/>
          <a:p>
            <a:pPr algn="l"/>
            <a:r>
              <a:rPr sz="900" b="0" i="0">
                <a:solidFill>
                  <a:srgbClr val="8E9CB5"/>
                </a:solidFill>
                <a:latin typeface="Calibri"/>
              </a:rPr>
              <a:t>When God Left Home  ·  Luke 2:1–20</a:t>
            </a:r>
          </a:p>
        </p:txBody>
      </p:sp>
    </p:spTree>
    <p:extLst>
      <p:ext uri="{BB962C8B-B14F-4D97-AF65-F5344CB8AC3E}">
        <p14:creationId xmlns:p14="http://schemas.microsoft.com/office/powerpoint/2010/main" val="112688560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0F1B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1371600" y="2345873"/>
            <a:ext cx="9445752" cy="1800493"/>
          </a:xfrm>
          <a:prstGeom prst="rect">
            <a:avLst/>
          </a:prstGeom>
          <a:noFill/>
        </p:spPr>
        <p:txBody>
          <a:bodyPr wrap="square" anchor="ctr">
            <a:spAutoFit/>
          </a:bodyPr>
          <a:lstStyle/>
          <a:p>
            <a:pPr algn="ctr">
              <a:spcAft>
                <a:spcPts val="1800"/>
              </a:spcAft>
            </a:pPr>
            <a:r>
              <a:rPr sz="4800" b="0" i="0" dirty="0">
                <a:solidFill>
                  <a:srgbClr val="F5F2E8"/>
                </a:solidFill>
                <a:latin typeface="Calibri"/>
              </a:rPr>
              <a:t>You were raised to earn love.</a:t>
            </a:r>
          </a:p>
          <a:p>
            <a:pPr algn="ctr"/>
            <a:r>
              <a:rPr sz="4800" b="1" i="0" dirty="0">
                <a:solidFill>
                  <a:srgbClr val="F2B46E"/>
                </a:solidFill>
                <a:latin typeface="Calibri"/>
              </a:rPr>
              <a:t>Jesus was born to give it.</a:t>
            </a:r>
          </a:p>
        </p:txBody>
      </p:sp>
      <p:sp>
        <p:nvSpPr>
          <p:cNvPr id="4" name="Rectangle 3"/>
          <p:cNvSpPr/>
          <p:nvPr/>
        </p:nvSpPr>
        <p:spPr>
          <a:xfrm>
            <a:off x="5733288" y="4572000"/>
            <a:ext cx="731520" cy="9525"/>
          </a:xfrm>
          <a:prstGeom prst="rect">
            <a:avLst/>
          </a:prstGeom>
          <a:solidFill>
            <a:srgbClr val="E89A4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1371600" y="5041017"/>
            <a:ext cx="9445752" cy="707886"/>
          </a:xfrm>
          <a:prstGeom prst="rect">
            <a:avLst/>
          </a:prstGeom>
          <a:noFill/>
        </p:spPr>
        <p:txBody>
          <a:bodyPr wrap="square" anchor="ctr">
            <a:spAutoFit/>
          </a:bodyPr>
          <a:lstStyle/>
          <a:p>
            <a:pPr algn="ctr"/>
            <a:r>
              <a:rPr sz="4000" b="0" i="1" dirty="0">
                <a:solidFill>
                  <a:srgbClr val="F5F2E8"/>
                </a:solidFill>
                <a:latin typeface="Calibri"/>
              </a:rPr>
              <a:t>Come and </a:t>
            </a:r>
            <a:r>
              <a:rPr lang="en-AU" sz="4000" i="1" dirty="0">
                <a:solidFill>
                  <a:srgbClr val="F5F2E8"/>
                </a:solidFill>
                <a:latin typeface="Calibri"/>
              </a:rPr>
              <a:t>S</a:t>
            </a:r>
            <a:r>
              <a:rPr sz="4000" b="0" i="1" dirty="0">
                <a:solidFill>
                  <a:srgbClr val="F5F2E8"/>
                </a:solidFill>
                <a:latin typeface="Calibri"/>
              </a:rPr>
              <a:t>ee</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0F1B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914400" y="1779271"/>
            <a:ext cx="10360152" cy="3939540"/>
          </a:xfrm>
          <a:prstGeom prst="rect">
            <a:avLst/>
          </a:prstGeom>
          <a:noFill/>
        </p:spPr>
        <p:txBody>
          <a:bodyPr wrap="square" anchor="ctr">
            <a:spAutoFit/>
          </a:bodyPr>
          <a:lstStyle/>
          <a:p>
            <a:pPr algn="ctr"/>
            <a:r>
              <a:rPr sz="3600" b="0" i="1" dirty="0">
                <a:solidFill>
                  <a:srgbClr val="F5F2E8"/>
                </a:solidFill>
                <a:latin typeface="Calibri"/>
              </a:rPr>
              <a:t>"This is my body,</a:t>
            </a:r>
          </a:p>
          <a:p>
            <a:pPr algn="ctr">
              <a:spcAft>
                <a:spcPts val="2800"/>
              </a:spcAft>
            </a:pPr>
            <a:r>
              <a:rPr sz="4400" b="1" i="1" dirty="0">
                <a:solidFill>
                  <a:srgbClr val="F2B46E"/>
                </a:solidFill>
                <a:latin typeface="Calibri"/>
              </a:rPr>
              <a:t>given for you.</a:t>
            </a:r>
          </a:p>
          <a:p>
            <a:pPr algn="ctr"/>
            <a:r>
              <a:rPr sz="3600" b="0" i="1" dirty="0">
                <a:solidFill>
                  <a:srgbClr val="F5F2E8"/>
                </a:solidFill>
                <a:latin typeface="Calibri"/>
              </a:rPr>
              <a:t>"This cup that is poured out for you</a:t>
            </a:r>
          </a:p>
          <a:p>
            <a:pPr algn="ctr">
              <a:spcAft>
                <a:spcPts val="3200"/>
              </a:spcAft>
            </a:pPr>
            <a:r>
              <a:rPr sz="4400" b="1" i="1" dirty="0">
                <a:solidFill>
                  <a:srgbClr val="F2B46E"/>
                </a:solidFill>
                <a:latin typeface="Calibri"/>
              </a:rPr>
              <a:t>is the new covenant in my blood."</a:t>
            </a:r>
          </a:p>
          <a:p>
            <a:pPr algn="ctr"/>
            <a:r>
              <a:rPr sz="4000" b="0" i="0" dirty="0">
                <a:solidFill>
                  <a:srgbClr val="8E9CB5"/>
                </a:solidFill>
                <a:latin typeface="Calibri"/>
              </a:rPr>
              <a:t>Do this in remembrance of me.</a:t>
            </a:r>
          </a:p>
        </p:txBody>
      </p:sp>
      <p:sp>
        <p:nvSpPr>
          <p:cNvPr id="5" name="Rectangle 4"/>
          <p:cNvSpPr/>
          <p:nvPr/>
        </p:nvSpPr>
        <p:spPr>
          <a:xfrm>
            <a:off x="5733288" y="5943600"/>
            <a:ext cx="731520" cy="9525"/>
          </a:xfrm>
          <a:prstGeom prst="rect">
            <a:avLst/>
          </a:prstGeom>
          <a:solidFill>
            <a:srgbClr val="E89A4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a:extLst>
              <a:ext uri="{FF2B5EF4-FFF2-40B4-BE49-F238E27FC236}">
                <a16:creationId xmlns:a16="http://schemas.microsoft.com/office/drawing/2014/main" id="{6555CC44-1DB6-A37A-5923-50FFDF8F60A8}"/>
              </a:ext>
            </a:extLst>
          </p:cNvPr>
          <p:cNvSpPr txBox="1"/>
          <p:nvPr/>
        </p:nvSpPr>
        <p:spPr>
          <a:xfrm>
            <a:off x="548640" y="457200"/>
            <a:ext cx="11091672" cy="523220"/>
          </a:xfrm>
          <a:prstGeom prst="rect">
            <a:avLst/>
          </a:prstGeom>
          <a:noFill/>
        </p:spPr>
        <p:txBody>
          <a:bodyPr wrap="square" anchor="t">
            <a:spAutoFit/>
          </a:bodyPr>
          <a:lstStyle/>
          <a:p>
            <a:pPr algn="l"/>
            <a:r>
              <a:rPr sz="2800" b="1" i="0" dirty="0">
                <a:solidFill>
                  <a:srgbClr val="E89A4A"/>
                </a:solidFill>
                <a:latin typeface="Calibri"/>
              </a:rPr>
              <a:t>THE LORD'S TABLE  ·  LUKE 22:19–20</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1A29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1371600" y="2562542"/>
            <a:ext cx="9445752" cy="1641475"/>
          </a:xfrm>
          <a:prstGeom prst="rect">
            <a:avLst/>
          </a:prstGeom>
          <a:noFill/>
        </p:spPr>
        <p:txBody>
          <a:bodyPr wrap="square" anchor="ctr">
            <a:spAutoFit/>
          </a:bodyPr>
          <a:lstStyle/>
          <a:p>
            <a:pPr algn="ctr">
              <a:spcAft>
                <a:spcPts val="2000"/>
              </a:spcAft>
            </a:pPr>
            <a:r>
              <a:rPr sz="4200" b="0" i="0" dirty="0">
                <a:solidFill>
                  <a:srgbClr val="F5F2E8"/>
                </a:solidFill>
                <a:latin typeface="Calibri"/>
              </a:rPr>
              <a:t>You were raised to earn love</a:t>
            </a:r>
          </a:p>
          <a:p>
            <a:pPr algn="ctr"/>
            <a:r>
              <a:rPr sz="4200" b="1" i="0" dirty="0">
                <a:solidFill>
                  <a:srgbClr val="F2B46E"/>
                </a:solidFill>
                <a:latin typeface="Calibri"/>
              </a:rPr>
              <a:t>Jesus was born to give it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0F1B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1371600" y="2560320"/>
            <a:ext cx="9445752" cy="1828800"/>
          </a:xfrm>
          <a:prstGeom prst="rect">
            <a:avLst/>
          </a:prstGeom>
          <a:noFill/>
        </p:spPr>
        <p:txBody>
          <a:bodyPr wrap="square" anchor="ctr">
            <a:spAutoFit/>
          </a:bodyPr>
          <a:lstStyle/>
          <a:p>
            <a:pPr algn="ctr"/>
            <a:r>
              <a:rPr sz="6400" b="1" i="0">
                <a:solidFill>
                  <a:srgbClr val="F5F2E8"/>
                </a:solidFill>
                <a:latin typeface="Calibri"/>
              </a:rPr>
              <a:t>Luke 2:1–20</a:t>
            </a:r>
          </a:p>
        </p:txBody>
      </p:sp>
      <p:sp>
        <p:nvSpPr>
          <p:cNvPr id="5" name="Rectangle 4"/>
          <p:cNvSpPr/>
          <p:nvPr/>
        </p:nvSpPr>
        <p:spPr>
          <a:xfrm>
            <a:off x="5733288" y="4206240"/>
            <a:ext cx="731520" cy="9525"/>
          </a:xfrm>
          <a:prstGeom prst="rect">
            <a:avLst/>
          </a:prstGeom>
          <a:solidFill>
            <a:srgbClr val="E89A4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5" y="0"/>
            <a:ext cx="12191695" cy="6858000"/>
          </a:xfrm>
          <a:prstGeom prst="rect">
            <a:avLst/>
          </a:prstGeom>
          <a:solidFill>
            <a:srgbClr val="1A29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p>
        </p:txBody>
      </p:sp>
      <p:sp>
        <p:nvSpPr>
          <p:cNvPr id="3" name="TextBox 2"/>
          <p:cNvSpPr txBox="1"/>
          <p:nvPr/>
        </p:nvSpPr>
        <p:spPr>
          <a:xfrm>
            <a:off x="548640" y="457200"/>
            <a:ext cx="11091672" cy="400110"/>
          </a:xfrm>
          <a:prstGeom prst="rect">
            <a:avLst/>
          </a:prstGeom>
          <a:noFill/>
        </p:spPr>
        <p:txBody>
          <a:bodyPr wrap="square" anchor="t">
            <a:spAutoFit/>
          </a:bodyPr>
          <a:lstStyle/>
          <a:p>
            <a:pPr algn="l"/>
            <a:r>
              <a:rPr sz="2000" b="1" i="0" dirty="0">
                <a:solidFill>
                  <a:srgbClr val="E89A4A"/>
                </a:solidFill>
                <a:latin typeface="Calibri"/>
              </a:rPr>
              <a:t>READING  ·  LUKE 2:1–3</a:t>
            </a:r>
          </a:p>
        </p:txBody>
      </p:sp>
      <p:sp>
        <p:nvSpPr>
          <p:cNvPr id="4" name="TextBox 3"/>
          <p:cNvSpPr txBox="1"/>
          <p:nvPr/>
        </p:nvSpPr>
        <p:spPr>
          <a:xfrm>
            <a:off x="731520" y="1747301"/>
            <a:ext cx="10725912" cy="3170099"/>
          </a:xfrm>
          <a:prstGeom prst="rect">
            <a:avLst/>
          </a:prstGeom>
          <a:noFill/>
        </p:spPr>
        <p:txBody>
          <a:bodyPr wrap="square" lIns="182880" rIns="182880" anchor="ctr">
            <a:spAutoFit/>
          </a:bodyPr>
          <a:lstStyle/>
          <a:p>
            <a:pPr algn="l">
              <a:spcAft>
                <a:spcPts val="1200"/>
              </a:spcAft>
            </a:pPr>
            <a:r>
              <a:rPr sz="3600" b="1" baseline="30000" dirty="0">
                <a:solidFill>
                  <a:srgbClr val="E89A4A"/>
                </a:solidFill>
                <a:latin typeface="Calibri"/>
              </a:rPr>
              <a:t>1</a:t>
            </a:r>
            <a:r>
              <a:rPr sz="3600" b="1" dirty="0">
                <a:solidFill>
                  <a:srgbClr val="E89A4A"/>
                </a:solidFill>
                <a:latin typeface="Calibri"/>
              </a:rPr>
              <a:t>  </a:t>
            </a:r>
            <a:r>
              <a:rPr sz="3600" dirty="0">
                <a:solidFill>
                  <a:srgbClr val="F5F2E8"/>
                </a:solidFill>
                <a:latin typeface="Calibri"/>
              </a:rPr>
              <a:t>In those days a decree went out from Caesar Augustus that all the world should be registered.</a:t>
            </a:r>
          </a:p>
          <a:p>
            <a:pPr algn="l">
              <a:spcAft>
                <a:spcPts val="1200"/>
              </a:spcAft>
            </a:pPr>
            <a:r>
              <a:rPr sz="3600" b="1" baseline="30000" dirty="0">
                <a:solidFill>
                  <a:srgbClr val="E89A4A"/>
                </a:solidFill>
                <a:latin typeface="Calibri"/>
              </a:rPr>
              <a:t>2</a:t>
            </a:r>
            <a:r>
              <a:rPr sz="3600" b="1" dirty="0">
                <a:solidFill>
                  <a:srgbClr val="E89A4A"/>
                </a:solidFill>
                <a:latin typeface="Calibri"/>
              </a:rPr>
              <a:t>  </a:t>
            </a:r>
            <a:r>
              <a:rPr sz="3600" dirty="0">
                <a:solidFill>
                  <a:srgbClr val="F5F2E8"/>
                </a:solidFill>
                <a:latin typeface="Calibri"/>
              </a:rPr>
              <a:t>This was the first registration when Quirinius was governor of Syria.</a:t>
            </a:r>
          </a:p>
          <a:p>
            <a:pPr algn="l">
              <a:spcAft>
                <a:spcPts val="1200"/>
              </a:spcAft>
            </a:pPr>
            <a:r>
              <a:rPr sz="3600" b="1" baseline="30000" dirty="0">
                <a:solidFill>
                  <a:srgbClr val="E89A4A"/>
                </a:solidFill>
                <a:latin typeface="Calibri"/>
              </a:rPr>
              <a:t>3</a:t>
            </a:r>
            <a:r>
              <a:rPr sz="3600" b="1" dirty="0">
                <a:solidFill>
                  <a:srgbClr val="E89A4A"/>
                </a:solidFill>
                <a:latin typeface="Calibri"/>
              </a:rPr>
              <a:t>  </a:t>
            </a:r>
            <a:r>
              <a:rPr sz="3600" dirty="0">
                <a:solidFill>
                  <a:srgbClr val="F5F2E8"/>
                </a:solidFill>
                <a:latin typeface="Calibri"/>
              </a:rPr>
              <a:t>And all went to be registered, each to his own town.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1A29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548640" y="457200"/>
            <a:ext cx="11091672" cy="400110"/>
          </a:xfrm>
          <a:prstGeom prst="rect">
            <a:avLst/>
          </a:prstGeom>
          <a:noFill/>
        </p:spPr>
        <p:txBody>
          <a:bodyPr wrap="square" anchor="t">
            <a:spAutoFit/>
          </a:bodyPr>
          <a:lstStyle/>
          <a:p>
            <a:pPr algn="l"/>
            <a:r>
              <a:rPr sz="2000" b="1" i="0" dirty="0">
                <a:solidFill>
                  <a:srgbClr val="E89A4A"/>
                </a:solidFill>
                <a:latin typeface="Calibri"/>
              </a:rPr>
              <a:t>READING  ·  LUKE 2:4–7</a:t>
            </a:r>
          </a:p>
        </p:txBody>
      </p:sp>
      <p:sp>
        <p:nvSpPr>
          <p:cNvPr id="4" name="TextBox 3"/>
          <p:cNvSpPr txBox="1"/>
          <p:nvPr/>
        </p:nvSpPr>
        <p:spPr>
          <a:xfrm>
            <a:off x="731520" y="1394549"/>
            <a:ext cx="10725912" cy="4708981"/>
          </a:xfrm>
          <a:prstGeom prst="rect">
            <a:avLst/>
          </a:prstGeom>
          <a:noFill/>
        </p:spPr>
        <p:txBody>
          <a:bodyPr wrap="square" lIns="182880" rIns="182880" anchor="ctr">
            <a:spAutoFit/>
          </a:bodyPr>
          <a:lstStyle/>
          <a:p>
            <a:pPr algn="l">
              <a:spcAft>
                <a:spcPts val="1200"/>
              </a:spcAft>
            </a:pPr>
            <a:r>
              <a:rPr sz="3000" b="1" baseline="30000" dirty="0">
                <a:solidFill>
                  <a:srgbClr val="E89A4A"/>
                </a:solidFill>
                <a:latin typeface="Calibri"/>
              </a:rPr>
              <a:t>4</a:t>
            </a:r>
            <a:r>
              <a:rPr sz="3000" b="1" dirty="0">
                <a:solidFill>
                  <a:srgbClr val="E89A4A"/>
                </a:solidFill>
                <a:latin typeface="Calibri"/>
              </a:rPr>
              <a:t>  </a:t>
            </a:r>
            <a:r>
              <a:rPr sz="3000" dirty="0">
                <a:solidFill>
                  <a:srgbClr val="F5F2E8"/>
                </a:solidFill>
                <a:latin typeface="Calibri"/>
              </a:rPr>
              <a:t>And Joseph also went up from Galilee, from the town of Nazareth, to Judea, to the city of David, which is called Bethlehem, because he was of the house and lineage of David,</a:t>
            </a:r>
          </a:p>
          <a:p>
            <a:pPr algn="l">
              <a:spcAft>
                <a:spcPts val="1200"/>
              </a:spcAft>
            </a:pPr>
            <a:r>
              <a:rPr sz="3000" b="1" baseline="30000" dirty="0">
                <a:solidFill>
                  <a:srgbClr val="E89A4A"/>
                </a:solidFill>
                <a:latin typeface="Calibri"/>
              </a:rPr>
              <a:t>5</a:t>
            </a:r>
            <a:r>
              <a:rPr sz="3000" b="1" dirty="0">
                <a:solidFill>
                  <a:srgbClr val="E89A4A"/>
                </a:solidFill>
                <a:latin typeface="Calibri"/>
              </a:rPr>
              <a:t>  </a:t>
            </a:r>
            <a:r>
              <a:rPr sz="3000" dirty="0">
                <a:solidFill>
                  <a:srgbClr val="F5F2E8"/>
                </a:solidFill>
                <a:latin typeface="Calibri"/>
              </a:rPr>
              <a:t>to be registered with Mary, his betrothed, who was with child.</a:t>
            </a:r>
          </a:p>
          <a:p>
            <a:pPr algn="l">
              <a:spcAft>
                <a:spcPts val="1200"/>
              </a:spcAft>
            </a:pPr>
            <a:r>
              <a:rPr sz="3000" b="1" baseline="30000" dirty="0">
                <a:solidFill>
                  <a:srgbClr val="E89A4A"/>
                </a:solidFill>
                <a:latin typeface="Calibri"/>
              </a:rPr>
              <a:t>6</a:t>
            </a:r>
            <a:r>
              <a:rPr sz="3000" b="1" dirty="0">
                <a:solidFill>
                  <a:srgbClr val="E89A4A"/>
                </a:solidFill>
                <a:latin typeface="Calibri"/>
              </a:rPr>
              <a:t>  </a:t>
            </a:r>
            <a:r>
              <a:rPr sz="3000" dirty="0">
                <a:solidFill>
                  <a:srgbClr val="F5F2E8"/>
                </a:solidFill>
                <a:latin typeface="Calibri"/>
              </a:rPr>
              <a:t>And while they were there, the time came for her to be delivered.</a:t>
            </a:r>
          </a:p>
          <a:p>
            <a:pPr algn="l">
              <a:spcAft>
                <a:spcPts val="1200"/>
              </a:spcAft>
            </a:pPr>
            <a:r>
              <a:rPr sz="3000" b="1" baseline="30000" dirty="0">
                <a:solidFill>
                  <a:srgbClr val="E89A4A"/>
                </a:solidFill>
                <a:latin typeface="Calibri"/>
              </a:rPr>
              <a:t>7</a:t>
            </a:r>
            <a:r>
              <a:rPr sz="3000" b="1" dirty="0">
                <a:solidFill>
                  <a:srgbClr val="E89A4A"/>
                </a:solidFill>
                <a:latin typeface="Calibri"/>
              </a:rPr>
              <a:t>  </a:t>
            </a:r>
            <a:r>
              <a:rPr sz="3000" dirty="0">
                <a:solidFill>
                  <a:srgbClr val="F5F2E8"/>
                </a:solidFill>
                <a:latin typeface="Calibri"/>
              </a:rPr>
              <a:t>And she gave birth to her firstborn son and wrapped him in swaddling cloths and laid him in a manger, because there was no place for them in the inn.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1A29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548640" y="457200"/>
            <a:ext cx="11091672" cy="400110"/>
          </a:xfrm>
          <a:prstGeom prst="rect">
            <a:avLst/>
          </a:prstGeom>
          <a:noFill/>
        </p:spPr>
        <p:txBody>
          <a:bodyPr wrap="square" anchor="t">
            <a:spAutoFit/>
          </a:bodyPr>
          <a:lstStyle/>
          <a:p>
            <a:pPr algn="l"/>
            <a:r>
              <a:rPr sz="2000" b="1" i="0" dirty="0">
                <a:solidFill>
                  <a:srgbClr val="E89A4A"/>
                </a:solidFill>
                <a:latin typeface="Calibri"/>
              </a:rPr>
              <a:t>READING  ·  LUKE 2:8–12</a:t>
            </a:r>
          </a:p>
        </p:txBody>
      </p:sp>
      <p:sp>
        <p:nvSpPr>
          <p:cNvPr id="4" name="TextBox 3"/>
          <p:cNvSpPr txBox="1"/>
          <p:nvPr/>
        </p:nvSpPr>
        <p:spPr>
          <a:xfrm>
            <a:off x="731520" y="1240661"/>
            <a:ext cx="10725912" cy="5016758"/>
          </a:xfrm>
          <a:prstGeom prst="rect">
            <a:avLst/>
          </a:prstGeom>
          <a:noFill/>
        </p:spPr>
        <p:txBody>
          <a:bodyPr wrap="square" lIns="182880" rIns="182880" anchor="ctr">
            <a:spAutoFit/>
          </a:bodyPr>
          <a:lstStyle/>
          <a:p>
            <a:pPr algn="l">
              <a:spcAft>
                <a:spcPts val="1200"/>
              </a:spcAft>
            </a:pPr>
            <a:r>
              <a:rPr sz="2800" b="1" baseline="30000" dirty="0">
                <a:solidFill>
                  <a:srgbClr val="E89A4A"/>
                </a:solidFill>
                <a:latin typeface="Calibri"/>
              </a:rPr>
              <a:t>8</a:t>
            </a:r>
            <a:r>
              <a:rPr sz="2800" b="1" dirty="0">
                <a:solidFill>
                  <a:srgbClr val="E89A4A"/>
                </a:solidFill>
                <a:latin typeface="Calibri"/>
              </a:rPr>
              <a:t>  </a:t>
            </a:r>
            <a:r>
              <a:rPr sz="2800" dirty="0">
                <a:solidFill>
                  <a:srgbClr val="F5F2E8"/>
                </a:solidFill>
                <a:latin typeface="Calibri"/>
              </a:rPr>
              <a:t>And in the same region there were shepherds out in the field, keeping watch over their flock by night.</a:t>
            </a:r>
          </a:p>
          <a:p>
            <a:pPr algn="l">
              <a:spcAft>
                <a:spcPts val="1200"/>
              </a:spcAft>
            </a:pPr>
            <a:r>
              <a:rPr sz="2800" b="1" baseline="30000" dirty="0">
                <a:solidFill>
                  <a:srgbClr val="E89A4A"/>
                </a:solidFill>
                <a:latin typeface="Calibri"/>
              </a:rPr>
              <a:t>9</a:t>
            </a:r>
            <a:r>
              <a:rPr sz="2800" b="1" dirty="0">
                <a:solidFill>
                  <a:srgbClr val="E89A4A"/>
                </a:solidFill>
                <a:latin typeface="Calibri"/>
              </a:rPr>
              <a:t>  </a:t>
            </a:r>
            <a:r>
              <a:rPr sz="2800" dirty="0">
                <a:solidFill>
                  <a:srgbClr val="F5F2E8"/>
                </a:solidFill>
                <a:latin typeface="Calibri"/>
              </a:rPr>
              <a:t>And an angel of the Lord appeared to them, and the glory of the Lord shone around them, and they were filled with great fear.</a:t>
            </a:r>
          </a:p>
          <a:p>
            <a:pPr algn="l">
              <a:spcAft>
                <a:spcPts val="1200"/>
              </a:spcAft>
            </a:pPr>
            <a:r>
              <a:rPr sz="2800" b="1" baseline="30000" dirty="0">
                <a:solidFill>
                  <a:srgbClr val="E89A4A"/>
                </a:solidFill>
                <a:latin typeface="Calibri"/>
              </a:rPr>
              <a:t>10</a:t>
            </a:r>
            <a:r>
              <a:rPr sz="2800" b="1" dirty="0">
                <a:solidFill>
                  <a:srgbClr val="E89A4A"/>
                </a:solidFill>
                <a:latin typeface="Calibri"/>
              </a:rPr>
              <a:t>  </a:t>
            </a:r>
            <a:r>
              <a:rPr sz="2800" dirty="0">
                <a:solidFill>
                  <a:srgbClr val="F5F2E8"/>
                </a:solidFill>
                <a:latin typeface="Calibri"/>
              </a:rPr>
              <a:t>And the angel said to them, “Fear not, for behold, I bring you good news of great joy that will be for all the people.</a:t>
            </a:r>
          </a:p>
          <a:p>
            <a:pPr algn="l">
              <a:spcAft>
                <a:spcPts val="1200"/>
              </a:spcAft>
            </a:pPr>
            <a:r>
              <a:rPr sz="2800" b="1" baseline="30000" dirty="0">
                <a:solidFill>
                  <a:srgbClr val="E89A4A"/>
                </a:solidFill>
                <a:latin typeface="Calibri"/>
              </a:rPr>
              <a:t>11</a:t>
            </a:r>
            <a:r>
              <a:rPr sz="2800" b="1" dirty="0">
                <a:solidFill>
                  <a:srgbClr val="E89A4A"/>
                </a:solidFill>
                <a:latin typeface="Calibri"/>
              </a:rPr>
              <a:t>  </a:t>
            </a:r>
            <a:r>
              <a:rPr sz="2800" dirty="0">
                <a:solidFill>
                  <a:srgbClr val="F5F2E8"/>
                </a:solidFill>
                <a:latin typeface="Calibri"/>
              </a:rPr>
              <a:t>For unto you is born this day in the city of David a Saviour, who is Christ the Lord.</a:t>
            </a:r>
          </a:p>
          <a:p>
            <a:pPr algn="l">
              <a:spcAft>
                <a:spcPts val="1200"/>
              </a:spcAft>
            </a:pPr>
            <a:r>
              <a:rPr sz="2800" b="1" baseline="30000" dirty="0">
                <a:solidFill>
                  <a:srgbClr val="E89A4A"/>
                </a:solidFill>
                <a:latin typeface="Calibri"/>
              </a:rPr>
              <a:t>12</a:t>
            </a:r>
            <a:r>
              <a:rPr sz="2800" b="1" dirty="0">
                <a:solidFill>
                  <a:srgbClr val="E89A4A"/>
                </a:solidFill>
                <a:latin typeface="Calibri"/>
              </a:rPr>
              <a:t>  </a:t>
            </a:r>
            <a:r>
              <a:rPr sz="2800" dirty="0">
                <a:solidFill>
                  <a:srgbClr val="F5F2E8"/>
                </a:solidFill>
                <a:latin typeface="Calibri"/>
              </a:rPr>
              <a:t>And this will be a sign for you: you will find a baby wrapped in swaddling cloths and lying in a manger.”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1695" cy="6858000"/>
          </a:xfrm>
          <a:prstGeom prst="rect">
            <a:avLst/>
          </a:prstGeom>
          <a:solidFill>
            <a:srgbClr val="1A29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548640" y="457200"/>
            <a:ext cx="11091672" cy="523220"/>
          </a:xfrm>
          <a:prstGeom prst="rect">
            <a:avLst/>
          </a:prstGeom>
          <a:noFill/>
        </p:spPr>
        <p:txBody>
          <a:bodyPr wrap="square" anchor="t">
            <a:spAutoFit/>
          </a:bodyPr>
          <a:lstStyle/>
          <a:p>
            <a:pPr algn="l"/>
            <a:r>
              <a:rPr sz="2800" b="1" i="0" dirty="0">
                <a:solidFill>
                  <a:srgbClr val="E89A4A"/>
                </a:solidFill>
                <a:latin typeface="Calibri"/>
              </a:rPr>
              <a:t>READING  ·  LUKE 2:13–14</a:t>
            </a:r>
          </a:p>
        </p:txBody>
      </p:sp>
      <p:sp>
        <p:nvSpPr>
          <p:cNvPr id="4" name="TextBox 3"/>
          <p:cNvSpPr txBox="1"/>
          <p:nvPr/>
        </p:nvSpPr>
        <p:spPr>
          <a:xfrm>
            <a:off x="731520" y="2087047"/>
            <a:ext cx="10725912" cy="3323987"/>
          </a:xfrm>
          <a:prstGeom prst="rect">
            <a:avLst/>
          </a:prstGeom>
          <a:noFill/>
        </p:spPr>
        <p:txBody>
          <a:bodyPr wrap="square" lIns="182880" rIns="182880" anchor="ctr">
            <a:spAutoFit/>
          </a:bodyPr>
          <a:lstStyle/>
          <a:p>
            <a:pPr algn="l">
              <a:spcAft>
                <a:spcPts val="1200"/>
              </a:spcAft>
            </a:pPr>
            <a:r>
              <a:rPr sz="4000" b="1" baseline="30000" dirty="0">
                <a:solidFill>
                  <a:srgbClr val="E89A4A"/>
                </a:solidFill>
                <a:latin typeface="Calibri"/>
              </a:rPr>
              <a:t>13</a:t>
            </a:r>
            <a:r>
              <a:rPr sz="4000" b="1" dirty="0">
                <a:solidFill>
                  <a:srgbClr val="E89A4A"/>
                </a:solidFill>
                <a:latin typeface="Calibri"/>
              </a:rPr>
              <a:t>  </a:t>
            </a:r>
            <a:r>
              <a:rPr sz="4000" dirty="0">
                <a:solidFill>
                  <a:srgbClr val="F5F2E8"/>
                </a:solidFill>
                <a:latin typeface="Calibri"/>
              </a:rPr>
              <a:t>And suddenly there was with the angel a multitude of the heavenly host praising God and saying,</a:t>
            </a:r>
          </a:p>
          <a:p>
            <a:pPr algn="l">
              <a:spcAft>
                <a:spcPts val="1200"/>
              </a:spcAft>
            </a:pPr>
            <a:r>
              <a:rPr sz="4000" b="1" baseline="30000" dirty="0">
                <a:solidFill>
                  <a:srgbClr val="E89A4A"/>
                </a:solidFill>
                <a:latin typeface="Calibri"/>
              </a:rPr>
              <a:t>14</a:t>
            </a:r>
            <a:r>
              <a:rPr sz="4000" b="1" dirty="0">
                <a:solidFill>
                  <a:srgbClr val="E89A4A"/>
                </a:solidFill>
                <a:latin typeface="Calibri"/>
              </a:rPr>
              <a:t>  </a:t>
            </a:r>
            <a:r>
              <a:rPr sz="4000" dirty="0">
                <a:solidFill>
                  <a:srgbClr val="F5F2E8"/>
                </a:solidFill>
                <a:latin typeface="Calibri"/>
              </a:rPr>
              <a:t>“Glory to God in the highest, and on earth peace among those with whom he is pleased!”</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204</TotalTime>
  <Words>1228</Words>
  <Application>Microsoft Macintosh PowerPoint</Application>
  <PresentationFormat>Widescreen</PresentationFormat>
  <Paragraphs>139</Paragraphs>
  <Slides>38</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38</vt:i4>
      </vt:variant>
    </vt:vector>
  </HeadingPairs>
  <TitlesOfParts>
    <vt:vector size="42" baseType="lpstr">
      <vt:lpstr>Aptos</vt: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Kenny Koay</cp:lastModifiedBy>
  <cp:revision>6</cp:revision>
  <dcterms:created xsi:type="dcterms:W3CDTF">2013-01-27T09:14:16Z</dcterms:created>
  <dcterms:modified xsi:type="dcterms:W3CDTF">2026-04-25T21:14:46Z</dcterms:modified>
  <cp:category/>
</cp:coreProperties>
</file>