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05" r:id="rId2"/>
    <p:sldId id="257" r:id="rId3"/>
    <p:sldId id="258" r:id="rId4"/>
    <p:sldId id="291" r:id="rId5"/>
    <p:sldId id="299" r:id="rId6"/>
    <p:sldId id="300" r:id="rId7"/>
    <p:sldId id="295" r:id="rId8"/>
    <p:sldId id="301" r:id="rId9"/>
    <p:sldId id="296" r:id="rId10"/>
    <p:sldId id="303" r:id="rId11"/>
    <p:sldId id="302" r:id="rId12"/>
    <p:sldId id="292" r:id="rId13"/>
    <p:sldId id="304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05A9A-24C8-474D-A49F-DF778BEF1847}" v="2" dt="2026-04-09T13:41:2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7" autoAdjust="0"/>
  </p:normalViewPr>
  <p:slideViewPr>
    <p:cSldViewPr>
      <p:cViewPr varScale="1">
        <p:scale>
          <a:sx n="35" d="100"/>
          <a:sy n="35" d="100"/>
        </p:scale>
        <p:origin x="5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5FF8-BCDB-4E65-877D-BDA2AD3C23B2}" type="datetimeFigureOut">
              <a:rPr lang="en-CA" smtClean="0"/>
              <a:t>2026-04-17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80CC-5D5E-475C-B9C2-86623C2F3D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322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98D-0FC5-843C-62B5-7127F091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24F5-8B47-1D4E-FC32-E7BF4CBE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E1641-F4F7-46B7-E495-B4A2F4EF9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B7CF-8FE3-F3B3-D7B0-D7C25F78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01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5F98D-0FC5-843C-62B5-7127F0913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024F5-8B47-1D4E-FC32-E7BF4CBE7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E1641-F4F7-46B7-E495-B4A2F4EF98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4B7CF-8FE3-F3B3-D7B0-D7C25F78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8980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C332B-6107-6F23-7DA7-89D32C4EA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97185-7E6E-DE51-0FDD-47A5174F0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94B5AB-83EA-9F2F-0099-5FCD5D755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1CC98-CB7D-EAFE-E53B-645DF9A21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2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7ACCE-B881-C492-9B13-538018539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1497C-B1F8-92C1-AD73-DACE58426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A2A89B-F802-5D96-09B2-E5056C28D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6DCCA-8303-7833-F219-3F7CCFFB5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56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3DFA4-3220-37C7-2EC2-33DCB9C38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3D218B-20A9-CA25-A240-6C73A6D58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AC9FD-1506-585C-9565-492E83AD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C784F-7DA4-40C1-53AB-E4D049714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827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A93B-FFB9-3447-2393-2D77C949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4ACC8-1050-3C6F-C89B-919FEA2CCC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9656FA-AF65-0AFC-E66B-0227E848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C8D41-FDE2-699E-BAFA-139534D8F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62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9F883-8C9E-FF17-49D3-047F0CDDC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ED584-9D74-191B-E335-3FD34A407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74367-FF03-0C12-D964-2FCB34EB2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8F26-98EE-62BC-9A0F-D650AC952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70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6200-3C43-7AFA-3761-337AC45B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F2FC1-95A3-9E80-837C-93F72EC9E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42E5-CA29-E3C6-AB64-D8715A8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D1FE-FB4B-41F2-A274-9B99D9FA3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6200-3C43-7AFA-3761-337AC45B0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9F2FC1-95A3-9E80-837C-93F72EC9E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442E5-CA29-E3C6-AB64-D8715A8DA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1D1FE-FB4B-41F2-A274-9B99D9FA3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367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E59D1-F9C3-503F-02F7-6178A083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A5100D-9B8D-3944-BAD5-212FA1154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3D80C-95CC-D5B8-A794-97AA0BD0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FEDBB-3BF7-A2F2-D2CC-0A74DC366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B780CC-5D5E-475C-B9C2-86623C2F3D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54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DE683-E029-336A-3519-D40F2E23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32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E7F8-CA0A-DF3A-030E-904745DB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20E604-B054-9F5B-A54B-0E9AD907E1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9CE71-4951-0652-E598-EA323615CCF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4329D2E-0B87-676C-16A0-421B1D1BECA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32348B-1635-6CA3-D0AF-CB8DA93F5DF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4DD792D-F897-A18A-6BE4-B72FB1491E9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91685D4-F058-1FE8-3DCD-6DD75D99FC99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8689065-7AED-9DE7-DC27-87A60968298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D358C46-6372-1B1F-8D28-AB36811181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DADEA86-CA16-F736-7573-AA22788842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7997C1E-0A11-5B04-7A20-7AA8410D33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A0F64A0-7728-4498-A1C1-23DCB293C16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6486D6F-9DDA-738B-70A6-0A5A8F3844A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E173C8B-3CC0-0B9B-2FD1-9EA66C55642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5F8A288-23E5-38CE-90F6-434A083D9C5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174A863-BBE9-D89E-288F-FAD18A9CC3B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4A7329A-33A0-B953-7343-36194CF47A5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B3F-8318-0668-08AB-004AD1D6CE7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E69E94-751C-FE67-8D8E-62E4ABC3F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0E4C938-D8DC-EC7E-6D72-CB089315CC7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98D87A7-7E08-5ABC-4929-685B8B94CB23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9D699AC-B123-EFCD-02E6-02DF487B6C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06D9DA2-264A-2F16-3E6C-B818F57375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F32D69-291E-8E97-4A52-F88D9200CC0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BDBA85F-29A1-C8C8-27CB-954E004AD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5E9CAA-EEF4-5783-767D-11ED8818AAF6}"/>
              </a:ext>
            </a:extLst>
          </p:cNvPr>
          <p:cNvSpPr txBox="1"/>
          <p:nvPr/>
        </p:nvSpPr>
        <p:spPr>
          <a:xfrm>
            <a:off x="457201" y="1225212"/>
            <a:ext cx="11020120" cy="816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 HOUSE THAT LEADS IN SPIRITUAL INFLUENCE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happens when your house shows up?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peace come?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encouragement come?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faith rise?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does tension follow?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confusion increase?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heaviness linger?</a:t>
            </a:r>
          </a:p>
        </p:txBody>
      </p:sp>
    </p:spTree>
    <p:extLst>
      <p:ext uri="{BB962C8B-B14F-4D97-AF65-F5344CB8AC3E}">
        <p14:creationId xmlns:p14="http://schemas.microsoft.com/office/powerpoint/2010/main" val="322422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4B1A0-4C74-BBB6-81F3-6D192C08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ABCFA6-7580-0BBC-C885-9A90A5D2C31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D2820C5-209B-9B6A-CB73-8CCB6DAC644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9F80674-C2DE-382E-0BDD-D27103172A90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5972D00-ABC4-7D9C-FBF7-0E889A12A579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41B648C-0114-CF50-3517-1F2F05B0E47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88734B-312F-C416-627B-EB9C24914BC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F63FC50-3E1E-B945-DDD2-2191BBC150A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381CC28-6724-7FC0-B820-EE62DE2504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1B7C00D2-8D01-A2E6-F4C3-F6ACECE262C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01625075-E76D-249A-0545-6F5D45027E0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725CB3C0-AB50-9534-D8F4-BE57FAAA946C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E1E806-6D13-7BE3-08D8-960845B06938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A603B72-2433-DCC5-CA52-438F8DEEAD49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68FCA10-0E04-D5C1-2DC1-1D49D66051A5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DF9B5BC4-E289-54D0-0E6F-E9508BC10B2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014BA3B-12EC-D922-58E2-1C88C008F7FD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53918D73-EE27-A7B9-97CA-24A75FE6BAEA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73A90897-6620-2EFB-1164-96F1402DD2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21388EC5-2103-95E9-5F9E-B6E29138C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18197DBB-76E6-8768-2EE0-7DAE5423330B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FF98424-7391-BE65-6277-A47AD82AC4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D5DC66A1-872D-8846-9258-A7B1513C339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ED08484C-D58F-2D63-B97C-23B493E06113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27C41620-7B4D-786E-46AA-79F5E83108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5CFA689-C782-3601-F0D9-68CFA2394C35}"/>
              </a:ext>
            </a:extLst>
          </p:cNvPr>
          <p:cNvSpPr txBox="1"/>
          <p:nvPr/>
        </p:nvSpPr>
        <p:spPr>
          <a:xfrm>
            <a:off x="533399" y="1562100"/>
            <a:ext cx="10883753" cy="765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HOUSE THAT LEADS IN SPIRITUAL INFLUENCE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Stephanas built a house that when people encountered it: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left better than they came.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built a homes that was not just places of residence: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God dwells.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peace flows.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lives are lifted.</a:t>
            </a:r>
          </a:p>
        </p:txBody>
      </p:sp>
    </p:spTree>
    <p:extLst>
      <p:ext uri="{BB962C8B-B14F-4D97-AF65-F5344CB8AC3E}">
        <p14:creationId xmlns:p14="http://schemas.microsoft.com/office/powerpoint/2010/main" val="4067476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4F00-8F73-F6B2-2F80-6A6AFFE9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72A03F-9F22-BC8C-1BF2-4B13DFFED1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F090548-13E4-CC4E-354C-0AD9D4705C1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D393AC-C8E8-A6E5-3D5B-FA82900865D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A83412D-6170-FF8A-22ED-BAB97E96AAE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F196ED6-8A7E-C34C-669B-B621A2E9A456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8C452A-56EB-7049-32B4-AB1C968E3C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91C4535-137C-5D9F-BD50-EC44A85C75BC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DF4B0-4CF8-21C6-19B4-11019F9A8F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330EC40-1FF7-2BE2-2E74-ECA3AE865A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E46AE1-EABB-5766-789A-B612D86DBAA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D77372C-092F-BFB0-6C28-5D04F78046B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811ADA-ADF1-FA57-8955-1D6C5D006D4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F23054D-0ED4-F8C6-C9D7-5F51A3975F7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173B977-ED32-E167-FF53-95653C4DDA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CF70E42-0601-D839-8883-85F97B0972F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515809D-FC49-9F38-DFE7-92B6451C5A8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75D8216-C339-297F-E8CE-DE7DB994349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8A2FFBA-F070-DAE9-4CBC-0CE5E7F74A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C54A38D-45BE-4579-8ADA-77DF3CE0135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19A36B2-7355-B8D7-58A3-F1A4287EDDB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21D80B2-E1C8-391F-1C19-6E5F22A38C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9A9B157-45A1-60DC-550D-E9DF1B3079D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356602C-0686-BF1D-D66A-FB32AD90EAE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01A25F6-6776-2814-B814-CA4308FFA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E97E29-D451-A55E-D0E2-676D395AAF3C}"/>
              </a:ext>
            </a:extLst>
          </p:cNvPr>
          <p:cNvSpPr txBox="1"/>
          <p:nvPr/>
        </p:nvSpPr>
        <p:spPr>
          <a:xfrm>
            <a:off x="373601" y="1409700"/>
            <a:ext cx="10760917" cy="4807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 A HOUSE THAT OUTLIVES YOU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Stephanas did not build a platform.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built a household of purpose.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is not just calling individuals, He is calling families.</a:t>
            </a:r>
          </a:p>
        </p:txBody>
      </p:sp>
    </p:spTree>
    <p:extLst>
      <p:ext uri="{BB962C8B-B14F-4D97-AF65-F5344CB8AC3E}">
        <p14:creationId xmlns:p14="http://schemas.microsoft.com/office/powerpoint/2010/main" val="2674918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E4F00-8F73-F6B2-2F80-6A6AFFE93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72A03F-9F22-BC8C-1BF2-4B13DFFED10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F090548-13E4-CC4E-354C-0AD9D4705C1E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8D393AC-C8E8-A6E5-3D5B-FA82900865DC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A83412D-6170-FF8A-22ED-BAB97E96AAE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1F196ED6-8A7E-C34C-669B-B621A2E9A456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58C452A-56EB-7049-32B4-AB1C968E3C44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E91C4535-137C-5D9F-BD50-EC44A85C75BC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DF4B0-4CF8-21C6-19B4-11019F9A8F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9330EC40-1FF7-2BE2-2E74-ECA3AE865A2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9E46AE1-EABB-5766-789A-B612D86DBAAE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D77372C-092F-BFB0-6C28-5D04F78046B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E1811ADA-ADF1-FA57-8955-1D6C5D006D4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F23054D-0ED4-F8C6-C9D7-5F51A3975F7C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173B977-ED32-E167-FF53-95653C4DDA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CCF70E42-0601-D839-8883-85F97B0972F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C515809D-FC49-9F38-DFE7-92B6451C5A89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75D8216-C339-297F-E8CE-DE7DB994349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18A2FFBA-F070-DAE9-4CBC-0CE5E7F74A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C54A38D-45BE-4579-8ADA-77DF3CE0135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19A36B2-7355-B8D7-58A3-F1A4287EDDB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21D80B2-E1C8-391F-1C19-6E5F22A38C1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E9A9B157-45A1-60DC-550D-E9DF1B3079D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356602C-0686-BF1D-D66A-FB32AD90EAE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E01A25F6-6776-2814-B814-CA4308FFAF8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E97E29-D451-A55E-D0E2-676D395AAF3C}"/>
              </a:ext>
            </a:extLst>
          </p:cNvPr>
          <p:cNvSpPr txBox="1"/>
          <p:nvPr/>
        </p:nvSpPr>
        <p:spPr>
          <a:xfrm>
            <a:off x="779449" y="342900"/>
            <a:ext cx="10355069" cy="8826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CONCLUSION (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BUILDING A HOUSE THAT OUTLIVES YOU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Families that will: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 for truth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Serve with humility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Strengthen the body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Leave a legacy 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Because at the end of your life, the question will not be: How successful were you?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But: What did your life produce in others?</a:t>
            </a:r>
          </a:p>
        </p:txBody>
      </p:sp>
    </p:spTree>
    <p:extLst>
      <p:ext uri="{BB962C8B-B14F-4D97-AF65-F5344CB8AC3E}">
        <p14:creationId xmlns:p14="http://schemas.microsoft.com/office/powerpoint/2010/main" val="2163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88" b="-12888"/>
            </a:stretch>
          </a:blipFill>
        </p:spPr>
        <p:txBody>
          <a:bodyPr/>
          <a:lstStyle/>
          <a:p>
            <a:endParaRPr lang="en-CA" dirty="0"/>
          </a:p>
        </p:txBody>
      </p:sp>
      <p:grpSp>
        <p:nvGrpSpPr>
          <p:cNvPr id="3" name="Group 3"/>
          <p:cNvGrpSpPr/>
          <p:nvPr/>
        </p:nvGrpSpPr>
        <p:grpSpPr>
          <a:xfrm>
            <a:off x="-164272" y="9986785"/>
            <a:ext cx="18452272" cy="300217"/>
            <a:chOff x="0" y="0"/>
            <a:chExt cx="4859858" cy="790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59858" cy="79070"/>
            </a:xfrm>
            <a:custGeom>
              <a:avLst/>
              <a:gdLst/>
              <a:ahLst/>
              <a:cxnLst/>
              <a:rect l="l" t="t" r="r" b="b"/>
              <a:pathLst>
                <a:path w="4859858" h="79070">
                  <a:moveTo>
                    <a:pt x="0" y="0"/>
                  </a:moveTo>
                  <a:lnTo>
                    <a:pt x="4859858" y="0"/>
                  </a:lnTo>
                  <a:lnTo>
                    <a:pt x="4859858" y="79070"/>
                  </a:lnTo>
                  <a:lnTo>
                    <a:pt x="0" y="79070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59858" cy="117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5032970" cy="10287000"/>
            <a:chOff x="0" y="0"/>
            <a:chExt cx="132555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5556" cy="2709333"/>
            </a:xfrm>
            <a:custGeom>
              <a:avLst/>
              <a:gdLst/>
              <a:ahLst/>
              <a:cxnLst/>
              <a:rect l="l" t="t" r="r" b="b"/>
              <a:pathLst>
                <a:path w="1325556" h="2709333">
                  <a:moveTo>
                    <a:pt x="0" y="0"/>
                  </a:moveTo>
                  <a:lnTo>
                    <a:pt x="1325556" y="0"/>
                  </a:lnTo>
                  <a:lnTo>
                    <a:pt x="1325556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555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7707974">
            <a:off x="-5963391" y="47891"/>
            <a:ext cx="5356105" cy="4523232"/>
            <a:chOff x="0" y="0"/>
            <a:chExt cx="1410661" cy="119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10661" cy="1191304"/>
            </a:xfrm>
            <a:custGeom>
              <a:avLst/>
              <a:gdLst/>
              <a:ahLst/>
              <a:cxnLst/>
              <a:rect l="l" t="t" r="r" b="b"/>
              <a:pathLst>
                <a:path w="1410661" h="1191304">
                  <a:moveTo>
                    <a:pt x="0" y="0"/>
                  </a:moveTo>
                  <a:lnTo>
                    <a:pt x="1410661" y="0"/>
                  </a:lnTo>
                  <a:lnTo>
                    <a:pt x="1410661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410661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7707974">
            <a:off x="-6449508" y="5451170"/>
            <a:ext cx="7767223" cy="4523232"/>
            <a:chOff x="0" y="0"/>
            <a:chExt cx="2045688" cy="11913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5689" cy="1191304"/>
            </a:xfrm>
            <a:custGeom>
              <a:avLst/>
              <a:gdLst/>
              <a:ahLst/>
              <a:cxnLst/>
              <a:rect l="l" t="t" r="r" b="b"/>
              <a:pathLst>
                <a:path w="2045689" h="1191304">
                  <a:moveTo>
                    <a:pt x="0" y="0"/>
                  </a:moveTo>
                  <a:lnTo>
                    <a:pt x="2045689" y="0"/>
                  </a:lnTo>
                  <a:lnTo>
                    <a:pt x="2045689" y="1191304"/>
                  </a:lnTo>
                  <a:lnTo>
                    <a:pt x="0" y="1191304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045688" cy="12294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58348" y="1088222"/>
            <a:ext cx="8110559" cy="8110559"/>
          </a:xfrm>
          <a:custGeom>
            <a:avLst/>
            <a:gdLst/>
            <a:ahLst/>
            <a:cxnLst/>
            <a:rect l="l" t="t" r="r" b="b"/>
            <a:pathLst>
              <a:path w="8110559" h="8110559">
                <a:moveTo>
                  <a:pt x="0" y="0"/>
                </a:moveTo>
                <a:lnTo>
                  <a:pt x="8110559" y="0"/>
                </a:lnTo>
                <a:lnTo>
                  <a:pt x="8110559" y="8110560"/>
                </a:lnTo>
                <a:lnTo>
                  <a:pt x="0" y="81105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16" name="Group 16"/>
          <p:cNvGrpSpPr/>
          <p:nvPr/>
        </p:nvGrpSpPr>
        <p:grpSpPr>
          <a:xfrm>
            <a:off x="1208962" y="1538835"/>
            <a:ext cx="6883095" cy="720933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68909" y="1798784"/>
            <a:ext cx="6689437" cy="668943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708" tIns="46708" rIns="46708" bIns="46708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782101" y="2111975"/>
            <a:ext cx="5749112" cy="606305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400138" y="1566712"/>
            <a:ext cx="9801661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>
              <a:buNone/>
            </a:pP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Scripture:</a:t>
            </a:r>
          </a:p>
          <a:p>
            <a:pPr algn="ctr">
              <a:buNone/>
            </a:pPr>
            <a:endParaRPr lang="en-US" sz="4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CORINTHIANS 16: 15 – 18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5264249" y="-2577575"/>
            <a:ext cx="5693728" cy="5693728"/>
            <a:chOff x="0" y="0"/>
            <a:chExt cx="7591638" cy="7591638"/>
          </a:xfrm>
        </p:grpSpPr>
        <p:sp>
          <p:nvSpPr>
            <p:cNvPr id="28" name="Freeform 28"/>
            <p:cNvSpPr/>
            <p:nvPr/>
          </p:nvSpPr>
          <p:spPr>
            <a:xfrm rot="-6339738">
              <a:off x="716888" y="716888"/>
              <a:ext cx="6157862" cy="6157862"/>
            </a:xfrm>
            <a:custGeom>
              <a:avLst/>
              <a:gdLst/>
              <a:ahLst/>
              <a:cxnLst/>
              <a:rect l="l" t="t" r="r" b="b"/>
              <a:pathLst>
                <a:path w="6157862" h="6157862">
                  <a:moveTo>
                    <a:pt x="0" y="0"/>
                  </a:moveTo>
                  <a:lnTo>
                    <a:pt x="6157862" y="0"/>
                  </a:lnTo>
                  <a:lnTo>
                    <a:pt x="6157862" y="6157862"/>
                  </a:lnTo>
                  <a:lnTo>
                    <a:pt x="0" y="61578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9" name="Group 29"/>
            <p:cNvGrpSpPr/>
            <p:nvPr/>
          </p:nvGrpSpPr>
          <p:grpSpPr>
            <a:xfrm rot="-6339738">
              <a:off x="1093046" y="1093046"/>
              <a:ext cx="5405546" cy="5405546"/>
              <a:chOff x="0" y="0"/>
              <a:chExt cx="812800" cy="8128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2870" tIns="32870" rIns="32870" bIns="3287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9099654" y="1451964"/>
            <a:ext cx="1437790" cy="1437790"/>
            <a:chOff x="0" y="0"/>
            <a:chExt cx="1917053" cy="1917053"/>
          </a:xfrm>
        </p:grpSpPr>
        <p:sp>
          <p:nvSpPr>
            <p:cNvPr id="33" name="Freeform 33"/>
            <p:cNvSpPr/>
            <p:nvPr/>
          </p:nvSpPr>
          <p:spPr>
            <a:xfrm rot="-6339738">
              <a:off x="181030" y="181030"/>
              <a:ext cx="1554993" cy="1554993"/>
            </a:xfrm>
            <a:custGeom>
              <a:avLst/>
              <a:gdLst/>
              <a:ahLst/>
              <a:cxnLst/>
              <a:rect l="l" t="t" r="r" b="b"/>
              <a:pathLst>
                <a:path w="1554993" h="1554993">
                  <a:moveTo>
                    <a:pt x="0" y="0"/>
                  </a:moveTo>
                  <a:lnTo>
                    <a:pt x="1554993" y="0"/>
                  </a:lnTo>
                  <a:lnTo>
                    <a:pt x="1554993" y="1554993"/>
                  </a:lnTo>
                  <a:lnTo>
                    <a:pt x="0" y="1554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4" name="Group 34"/>
            <p:cNvGrpSpPr/>
            <p:nvPr/>
          </p:nvGrpSpPr>
          <p:grpSpPr>
            <a:xfrm rot="-6339738">
              <a:off x="276018" y="276018"/>
              <a:ext cx="1365017" cy="1365017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9860347" y="2816390"/>
            <a:ext cx="630070" cy="630070"/>
            <a:chOff x="0" y="0"/>
            <a:chExt cx="840093" cy="840093"/>
          </a:xfrm>
        </p:grpSpPr>
        <p:sp>
          <p:nvSpPr>
            <p:cNvPr id="38" name="Freeform 38"/>
            <p:cNvSpPr/>
            <p:nvPr/>
          </p:nvSpPr>
          <p:spPr>
            <a:xfrm rot="-6339738">
              <a:off x="79331" y="79331"/>
              <a:ext cx="681431" cy="681431"/>
            </a:xfrm>
            <a:custGeom>
              <a:avLst/>
              <a:gdLst/>
              <a:ahLst/>
              <a:cxnLst/>
              <a:rect l="l" t="t" r="r" b="b"/>
              <a:pathLst>
                <a:path w="681431" h="681431">
                  <a:moveTo>
                    <a:pt x="0" y="0"/>
                  </a:moveTo>
                  <a:lnTo>
                    <a:pt x="681431" y="0"/>
                  </a:lnTo>
                  <a:lnTo>
                    <a:pt x="681431" y="681431"/>
                  </a:lnTo>
                  <a:lnTo>
                    <a:pt x="0" y="6814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" name="Group 39"/>
            <p:cNvGrpSpPr/>
            <p:nvPr/>
          </p:nvGrpSpPr>
          <p:grpSpPr>
            <a:xfrm rot="-6339738">
              <a:off x="120957" y="120957"/>
              <a:ext cx="598179" cy="598179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6078" tIns="6078" rIns="6078" bIns="6078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/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/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4CAC9A-6C9A-1724-BA69-D6DA6A51A03D}"/>
              </a:ext>
            </a:extLst>
          </p:cNvPr>
          <p:cNvSpPr txBox="1"/>
          <p:nvPr/>
        </p:nvSpPr>
        <p:spPr>
          <a:xfrm>
            <a:off x="373601" y="1066925"/>
            <a:ext cx="10760918" cy="8138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3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will your house become?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house is leading somewhere.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family is shaping a future.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 life is leaving a legacy.</a:t>
            </a:r>
          </a:p>
          <a:p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Stephanas: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 not known for miracles.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 not known for preaching sermons.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 not known for writing epistles.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is known for something powerful: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built a household that served God.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27ED2-BDD1-AC6D-30C4-4A304CCD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4C724F-C7FF-FEA7-F1AB-7259199FD23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48CEF8F-A8FC-3E3A-7038-72999D1DE963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E37C082-6783-9B76-ACB7-DE20AAD8DE3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BAEE38-A85B-15CD-333F-611D71B35B2F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EABD788F-9275-C3CA-64DC-0D437FDA4BE2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D46612D-39D9-CD49-14AC-4883A0C2AE47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B06A220-9A46-517D-BA1D-AD2A9677EF6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42A5817-235D-7314-686A-2F7DE5E4E7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5C0CA82-5128-C322-CAA0-4627E419C07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3E346D7-9199-9B47-FDB9-AFD6C96BFB1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E90CF56-A652-A915-B0F0-15A0017B8006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B52C6516-11B4-9D3D-C47E-53D017B67525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C64F4879-624E-42AC-4511-491BEB484127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F85F537-EC0C-78E6-FA19-5F6162F0AF7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17F0BEF-461C-2316-0683-91AA93692C1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802DDC5B-5950-1382-6435-15DB702E8EA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11AAE72-56D7-0AE8-6BEF-B0CBACB8A421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C2A8594-14D2-67D7-6F88-356093B26A5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CE11203-ABDA-9F52-D052-435D0B9A0DE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7BE3DA9-D98D-ADE0-372D-F68737794745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5CD27E1-1A85-8C00-64F4-AB1C61776A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4FA3C749-F4CB-1BD6-A88F-48FB897097A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47955282-0414-89D9-8CC1-05973D0204E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C08EB3F-06CE-87D8-1514-8931B546B02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C574E8-0746-2A5B-6752-BC50D88E3610}"/>
              </a:ext>
            </a:extLst>
          </p:cNvPr>
          <p:cNvSpPr txBox="1"/>
          <p:nvPr/>
        </p:nvSpPr>
        <p:spPr>
          <a:xfrm>
            <a:off x="373601" y="600847"/>
            <a:ext cx="11070046" cy="901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A HOUSE THAT LEADS IN SALVATION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Stephanas and his household were the first converts in Achaia.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means someone had to go first.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Someone had to say yes before it was popular.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Someone had to believe before there was a crowd.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Someone had to step into faith before there was evidence.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that someone was Stephanas.</a:t>
            </a:r>
          </a:p>
        </p:txBody>
      </p:sp>
    </p:spTree>
    <p:extLst>
      <p:ext uri="{BB962C8B-B14F-4D97-AF65-F5344CB8AC3E}">
        <p14:creationId xmlns:p14="http://schemas.microsoft.com/office/powerpoint/2010/main" val="9840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B09F7-3222-D58E-B218-CEFD401A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DEF839-C368-F54E-00E8-55B6FB5E78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7929169-3E38-4E6C-3240-61A9159CC8E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E2486BE-60B4-D028-DCDB-35DD143B8F58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D8BECF3-7F45-ED90-2DB0-81517FE34CD0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99B4355-9D05-44C3-8029-34BE509DF951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94430B9-F2CE-3A96-B182-57E678054AD2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F67EB0A-E702-012E-D821-A02A6FEE58C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8A5302D9-3369-123F-6D26-53B8F7560AA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319EFC09-8538-A396-EFF3-6B2D9B46C25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799046DA-B707-1832-7B57-CF3E116685BB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219713DA-7E3F-ACD9-9013-E6A7448F99C4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A01905D7-2840-0FD5-9EB4-093273668E7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70C314D0-70C9-3DB3-3ACD-0DB20B06D865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605195A-31F4-B922-81F9-D581E944AAE8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4688A269-73E3-5BF7-E393-A87A340DAC8D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60FD68B1-04B2-0953-E11B-0FC9A3E83228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DC3-EEE7-7C16-80C4-D26F989C44CB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E1E8EBD-37FE-B01C-9812-92C46B4BD3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7E057C99-3D06-13AA-ED56-A091E78FD20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E0155985-8A9D-D130-2EB9-0170BEDC61DA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281FB82D-F59D-097D-AD9F-E1A947F494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44AD4C6-7BCA-A7E9-3AB8-3962EC6003E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57E3FE9-4CD8-8388-0AE7-2FFB19FB9E16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978DA44-6C7D-413F-7CDA-C696492D4B8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DE23D9-DE36-ED65-C6AB-773353B22191}"/>
              </a:ext>
            </a:extLst>
          </p:cNvPr>
          <p:cNvSpPr txBox="1"/>
          <p:nvPr/>
        </p:nvSpPr>
        <p:spPr>
          <a:xfrm>
            <a:off x="533399" y="1485900"/>
            <a:ext cx="10883753" cy="743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HOUSE THAT LEADS IN SALVATION (</a:t>
            </a:r>
            <a:r>
              <a:rPr lang="en-US" sz="3600" b="1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decision did not stop with him, it touched his entire household.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the power of one decision.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yes to Jesus can echo through an entire family.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act of faith can open a door for generations.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One invitation can become someone else’s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123477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78FB0-D5FA-A724-C2DF-661EEB049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6BDD91-05E8-5CE5-AC08-31FDE139F33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390FF54-1F75-6937-81C9-25AFEF93D485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66E9F5-2498-29EE-EAD9-853D60945A1F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A81D7DA-3260-5367-4DA9-C06BDD8D603E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0E63CE7-C1F6-BB33-DE02-24B3905F8307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53D9403-A083-A4DE-0BB7-62773DE70D6A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AB2FFB95-A882-29EC-8A81-0B2824A675DD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993D6702-732D-E6B3-0F62-66EFF98202C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8650D29B-1E54-CCB0-E0C5-C5FAF4D3BDE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E446304-D157-1254-5792-1C8C45F5E176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0A6EE37-9388-F138-21EC-72A3D7D626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F97C5B9D-C002-D0BA-6DD6-A6137AC8E7A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D2ACA494-879F-0659-4827-9796776C1BC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4D2893F-7F87-43A3-BD00-4774B1798859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6317BD5-96CE-F057-27F9-30ED5280505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2B7580A-FF55-8C60-ABB4-B7C8B9849291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E0351B5C-A71C-B210-A474-F634AF275024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3625EE0-D2D8-6EFA-199C-F47696A7B2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ECE4AE01-603A-72A9-EB3F-0C672431F21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3C30813E-1E6C-9A7A-C384-7EBBBC5B692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F890073-AA99-B88B-909F-788618D08F7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6DB51247-8B3B-AEE3-6D77-976C7455D13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AD3F290-53B9-33A3-41B7-FC38F641EE04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2174FFA-0A34-F7AB-0771-C5920CA5AD8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AC87D2-11A9-C6C1-AF8F-4AF444799768}"/>
              </a:ext>
            </a:extLst>
          </p:cNvPr>
          <p:cNvSpPr txBox="1"/>
          <p:nvPr/>
        </p:nvSpPr>
        <p:spPr>
          <a:xfrm>
            <a:off x="779449" y="342900"/>
            <a:ext cx="10355069" cy="979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HOUSE THAT LEADS IN SALVATION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this Family Sunday, look around you.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Someone invited someone.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Someone brought someone.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Someone believed enough to say, “Come and see.”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is still saving households.</a:t>
            </a:r>
          </a:p>
          <a:p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Acts 16, the jailer asked, “What must I do to be saved?” The answer was: “Believe in the Lord Jesus, and you will be saved, you and your household.”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is not just interested in individuals, He is after families.</a:t>
            </a:r>
          </a:p>
        </p:txBody>
      </p:sp>
    </p:spTree>
    <p:extLst>
      <p:ext uri="{BB962C8B-B14F-4D97-AF65-F5344CB8AC3E}">
        <p14:creationId xmlns:p14="http://schemas.microsoft.com/office/powerpoint/2010/main" val="175378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9A05-89DF-7F3E-4C64-A8A98E926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AE7C6C-9CCD-1658-367C-55FD76EC61BA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950A1-4964-DC60-F57B-646270E01D8F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1F7BFFB-ABC4-AACC-7E92-B6D3109314B4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E0F9DDF-4AD3-1819-9E37-770D9A076FA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BAC6992-7399-DE50-ABE7-1C522CFCB193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622FADB-224C-8795-8470-0E00FC34101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C9B47244-A0B9-EB98-3E01-5DE03FA7D108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E82ED91C-5FCD-3F50-5B51-95BA20900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75DCD1D-2C03-BF28-789A-F61E2A162FE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E77DD92-5DEB-EDA8-87E6-13BDDCD2D525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4EEABFF-F774-AEC7-E06E-74F15D9E16E7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36ADAA51-899F-493B-9082-3B3480CDC4B1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890C4DC5-F942-4C57-1EBE-B4CB4E082F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FDBA0B4-8EBD-1680-DEFB-FFEE9D85042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F993B67E-476F-8374-E883-F1A91B81A060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10E46CAC-C5B4-09D8-7745-9538E32ECC1C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4A369053-B919-C49F-6CDC-EBD64006639E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03B2BF1-ED99-C689-6F7F-4ECFEF7C41B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6DE7860B-0D17-811F-9EF3-A27916C4B2B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09EA3500-921E-144F-BF75-E4569DAD2A79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4854D17-30DD-83C1-D061-A63554A543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219E36B-3829-419D-67D0-DFC74E0122D4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8C56A5D7-5E9D-2E87-6861-15B7BD22CFD7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0CA0DDD8-E1DF-7F65-3EBD-A2064A284F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74D113B-62C6-A15A-B778-9D37E6559F4E}"/>
              </a:ext>
            </a:extLst>
          </p:cNvPr>
          <p:cNvSpPr txBox="1"/>
          <p:nvPr/>
        </p:nvSpPr>
        <p:spPr>
          <a:xfrm>
            <a:off x="457200" y="1225212"/>
            <a:ext cx="10971767" cy="7493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A HOUSE THAT LEADS IN SERVICE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household devoted themselves to the service of the Lord’s people.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didn’t just get saved, they got involved.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didn’t just receive, they responded.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didn’t just believe, they became a blessing.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b="1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house that leads says: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we serve?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we help?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can we make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87643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EB60A-834A-CFD1-4840-31DDF7A18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A3C276-1BF2-0FFC-CF50-5E1F7313651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89CA4F3-C96D-0F80-C667-ED28AB7BEABD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D86A8C0-2268-3B33-34B2-339A2A0C21A5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CEBF192-6D66-CBB2-5150-1CB76614338D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2853D7C-E3D4-26F4-E0D2-4947AA225F2F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0F5A39F-ED80-5E51-573C-03752A53B9BC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D108A06E-1FE5-BF5F-06C0-5D42F6796622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3F07C0CD-EE56-7EFC-5E9F-F2715C84420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AA1154BC-4790-B26C-2AF6-95E80C32D34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8816CDDB-71C3-3D57-D3AE-35C1DC08C683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1519B662-2027-C74F-00E9-21224A25C00B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2815454-D6C0-C1B7-66A7-CCAACCDB5A48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001DE27E-A430-C600-7A3E-E0897B0DAA3E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B6C6ED8-F704-62F5-F0BF-8A80F56C5940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61258170-9964-02F5-9E8F-07C4D43404C2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6E7DA4B2-315F-2CC4-580D-5AC44996BDCA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D65D4324-2AA5-649C-EF6B-6F1C4A1F1185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21AF5192-D629-D56E-6C5A-720A73286F5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0F10D470-FA79-CFF2-1399-08CCE5299D6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CCEED82D-75EC-6620-7496-65739C5795D7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1823094-1303-2002-65AE-D6B4B40B319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B84DBA80-1E21-EA8F-FE4D-019697F7A6E1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242D841-D160-09D1-300E-C880814484A1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C204ACCB-A4D3-E974-9AC1-EE9904B5A7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5ED85E-5E2F-5864-D064-0263CAD92268}"/>
              </a:ext>
            </a:extLst>
          </p:cNvPr>
          <p:cNvSpPr txBox="1"/>
          <p:nvPr/>
        </p:nvSpPr>
        <p:spPr>
          <a:xfrm>
            <a:off x="373601" y="600847"/>
            <a:ext cx="11024675" cy="896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HOUSE THAT LEADS IN SERVICE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Stephanas’ house became known not just for what they believed, but for how they lived.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faith had hands.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love had action.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house had purpose.</a:t>
            </a:r>
          </a:p>
          <a:p>
            <a:pPr>
              <a:lnSpc>
                <a:spcPct val="107000"/>
              </a:lnSpc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what God desires for every family:</a:t>
            </a:r>
          </a:p>
          <a:p>
            <a:pPr marL="571500" indent="-5715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just to be a place where we live, but a place where we serve, we give, and we impact others.</a:t>
            </a:r>
          </a:p>
          <a:p>
            <a:pPr>
              <a:lnSpc>
                <a:spcPct val="107000"/>
              </a:lnSpc>
            </a:pPr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 a house begins to serve, it begins to lead.</a:t>
            </a:r>
          </a:p>
        </p:txBody>
      </p:sp>
    </p:spTree>
    <p:extLst>
      <p:ext uri="{BB962C8B-B14F-4D97-AF65-F5344CB8AC3E}">
        <p14:creationId xmlns:p14="http://schemas.microsoft.com/office/powerpoint/2010/main" val="423261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4E7F8-CA0A-DF3A-030E-904745DBA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20E604-B054-9F5B-A54B-0E9AD907E12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9521" r="-10927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F9CE71-4951-0652-E598-EA323615CCF9}"/>
              </a:ext>
            </a:extLst>
          </p:cNvPr>
          <p:cNvGrpSpPr/>
          <p:nvPr/>
        </p:nvGrpSpPr>
        <p:grpSpPr>
          <a:xfrm>
            <a:off x="338876" y="110990"/>
            <a:ext cx="11222215" cy="10176010"/>
            <a:chOff x="0" y="0"/>
            <a:chExt cx="2274402" cy="70774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4329D2E-0B87-676C-16A0-421B1D1BECAA}"/>
                </a:ext>
              </a:extLst>
            </p:cNvPr>
            <p:cNvSpPr/>
            <p:nvPr/>
          </p:nvSpPr>
          <p:spPr>
            <a:xfrm>
              <a:off x="0" y="0"/>
              <a:ext cx="2274402" cy="707744"/>
            </a:xfrm>
            <a:custGeom>
              <a:avLst/>
              <a:gdLst/>
              <a:ahLst/>
              <a:cxnLst/>
              <a:rect l="l" t="t" r="r" b="b"/>
              <a:pathLst>
                <a:path w="2274402" h="707744">
                  <a:moveTo>
                    <a:pt x="25159" y="0"/>
                  </a:moveTo>
                  <a:lnTo>
                    <a:pt x="2249243" y="0"/>
                  </a:lnTo>
                  <a:cubicBezTo>
                    <a:pt x="2255915" y="0"/>
                    <a:pt x="2262315" y="2651"/>
                    <a:pt x="2267033" y="7369"/>
                  </a:cubicBezTo>
                  <a:cubicBezTo>
                    <a:pt x="2271751" y="12087"/>
                    <a:pt x="2274402" y="18486"/>
                    <a:pt x="2274402" y="25159"/>
                  </a:cubicBezTo>
                  <a:lnTo>
                    <a:pt x="2274402" y="682586"/>
                  </a:lnTo>
                  <a:cubicBezTo>
                    <a:pt x="2274402" y="689258"/>
                    <a:pt x="2271751" y="695657"/>
                    <a:pt x="2267033" y="700376"/>
                  </a:cubicBezTo>
                  <a:cubicBezTo>
                    <a:pt x="2262315" y="705094"/>
                    <a:pt x="2255915" y="707744"/>
                    <a:pt x="2249243" y="707744"/>
                  </a:cubicBezTo>
                  <a:lnTo>
                    <a:pt x="25159" y="707744"/>
                  </a:lnTo>
                  <a:cubicBezTo>
                    <a:pt x="18486" y="707744"/>
                    <a:pt x="12087" y="705094"/>
                    <a:pt x="7369" y="700376"/>
                  </a:cubicBezTo>
                  <a:cubicBezTo>
                    <a:pt x="2651" y="695657"/>
                    <a:pt x="0" y="689258"/>
                    <a:pt x="0" y="682586"/>
                  </a:cubicBezTo>
                  <a:lnTo>
                    <a:pt x="0" y="25159"/>
                  </a:lnTo>
                  <a:cubicBezTo>
                    <a:pt x="0" y="18486"/>
                    <a:pt x="2651" y="12087"/>
                    <a:pt x="7369" y="7369"/>
                  </a:cubicBezTo>
                  <a:cubicBezTo>
                    <a:pt x="12087" y="2651"/>
                    <a:pt x="18486" y="0"/>
                    <a:pt x="25159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gradFill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432348B-1635-6CA3-D0AF-CB8DA93F5DF4}"/>
                </a:ext>
              </a:extLst>
            </p:cNvPr>
            <p:cNvSpPr txBox="1"/>
            <p:nvPr/>
          </p:nvSpPr>
          <p:spPr>
            <a:xfrm>
              <a:off x="0" y="-38100"/>
              <a:ext cx="2274402" cy="745844"/>
            </a:xfrm>
            <a:prstGeom prst="rect">
              <a:avLst/>
            </a:prstGeom>
          </p:spPr>
          <p:txBody>
            <a:bodyPr lIns="57927" tIns="57927" rIns="57927" bIns="57927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4DD792D-F897-A18A-6BE4-B72FB1491E9C}"/>
              </a:ext>
            </a:extLst>
          </p:cNvPr>
          <p:cNvGrpSpPr/>
          <p:nvPr/>
        </p:nvGrpSpPr>
        <p:grpSpPr>
          <a:xfrm>
            <a:off x="10658240" y="-4851087"/>
            <a:ext cx="13912875" cy="13912875"/>
            <a:chOff x="0" y="0"/>
            <a:chExt cx="18550500" cy="18550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91685D4-F058-1FE8-3DCD-6DD75D99FC99}"/>
                </a:ext>
              </a:extLst>
            </p:cNvPr>
            <p:cNvSpPr/>
            <p:nvPr/>
          </p:nvSpPr>
          <p:spPr>
            <a:xfrm>
              <a:off x="0" y="0"/>
              <a:ext cx="18550500" cy="18550500"/>
            </a:xfrm>
            <a:custGeom>
              <a:avLst/>
              <a:gdLst/>
              <a:ahLst/>
              <a:cxnLst/>
              <a:rect l="l" t="t" r="r" b="b"/>
              <a:pathLst>
                <a:path w="18550500" h="18550500">
                  <a:moveTo>
                    <a:pt x="0" y="0"/>
                  </a:moveTo>
                  <a:lnTo>
                    <a:pt x="18550500" y="0"/>
                  </a:lnTo>
                  <a:lnTo>
                    <a:pt x="18550500" y="18550500"/>
                  </a:lnTo>
                  <a:lnTo>
                    <a:pt x="0" y="1855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28689065-7AED-9DE7-DC27-87A609682989}"/>
                </a:ext>
              </a:extLst>
            </p:cNvPr>
            <p:cNvGrpSpPr/>
            <p:nvPr/>
          </p:nvGrpSpPr>
          <p:grpSpPr>
            <a:xfrm>
              <a:off x="1133172" y="1133172"/>
              <a:ext cx="16284156" cy="16284156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BD358C46-6372-1B1F-8D28-AB36811181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D3AE7">
                      <a:alpha val="100000"/>
                    </a:srgbClr>
                  </a:gs>
                  <a:gs pos="100000">
                    <a:srgbClr val="9332B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7DADEA86-CA16-F736-7573-AA227888422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85961" tIns="85961" rIns="85961" bIns="8596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57997C1E-0A11-5B04-7A20-7AA8410D3300}"/>
              </a:ext>
            </a:extLst>
          </p:cNvPr>
          <p:cNvGrpSpPr/>
          <p:nvPr/>
        </p:nvGrpSpPr>
        <p:grpSpPr>
          <a:xfrm rot="-3207614">
            <a:off x="17455210" y="2837636"/>
            <a:ext cx="6049545" cy="3685699"/>
            <a:chOff x="0" y="0"/>
            <a:chExt cx="1593296" cy="970719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6A0F64A0-7728-4498-A1C1-23DCB293C161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96486D6F-9DDA-738B-70A6-0A5A8F3844A4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5E173C8B-3CC0-0B9B-2FD1-9EA66C556420}"/>
              </a:ext>
            </a:extLst>
          </p:cNvPr>
          <p:cNvGrpSpPr/>
          <p:nvPr/>
        </p:nvGrpSpPr>
        <p:grpSpPr>
          <a:xfrm rot="-3207614">
            <a:off x="13944382" y="936044"/>
            <a:ext cx="6049545" cy="3685699"/>
            <a:chOff x="0" y="0"/>
            <a:chExt cx="1593296" cy="970719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45F8A288-23E5-38CE-90F6-434A083D9C53}"/>
                </a:ext>
              </a:extLst>
            </p:cNvPr>
            <p:cNvSpPr/>
            <p:nvPr/>
          </p:nvSpPr>
          <p:spPr>
            <a:xfrm>
              <a:off x="0" y="0"/>
              <a:ext cx="1593296" cy="970719"/>
            </a:xfrm>
            <a:custGeom>
              <a:avLst/>
              <a:gdLst/>
              <a:ahLst/>
              <a:cxnLst/>
              <a:rect l="l" t="t" r="r" b="b"/>
              <a:pathLst>
                <a:path w="1593296" h="970719">
                  <a:moveTo>
                    <a:pt x="0" y="0"/>
                  </a:moveTo>
                  <a:lnTo>
                    <a:pt x="1593296" y="0"/>
                  </a:lnTo>
                  <a:lnTo>
                    <a:pt x="1593296" y="970719"/>
                  </a:lnTo>
                  <a:lnTo>
                    <a:pt x="0" y="970719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0"/>
                  </a:srgbClr>
                </a:gs>
                <a:gs pos="100000">
                  <a:srgbClr val="E8E8E8">
                    <a:alpha val="35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3174A863-BBE9-D89E-288F-FAD18A9CC3B7}"/>
                </a:ext>
              </a:extLst>
            </p:cNvPr>
            <p:cNvSpPr txBox="1"/>
            <p:nvPr/>
          </p:nvSpPr>
          <p:spPr>
            <a:xfrm>
              <a:off x="0" y="-38100"/>
              <a:ext cx="1593296" cy="10088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FF2B5EF4-FFF2-40B4-BE49-F238E27FC236}">
                <a16:creationId xmlns:a16="http://schemas.microsoft.com/office/drawing/2014/main" id="{54A7329A-33A0-B953-7343-36194CF47A50}"/>
              </a:ext>
            </a:extLst>
          </p:cNvPr>
          <p:cNvSpPr/>
          <p:nvPr/>
        </p:nvSpPr>
        <p:spPr>
          <a:xfrm>
            <a:off x="10974337" y="2746091"/>
            <a:ext cx="6940062" cy="6940062"/>
          </a:xfrm>
          <a:custGeom>
            <a:avLst/>
            <a:gdLst/>
            <a:ahLst/>
            <a:cxnLst/>
            <a:rect l="l" t="t" r="r" b="b"/>
            <a:pathLst>
              <a:path w="6940062" h="6940062">
                <a:moveTo>
                  <a:pt x="0" y="0"/>
                </a:moveTo>
                <a:lnTo>
                  <a:pt x="6940062" y="0"/>
                </a:lnTo>
                <a:lnTo>
                  <a:pt x="6940062" y="6940063"/>
                </a:lnTo>
                <a:lnTo>
                  <a:pt x="0" y="6940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C4534B3F-8318-0668-08AB-004AD1D6CE77}"/>
              </a:ext>
            </a:extLst>
          </p:cNvPr>
          <p:cNvGrpSpPr/>
          <p:nvPr/>
        </p:nvGrpSpPr>
        <p:grpSpPr>
          <a:xfrm>
            <a:off x="11398276" y="3170031"/>
            <a:ext cx="6092184" cy="6092184"/>
            <a:chOff x="0" y="0"/>
            <a:chExt cx="812800" cy="81280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EE69E94-751C-FE67-8D8E-62E4ABC3FE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A0E4C938-D8DC-EC7E-6D72-CB089315CC7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>
            <a:extLst>
              <a:ext uri="{FF2B5EF4-FFF2-40B4-BE49-F238E27FC236}">
                <a16:creationId xmlns:a16="http://schemas.microsoft.com/office/drawing/2014/main" id="{D98D87A7-7E08-5ABC-4929-685B8B94CB23}"/>
              </a:ext>
            </a:extLst>
          </p:cNvPr>
          <p:cNvGrpSpPr/>
          <p:nvPr/>
        </p:nvGrpSpPr>
        <p:grpSpPr>
          <a:xfrm>
            <a:off x="11640242" y="3393886"/>
            <a:ext cx="5608255" cy="5608255"/>
            <a:chOff x="0" y="0"/>
            <a:chExt cx="812800" cy="812800"/>
          </a:xfrm>
        </p:grpSpPr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E9D699AC-B123-EFCD-02E6-02DF487B6C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D3AE7">
                    <a:alpha val="100000"/>
                  </a:srgbClr>
                </a:gs>
                <a:gs pos="100000">
                  <a:srgbClr val="9332B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906D9DA2-264A-2F16-3E6C-B818F573757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2879" tIns="42879" rIns="42879" bIns="428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33F32D69-291E-8E97-4A52-F88D9200CC09}"/>
              </a:ext>
            </a:extLst>
          </p:cNvPr>
          <p:cNvGrpSpPr/>
          <p:nvPr/>
        </p:nvGrpSpPr>
        <p:grpSpPr>
          <a:xfrm>
            <a:off x="11878452" y="3648768"/>
            <a:ext cx="5131832" cy="5131832"/>
            <a:chOff x="0" y="0"/>
            <a:chExt cx="812800" cy="812800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BDBA85F-29A1-C8C8-27CB-954E004AD2C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5E9CAA-EEF4-5783-767D-11ED8818AAF6}"/>
              </a:ext>
            </a:extLst>
          </p:cNvPr>
          <p:cNvSpPr txBox="1"/>
          <p:nvPr/>
        </p:nvSpPr>
        <p:spPr>
          <a:xfrm>
            <a:off x="373601" y="1485900"/>
            <a:ext cx="10760918" cy="6507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A HOUSE THAT LEADS IN SPIRITUAL INFLUENCE: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have refreshed my spirit and yours also.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Stephanas’ house was not just present, it was impactful.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presence brought encouragement.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lives brought strength.</a:t>
            </a:r>
          </a:p>
          <a:p>
            <a:endParaRPr lang="en-US" sz="36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service brought refreshment.</a:t>
            </a:r>
          </a:p>
        </p:txBody>
      </p:sp>
    </p:spTree>
    <p:extLst>
      <p:ext uri="{BB962C8B-B14F-4D97-AF65-F5344CB8AC3E}">
        <p14:creationId xmlns:p14="http://schemas.microsoft.com/office/powerpoint/2010/main" val="190101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13221</TotalTime>
  <Words>689</Words>
  <Application>Microsoft Office PowerPoint</Application>
  <PresentationFormat>Custom</PresentationFormat>
  <Paragraphs>138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Arial</vt:lpstr>
      <vt:lpstr>Aptos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Modern Business Plan Presentation</dc:title>
  <dc:creator>Lovelace</dc:creator>
  <cp:lastModifiedBy>Jennel Wilmot</cp:lastModifiedBy>
  <cp:revision>17</cp:revision>
  <dcterms:created xsi:type="dcterms:W3CDTF">2006-08-16T00:00:00Z</dcterms:created>
  <dcterms:modified xsi:type="dcterms:W3CDTF">2026-04-17T14:50:22Z</dcterms:modified>
  <dc:identifier>DAGbAtwYxKE</dc:identifier>
</cp:coreProperties>
</file>