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</p:sldIdLst>
  <p:sldSz cy="10287000" cx="18288000"/>
  <p:notesSz cx="6858000" cy="9144000"/>
  <p:embeddedFontLst>
    <p:embeddedFont>
      <p:font typeface="Poppins"/>
      <p:regular r:id="rId43"/>
      <p:bold r:id="rId44"/>
      <p:italic r:id="rId45"/>
      <p:boldItalic r:id="rId46"/>
    </p:embeddedFont>
    <p:embeddedFont>
      <p:font typeface="Poppins Light"/>
      <p:regular r:id="rId47"/>
      <p:bold r:id="rId48"/>
      <p:italic r:id="rId49"/>
      <p:boldItalic r:id="rId50"/>
    </p:embeddedFont>
    <p:embeddedFont>
      <p:font typeface="Poppins SemiBold"/>
      <p:regular r:id="rId51"/>
      <p:bold r:id="rId52"/>
      <p:italic r:id="rId53"/>
      <p:boldItalic r:id="rId5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55" roundtripDataSignature="AMtx7mirmgPb6XIuLQQi+HZJAbKQWt2gD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font" Target="fonts/Poppins-bold.fntdata"/><Relationship Id="rId43" Type="http://schemas.openxmlformats.org/officeDocument/2006/relationships/font" Target="fonts/Poppins-regular.fntdata"/><Relationship Id="rId46" Type="http://schemas.openxmlformats.org/officeDocument/2006/relationships/font" Target="fonts/Poppins-boldItalic.fntdata"/><Relationship Id="rId45" Type="http://schemas.openxmlformats.org/officeDocument/2006/relationships/font" Target="fonts/Poppins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PoppinsLight-bold.fntdata"/><Relationship Id="rId47" Type="http://schemas.openxmlformats.org/officeDocument/2006/relationships/font" Target="fonts/PoppinsLight-regular.fntdata"/><Relationship Id="rId49" Type="http://schemas.openxmlformats.org/officeDocument/2006/relationships/font" Target="fonts/PoppinsLight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PoppinsSemiBold-regular.fntdata"/><Relationship Id="rId50" Type="http://schemas.openxmlformats.org/officeDocument/2006/relationships/font" Target="fonts/PoppinsLight-boldItalic.fntdata"/><Relationship Id="rId53" Type="http://schemas.openxmlformats.org/officeDocument/2006/relationships/font" Target="fonts/PoppinsSemiBold-italic.fntdata"/><Relationship Id="rId52" Type="http://schemas.openxmlformats.org/officeDocument/2006/relationships/font" Target="fonts/PoppinsSemiBold-bold.fntdata"/><Relationship Id="rId11" Type="http://schemas.openxmlformats.org/officeDocument/2006/relationships/slide" Target="slides/slide6.xml"/><Relationship Id="rId55" Type="http://customschemas.google.com/relationships/presentationmetadata" Target="metadata"/><Relationship Id="rId10" Type="http://schemas.openxmlformats.org/officeDocument/2006/relationships/slide" Target="slides/slide5.xml"/><Relationship Id="rId54" Type="http://schemas.openxmlformats.org/officeDocument/2006/relationships/font" Target="fonts/PoppinsSemiBold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3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3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3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3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3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3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48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4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4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4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9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9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4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4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4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0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0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4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2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2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4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3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43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4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4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4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44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44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44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44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4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4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4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4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4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6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46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46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4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4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7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47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47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4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4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4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3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3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3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3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5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6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6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223" r="-223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3C2C2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3" name="Google Shape;163;p10"/>
          <p:cNvCxnSpPr/>
          <p:nvPr/>
        </p:nvCxnSpPr>
        <p:spPr>
          <a:xfrm>
            <a:off x="1028700" y="9207530"/>
            <a:ext cx="6492240" cy="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4" name="Google Shape;164;p10"/>
          <p:cNvSpPr txBox="1"/>
          <p:nvPr/>
        </p:nvSpPr>
        <p:spPr>
          <a:xfrm>
            <a:off x="3949550" y="904875"/>
            <a:ext cx="10388901" cy="16264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592" u="none" cap="none" strike="noStrike">
                <a:solidFill>
                  <a:srgbClr val="00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SCRIPTURES THAT SPEAK TO LEVELING UP</a:t>
            </a:r>
            <a:endParaRPr/>
          </a:p>
        </p:txBody>
      </p:sp>
      <p:sp>
        <p:nvSpPr>
          <p:cNvPr id="165" name="Google Shape;165;p10"/>
          <p:cNvSpPr txBox="1"/>
          <p:nvPr/>
        </p:nvSpPr>
        <p:spPr>
          <a:xfrm>
            <a:off x="4312625" y="2785823"/>
            <a:ext cx="9662700" cy="53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731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Romans 12:2 – Mind renewal</a:t>
            </a:r>
            <a:endParaRPr/>
          </a:p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731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2 Peter 1:5-8 – Add to your faith</a:t>
            </a:r>
            <a:endParaRPr/>
          </a:p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731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Philippians 1:6 – God finishes what He starts</a:t>
            </a:r>
            <a:endParaRPr/>
          </a:p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731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Proverbs 4:18 – Path gets brighter</a:t>
            </a:r>
            <a:endParaRPr/>
          </a:p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731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731" u="none" cap="none" strike="noStrik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Growth is not optional—it’s expected.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3C2C2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0" name="Google Shape;170;p11"/>
          <p:cNvCxnSpPr/>
          <p:nvPr/>
        </p:nvCxnSpPr>
        <p:spPr>
          <a:xfrm>
            <a:off x="1028700" y="9207530"/>
            <a:ext cx="6492240" cy="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1" name="Google Shape;171;p11"/>
          <p:cNvSpPr txBox="1"/>
          <p:nvPr/>
        </p:nvSpPr>
        <p:spPr>
          <a:xfrm>
            <a:off x="1627384" y="847725"/>
            <a:ext cx="15033232" cy="1168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492" u="none" cap="none" strike="noStrike">
                <a:solidFill>
                  <a:srgbClr val="00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LEVELING UP &amp; DISCIPLESHIP</a:t>
            </a:r>
            <a:endParaRPr/>
          </a:p>
        </p:txBody>
      </p:sp>
      <p:sp>
        <p:nvSpPr>
          <p:cNvPr id="172" name="Google Shape;172;p11"/>
          <p:cNvSpPr txBox="1"/>
          <p:nvPr/>
        </p:nvSpPr>
        <p:spPr>
          <a:xfrm>
            <a:off x="2920850" y="2766774"/>
            <a:ext cx="12446400" cy="55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831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Discipleship is not just teaching, it’s modeling growth.</a:t>
            </a:r>
            <a:endParaRPr sz="1000"/>
          </a:p>
          <a:p>
            <a:pPr indent="-431429" lvl="1" marL="913659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31"/>
              <a:buFont typeface="Poppins"/>
              <a:buAutoNum type="arabicPeriod"/>
            </a:pPr>
            <a:r>
              <a:rPr b="0" i="0" lang="en-US" sz="3831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Learning what it means to follow Jesus</a:t>
            </a:r>
            <a:endParaRPr sz="1000"/>
          </a:p>
          <a:p>
            <a:pPr indent="-431429" lvl="1" marL="913659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31"/>
              <a:buFont typeface="Poppins"/>
              <a:buAutoNum type="arabicPeriod"/>
            </a:pPr>
            <a:r>
              <a:rPr b="0" i="0" lang="en-US" sz="3831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Learning how to lead others to follow Jesus</a:t>
            </a:r>
            <a:endParaRPr sz="1000"/>
          </a:p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831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Leveling up turns followers into leaders.</a:t>
            </a:r>
            <a:endParaRPr sz="1000"/>
          </a:p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831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831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You can’t reproduce what you haven’t developed.</a:t>
            </a:r>
            <a:endParaRPr sz="1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2"/>
          <p:cNvSpPr/>
          <p:nvPr/>
        </p:nvSpPr>
        <p:spPr>
          <a:xfrm>
            <a:off x="0" y="5009182"/>
            <a:ext cx="18288000" cy="5277818"/>
          </a:xfrm>
          <a:custGeom>
            <a:rect b="b" l="l" r="r" t="t"/>
            <a:pathLst>
              <a:path extrusionOk="0" h="812800" w="2816407">
                <a:moveTo>
                  <a:pt x="0" y="0"/>
                </a:moveTo>
                <a:lnTo>
                  <a:pt x="2816407" y="0"/>
                </a:lnTo>
                <a:lnTo>
                  <a:pt x="2816407" y="812800"/>
                </a:lnTo>
                <a:lnTo>
                  <a:pt x="0" y="81280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23250" l="0" r="0" t="-123250"/>
            </a:stretch>
          </a:blipFill>
          <a:ln>
            <a:noFill/>
          </a:ln>
        </p:spPr>
      </p:sp>
      <p:sp>
        <p:nvSpPr>
          <p:cNvPr id="178" name="Google Shape;178;p12"/>
          <p:cNvSpPr txBox="1"/>
          <p:nvPr/>
        </p:nvSpPr>
        <p:spPr>
          <a:xfrm>
            <a:off x="1028700" y="1789593"/>
            <a:ext cx="16230600" cy="26070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359" u="none" cap="none" strike="noStrike">
                <a:solidFill>
                  <a:srgbClr val="00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HOW TO LEVEL UP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3"/>
          <p:cNvSpPr/>
          <p:nvPr/>
        </p:nvSpPr>
        <p:spPr>
          <a:xfrm>
            <a:off x="13751457" y="0"/>
            <a:ext cx="7349268" cy="10287000"/>
          </a:xfrm>
          <a:custGeom>
            <a:rect b="b" l="l" r="r" t="t"/>
            <a:pathLst>
              <a:path extrusionOk="0" h="3942214" w="2816407">
                <a:moveTo>
                  <a:pt x="0" y="0"/>
                </a:moveTo>
                <a:lnTo>
                  <a:pt x="2816407" y="0"/>
                </a:lnTo>
                <a:lnTo>
                  <a:pt x="2816407" y="3942214"/>
                </a:lnTo>
                <a:lnTo>
                  <a:pt x="0" y="3942214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9987" r="-19987" t="0"/>
            </a:stretch>
          </a:blipFill>
          <a:ln>
            <a:noFill/>
          </a:ln>
        </p:spPr>
      </p:sp>
      <p:sp>
        <p:nvSpPr>
          <p:cNvPr id="184" name="Google Shape;184;p13"/>
          <p:cNvSpPr txBox="1"/>
          <p:nvPr/>
        </p:nvSpPr>
        <p:spPr>
          <a:xfrm>
            <a:off x="1028700" y="2726414"/>
            <a:ext cx="12722757" cy="40304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255" u="none" cap="none" strike="noStrike">
                <a:solidFill>
                  <a:srgbClr val="00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MASTER WHERE YOU ARE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4"/>
          <p:cNvSpPr/>
          <p:nvPr/>
        </p:nvSpPr>
        <p:spPr>
          <a:xfrm>
            <a:off x="13751457" y="0"/>
            <a:ext cx="7349268" cy="10287000"/>
          </a:xfrm>
          <a:custGeom>
            <a:rect b="b" l="l" r="r" t="t"/>
            <a:pathLst>
              <a:path extrusionOk="0" h="3942214" w="2816407">
                <a:moveTo>
                  <a:pt x="0" y="0"/>
                </a:moveTo>
                <a:lnTo>
                  <a:pt x="2816407" y="0"/>
                </a:lnTo>
                <a:lnTo>
                  <a:pt x="2816407" y="3942214"/>
                </a:lnTo>
                <a:lnTo>
                  <a:pt x="0" y="3942214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9987" r="-19987" t="0"/>
            </a:stretch>
          </a:blipFill>
          <a:ln>
            <a:noFill/>
          </a:ln>
        </p:spPr>
      </p:sp>
      <p:sp>
        <p:nvSpPr>
          <p:cNvPr id="190" name="Google Shape;190;p14"/>
          <p:cNvSpPr txBox="1"/>
          <p:nvPr/>
        </p:nvSpPr>
        <p:spPr>
          <a:xfrm>
            <a:off x="1028700" y="1727273"/>
            <a:ext cx="12722700" cy="77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25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Luke 16:10 NIV </a:t>
            </a:r>
            <a:r>
              <a:rPr b="0" i="0" lang="en-US" sz="625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“Whoever can be trusted with very little can also be trusted with much, and whoever is dishonest with very little will also be dishonest with much.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5"/>
          <p:cNvSpPr/>
          <p:nvPr/>
        </p:nvSpPr>
        <p:spPr>
          <a:xfrm>
            <a:off x="13751457" y="0"/>
            <a:ext cx="7349268" cy="10287000"/>
          </a:xfrm>
          <a:custGeom>
            <a:rect b="b" l="l" r="r" t="t"/>
            <a:pathLst>
              <a:path extrusionOk="0" h="3942214" w="2816407">
                <a:moveTo>
                  <a:pt x="0" y="0"/>
                </a:moveTo>
                <a:lnTo>
                  <a:pt x="2816407" y="0"/>
                </a:lnTo>
                <a:lnTo>
                  <a:pt x="2816407" y="3942214"/>
                </a:lnTo>
                <a:lnTo>
                  <a:pt x="0" y="3942214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9987" r="-19987" t="0"/>
            </a:stretch>
          </a:blipFill>
          <a:ln>
            <a:noFill/>
          </a:ln>
        </p:spPr>
      </p:sp>
      <p:sp>
        <p:nvSpPr>
          <p:cNvPr id="196" name="Google Shape;196;p15"/>
          <p:cNvSpPr txBox="1"/>
          <p:nvPr/>
        </p:nvSpPr>
        <p:spPr>
          <a:xfrm>
            <a:off x="1028700" y="1282774"/>
            <a:ext cx="12722700" cy="80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546520" lvl="1" marL="115654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56"/>
              <a:buFont typeface="Poppins"/>
              <a:buAutoNum type="arabicPeriod"/>
            </a:pPr>
            <a:r>
              <a:rPr b="1" i="0" lang="en-US" sz="485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We often want:</a:t>
            </a:r>
            <a:endParaRPr sz="900"/>
          </a:p>
          <a:p>
            <a:pPr indent="-739276" lvl="2" marL="2313079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56"/>
              <a:buFont typeface="Poppins"/>
              <a:buAutoNum type="alphaLcPeriod"/>
            </a:pPr>
            <a:r>
              <a:rPr b="0" i="0" lang="en-US" sz="485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Bigger platforms</a:t>
            </a:r>
            <a:endParaRPr sz="900"/>
          </a:p>
          <a:p>
            <a:pPr indent="-739276" lvl="2" marL="2313079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56"/>
              <a:buFont typeface="Poppins"/>
              <a:buAutoNum type="alphaLcPeriod"/>
            </a:pPr>
            <a:r>
              <a:rPr b="0" i="0" lang="en-US" sz="485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Greater influence</a:t>
            </a:r>
            <a:endParaRPr sz="900"/>
          </a:p>
          <a:p>
            <a:pPr indent="-739276" lvl="2" marL="2313079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56"/>
              <a:buFont typeface="Poppins"/>
              <a:buAutoNum type="alphaLcPeriod"/>
            </a:pPr>
            <a:r>
              <a:rPr b="0" i="0" lang="en-US" sz="485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More visibility</a:t>
            </a:r>
            <a:endParaRPr sz="900"/>
          </a:p>
          <a:p>
            <a:pPr indent="-546520" lvl="1" marL="115654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56"/>
              <a:buFont typeface="Poppins"/>
              <a:buAutoNum type="arabicPeriod"/>
            </a:pPr>
            <a:r>
              <a:rPr b="1" i="0" lang="en-US" sz="485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But ignore:</a:t>
            </a:r>
            <a:endParaRPr sz="900"/>
          </a:p>
          <a:p>
            <a:pPr indent="-739276" lvl="2" marL="2313079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56"/>
              <a:buFont typeface="Poppins"/>
              <a:buAutoNum type="alphaLcPeriod"/>
            </a:pPr>
            <a:r>
              <a:rPr b="0" i="0" lang="en-US" sz="485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Small disciplines</a:t>
            </a:r>
            <a:endParaRPr sz="900"/>
          </a:p>
          <a:p>
            <a:pPr indent="-739276" lvl="2" marL="2313079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56"/>
              <a:buFont typeface="Poppins"/>
              <a:buAutoNum type="alphaLcPeriod"/>
            </a:pPr>
            <a:r>
              <a:rPr b="0" i="0" lang="en-US" sz="485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Quiet obedience</a:t>
            </a:r>
            <a:endParaRPr sz="900"/>
          </a:p>
          <a:p>
            <a:pPr indent="-739276" lvl="2" marL="2313079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56"/>
              <a:buFont typeface="Poppins"/>
              <a:buAutoNum type="alphaLcPeriod"/>
            </a:pPr>
            <a:r>
              <a:rPr b="0" i="0" lang="en-US" sz="485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Hidden integrity</a:t>
            </a:r>
            <a:endParaRPr sz="9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6"/>
          <p:cNvSpPr/>
          <p:nvPr/>
        </p:nvSpPr>
        <p:spPr>
          <a:xfrm>
            <a:off x="13751457" y="0"/>
            <a:ext cx="7349268" cy="10287000"/>
          </a:xfrm>
          <a:custGeom>
            <a:rect b="b" l="l" r="r" t="t"/>
            <a:pathLst>
              <a:path extrusionOk="0" h="3942214" w="2816407">
                <a:moveTo>
                  <a:pt x="0" y="0"/>
                </a:moveTo>
                <a:lnTo>
                  <a:pt x="2816407" y="0"/>
                </a:lnTo>
                <a:lnTo>
                  <a:pt x="2816407" y="3942214"/>
                </a:lnTo>
                <a:lnTo>
                  <a:pt x="0" y="3942214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9987" r="-19987" t="0"/>
            </a:stretch>
          </a:blipFill>
          <a:ln>
            <a:noFill/>
          </a:ln>
        </p:spPr>
      </p:sp>
      <p:sp>
        <p:nvSpPr>
          <p:cNvPr id="202" name="Google Shape;202;p16"/>
          <p:cNvSpPr txBox="1"/>
          <p:nvPr/>
        </p:nvSpPr>
        <p:spPr>
          <a:xfrm>
            <a:off x="1028700" y="2726414"/>
            <a:ext cx="12722757" cy="40304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255" u="none" cap="none" strike="noStrike">
                <a:solidFill>
                  <a:srgbClr val="00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PREPARE FOR THE NEXT LEVEL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7"/>
          <p:cNvSpPr/>
          <p:nvPr/>
        </p:nvSpPr>
        <p:spPr>
          <a:xfrm>
            <a:off x="13751457" y="0"/>
            <a:ext cx="7349268" cy="10287000"/>
          </a:xfrm>
          <a:custGeom>
            <a:rect b="b" l="l" r="r" t="t"/>
            <a:pathLst>
              <a:path extrusionOk="0" h="3942214" w="2816407">
                <a:moveTo>
                  <a:pt x="0" y="0"/>
                </a:moveTo>
                <a:lnTo>
                  <a:pt x="2816407" y="0"/>
                </a:lnTo>
                <a:lnTo>
                  <a:pt x="2816407" y="3942214"/>
                </a:lnTo>
                <a:lnTo>
                  <a:pt x="0" y="3942214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9987" r="-19987" t="0"/>
            </a:stretch>
          </a:blipFill>
          <a:ln>
            <a:noFill/>
          </a:ln>
        </p:spPr>
      </p:sp>
      <p:sp>
        <p:nvSpPr>
          <p:cNvPr id="208" name="Google Shape;208;p17"/>
          <p:cNvSpPr txBox="1"/>
          <p:nvPr/>
        </p:nvSpPr>
        <p:spPr>
          <a:xfrm>
            <a:off x="1028700" y="1281834"/>
            <a:ext cx="12722700" cy="72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85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Joshua 1:8 GW </a:t>
            </a:r>
            <a:r>
              <a:rPr b="0" i="0" lang="en-US" sz="585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Never stop reciting these teachings. You must think about them night and day so that you will faithfully do everything written in them. Only then will you prosper and succeed.</a:t>
            </a:r>
            <a:endParaRPr sz="12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"/>
          <p:cNvSpPr/>
          <p:nvPr/>
        </p:nvSpPr>
        <p:spPr>
          <a:xfrm>
            <a:off x="13751457" y="0"/>
            <a:ext cx="7349268" cy="10287000"/>
          </a:xfrm>
          <a:custGeom>
            <a:rect b="b" l="l" r="r" t="t"/>
            <a:pathLst>
              <a:path extrusionOk="0" h="3942214" w="2816407">
                <a:moveTo>
                  <a:pt x="0" y="0"/>
                </a:moveTo>
                <a:lnTo>
                  <a:pt x="2816407" y="0"/>
                </a:lnTo>
                <a:lnTo>
                  <a:pt x="2816407" y="3942214"/>
                </a:lnTo>
                <a:lnTo>
                  <a:pt x="0" y="3942214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9987" r="-19987" t="0"/>
            </a:stretch>
          </a:blipFill>
          <a:ln>
            <a:noFill/>
          </a:ln>
        </p:spPr>
      </p:sp>
      <p:sp>
        <p:nvSpPr>
          <p:cNvPr id="214" name="Google Shape;214;p18"/>
          <p:cNvSpPr txBox="1"/>
          <p:nvPr/>
        </p:nvSpPr>
        <p:spPr>
          <a:xfrm>
            <a:off x="1028700" y="1301837"/>
            <a:ext cx="12722700" cy="81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79212" lvl="1" marL="983824" marR="0" rtl="0" algn="l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56"/>
              <a:buFont typeface="Poppins"/>
              <a:buAutoNum type="arabicPeriod"/>
            </a:pPr>
            <a:r>
              <a:rPr b="1" i="0" lang="en-US" sz="435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Every level requires a new version of you.</a:t>
            </a:r>
            <a:endParaRPr sz="1200"/>
          </a:p>
          <a:p>
            <a:pPr indent="-643183" lvl="2" marL="1967648" marR="0" rtl="0" algn="l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56"/>
              <a:buFont typeface="Poppins"/>
              <a:buAutoNum type="alphaLcPeriod"/>
            </a:pPr>
            <a:r>
              <a:rPr b="0" i="0" lang="en-US" sz="435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New levels stretch your mindset</a:t>
            </a:r>
            <a:endParaRPr sz="1200"/>
          </a:p>
          <a:p>
            <a:pPr indent="-643183" lvl="2" marL="1967648" marR="0" rtl="0" algn="l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56"/>
              <a:buFont typeface="Poppins"/>
              <a:buAutoNum type="alphaLcPeriod"/>
            </a:pPr>
            <a:r>
              <a:rPr b="0" i="0" lang="en-US" sz="435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New levels expose weaknesses</a:t>
            </a:r>
            <a:endParaRPr sz="1200"/>
          </a:p>
          <a:p>
            <a:pPr indent="-643183" lvl="2" marL="1967648" marR="0" rtl="0" algn="l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56"/>
              <a:buFont typeface="Poppins"/>
              <a:buAutoNum type="alphaLcPeriod"/>
            </a:pPr>
            <a:r>
              <a:rPr b="0" i="0" lang="en-US" sz="435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New levels demand discipline</a:t>
            </a:r>
            <a:endParaRPr sz="1200"/>
          </a:p>
          <a:p>
            <a:pPr indent="-479212" lvl="1" marL="983824" marR="0" rtl="0" algn="l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56"/>
              <a:buFont typeface="Poppins"/>
              <a:buAutoNum type="arabicPeriod"/>
            </a:pPr>
            <a:r>
              <a:rPr b="1" i="0" lang="en-US" sz="435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Real Talk:</a:t>
            </a:r>
            <a:endParaRPr sz="1200"/>
          </a:p>
          <a:p>
            <a:pPr indent="-643183" lvl="2" marL="1967648" marR="0" rtl="0" algn="l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56"/>
              <a:buFont typeface="Poppins"/>
              <a:buAutoNum type="alphaLcPeriod"/>
            </a:pPr>
            <a:r>
              <a:rPr b="0" i="0" lang="en-US" sz="435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Don’t pray for opportunity but avoid responsibility</a:t>
            </a:r>
            <a:endParaRPr sz="1200"/>
          </a:p>
          <a:p>
            <a:pPr indent="-643183" lvl="2" marL="1967648" marR="0" rtl="0" algn="l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56"/>
              <a:buFont typeface="Poppins"/>
              <a:buAutoNum type="alphaLcPeriod"/>
            </a:pPr>
            <a:r>
              <a:rPr b="0" i="0" lang="en-US" sz="435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Don’t ask for impact but resist structure</a:t>
            </a:r>
            <a:endParaRPr sz="1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9"/>
          <p:cNvSpPr/>
          <p:nvPr/>
        </p:nvSpPr>
        <p:spPr>
          <a:xfrm>
            <a:off x="13751457" y="0"/>
            <a:ext cx="7349268" cy="10287000"/>
          </a:xfrm>
          <a:custGeom>
            <a:rect b="b" l="l" r="r" t="t"/>
            <a:pathLst>
              <a:path extrusionOk="0" h="3942214" w="2816407">
                <a:moveTo>
                  <a:pt x="0" y="0"/>
                </a:moveTo>
                <a:lnTo>
                  <a:pt x="2816407" y="0"/>
                </a:lnTo>
                <a:lnTo>
                  <a:pt x="2816407" y="3942214"/>
                </a:lnTo>
                <a:lnTo>
                  <a:pt x="0" y="3942214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9987" r="-19987" t="0"/>
            </a:stretch>
          </a:blipFill>
          <a:ln>
            <a:noFill/>
          </a:ln>
        </p:spPr>
      </p:sp>
      <p:sp>
        <p:nvSpPr>
          <p:cNvPr id="220" name="Google Shape;220;p19"/>
          <p:cNvSpPr txBox="1"/>
          <p:nvPr/>
        </p:nvSpPr>
        <p:spPr>
          <a:xfrm>
            <a:off x="1028700" y="2783576"/>
            <a:ext cx="12722700" cy="54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256" u="none" cap="none" strike="noStrike">
                <a:solidFill>
                  <a:srgbClr val="00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EMBRACE THE PROCESS (NOT JUST THE OUTCOME)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9" name="Google Shape;89;p2"/>
          <p:cNvCxnSpPr/>
          <p:nvPr/>
        </p:nvCxnSpPr>
        <p:spPr>
          <a:xfrm rot="10800000">
            <a:off x="976787" y="0"/>
            <a:ext cx="0" cy="3009958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0" name="Google Shape;90;p2"/>
          <p:cNvCxnSpPr/>
          <p:nvPr/>
        </p:nvCxnSpPr>
        <p:spPr>
          <a:xfrm flipH="1" rot="10800000">
            <a:off x="920879" y="7268422"/>
            <a:ext cx="55908" cy="3018226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91" name="Google Shape;91;p2"/>
          <p:cNvGrpSpPr/>
          <p:nvPr/>
        </p:nvGrpSpPr>
        <p:grpSpPr>
          <a:xfrm>
            <a:off x="16278839" y="-144661"/>
            <a:ext cx="1548633" cy="3566059"/>
            <a:chOff x="0" y="-38100"/>
            <a:chExt cx="407870" cy="939209"/>
          </a:xfrm>
        </p:grpSpPr>
        <p:sp>
          <p:nvSpPr>
            <p:cNvPr id="92" name="Google Shape;92;p2"/>
            <p:cNvSpPr/>
            <p:nvPr/>
          </p:nvSpPr>
          <p:spPr>
            <a:xfrm>
              <a:off x="0" y="0"/>
              <a:ext cx="407870" cy="901109"/>
            </a:xfrm>
            <a:custGeom>
              <a:rect b="b" l="l" r="r" t="t"/>
              <a:pathLst>
                <a:path extrusionOk="0" h="901109" w="407870">
                  <a:moveTo>
                    <a:pt x="0" y="0"/>
                  </a:moveTo>
                  <a:lnTo>
                    <a:pt x="407870" y="0"/>
                  </a:lnTo>
                  <a:lnTo>
                    <a:pt x="407870" y="901109"/>
                  </a:lnTo>
                  <a:lnTo>
                    <a:pt x="0" y="901109"/>
                  </a:lnTo>
                  <a:close/>
                </a:path>
              </a:pathLst>
            </a:custGeom>
            <a:solidFill>
              <a:srgbClr val="C3C2C2"/>
            </a:solidFill>
            <a:ln>
              <a:noFill/>
            </a:ln>
          </p:spPr>
        </p:sp>
        <p:sp>
          <p:nvSpPr>
            <p:cNvPr id="93" name="Google Shape;93;p2"/>
            <p:cNvSpPr txBox="1"/>
            <p:nvPr/>
          </p:nvSpPr>
          <p:spPr>
            <a:xfrm>
              <a:off x="0" y="-38100"/>
              <a:ext cx="407870" cy="9392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" name="Google Shape;94;p2"/>
          <p:cNvGrpSpPr/>
          <p:nvPr/>
        </p:nvGrpSpPr>
        <p:grpSpPr>
          <a:xfrm>
            <a:off x="16278839" y="3501983"/>
            <a:ext cx="1548633" cy="1329743"/>
            <a:chOff x="0" y="-38100"/>
            <a:chExt cx="407870" cy="350220"/>
          </a:xfrm>
        </p:grpSpPr>
        <p:sp>
          <p:nvSpPr>
            <p:cNvPr id="95" name="Google Shape;95;p2"/>
            <p:cNvSpPr/>
            <p:nvPr/>
          </p:nvSpPr>
          <p:spPr>
            <a:xfrm>
              <a:off x="0" y="0"/>
              <a:ext cx="407870" cy="312120"/>
            </a:xfrm>
            <a:custGeom>
              <a:rect b="b" l="l" r="r" t="t"/>
              <a:pathLst>
                <a:path extrusionOk="0" h="312120" w="407870">
                  <a:moveTo>
                    <a:pt x="0" y="0"/>
                  </a:moveTo>
                  <a:lnTo>
                    <a:pt x="407870" y="0"/>
                  </a:lnTo>
                  <a:lnTo>
                    <a:pt x="407870" y="312120"/>
                  </a:lnTo>
                  <a:lnTo>
                    <a:pt x="0" y="312120"/>
                  </a:lnTo>
                  <a:close/>
                </a:path>
              </a:pathLst>
            </a:custGeom>
            <a:solidFill>
              <a:srgbClr val="C3C2C2"/>
            </a:solidFill>
            <a:ln>
              <a:noFill/>
            </a:ln>
          </p:spPr>
        </p:sp>
        <p:sp>
          <p:nvSpPr>
            <p:cNvPr id="96" name="Google Shape;96;p2"/>
            <p:cNvSpPr txBox="1"/>
            <p:nvPr/>
          </p:nvSpPr>
          <p:spPr>
            <a:xfrm>
              <a:off x="0" y="-38100"/>
              <a:ext cx="407870" cy="350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" name="Google Shape;97;p2"/>
          <p:cNvGrpSpPr/>
          <p:nvPr/>
        </p:nvGrpSpPr>
        <p:grpSpPr>
          <a:xfrm>
            <a:off x="16278839" y="7651755"/>
            <a:ext cx="1548633" cy="2635245"/>
            <a:chOff x="0" y="-38100"/>
            <a:chExt cx="407870" cy="694056"/>
          </a:xfrm>
        </p:grpSpPr>
        <p:sp>
          <p:nvSpPr>
            <p:cNvPr id="98" name="Google Shape;98;p2"/>
            <p:cNvSpPr/>
            <p:nvPr/>
          </p:nvSpPr>
          <p:spPr>
            <a:xfrm>
              <a:off x="0" y="0"/>
              <a:ext cx="407870" cy="655956"/>
            </a:xfrm>
            <a:custGeom>
              <a:rect b="b" l="l" r="r" t="t"/>
              <a:pathLst>
                <a:path extrusionOk="0" h="655956" w="407870">
                  <a:moveTo>
                    <a:pt x="0" y="0"/>
                  </a:moveTo>
                  <a:lnTo>
                    <a:pt x="407870" y="0"/>
                  </a:lnTo>
                  <a:lnTo>
                    <a:pt x="407870" y="655956"/>
                  </a:lnTo>
                  <a:lnTo>
                    <a:pt x="0" y="655956"/>
                  </a:lnTo>
                  <a:close/>
                </a:path>
              </a:pathLst>
            </a:custGeom>
            <a:solidFill>
              <a:srgbClr val="C3C2C2"/>
            </a:solidFill>
            <a:ln>
              <a:noFill/>
            </a:ln>
          </p:spPr>
        </p:sp>
        <p:sp>
          <p:nvSpPr>
            <p:cNvPr id="99" name="Google Shape;99;p2"/>
            <p:cNvSpPr txBox="1"/>
            <p:nvPr/>
          </p:nvSpPr>
          <p:spPr>
            <a:xfrm>
              <a:off x="0" y="-38100"/>
              <a:ext cx="407870" cy="6940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0" name="Google Shape;100;p2"/>
          <p:cNvSpPr txBox="1"/>
          <p:nvPr/>
        </p:nvSpPr>
        <p:spPr>
          <a:xfrm rot="-5400000">
            <a:off x="-1298972" y="4749242"/>
            <a:ext cx="4389840" cy="648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42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BRO. JAMAL BROOKS | APRIL 26TH, 2026</a:t>
            </a:r>
            <a:endParaRPr/>
          </a:p>
        </p:txBody>
      </p:sp>
      <p:sp>
        <p:nvSpPr>
          <p:cNvPr id="101" name="Google Shape;101;p2"/>
          <p:cNvSpPr txBox="1"/>
          <p:nvPr/>
        </p:nvSpPr>
        <p:spPr>
          <a:xfrm>
            <a:off x="1687545" y="996978"/>
            <a:ext cx="12358501" cy="20204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204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LEVEL UP</a:t>
            </a:r>
            <a:endParaRPr/>
          </a:p>
        </p:txBody>
      </p:sp>
      <p:sp>
        <p:nvSpPr>
          <p:cNvPr id="102" name="Google Shape;102;p2"/>
          <p:cNvSpPr txBox="1"/>
          <p:nvPr/>
        </p:nvSpPr>
        <p:spPr>
          <a:xfrm>
            <a:off x="1687550" y="3009949"/>
            <a:ext cx="14249700" cy="64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r>
              <a:rPr b="0" i="0" lang="en-US" sz="3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Don’t let anyone look down on you because you are young, but set an example for the believers in speech, in conduct, in love, in faith and in purity. </a:t>
            </a:r>
            <a:r>
              <a:rPr b="1" i="0" lang="en-US" sz="3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</a:t>
            </a:r>
            <a:r>
              <a:rPr b="0" i="0" lang="en-US" sz="3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Until I come, devote yourself to the public reading of Scripture, to preaching and to teaching. </a:t>
            </a:r>
            <a:r>
              <a:rPr b="1" i="0" lang="en-US" sz="3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</a:t>
            </a:r>
            <a:r>
              <a:rPr b="0" i="0" lang="en-US" sz="3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Do not neglect your gift, which was given you through prophecy when the body of elders laid their hands on you.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Timothy 4:12-14 NIV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0"/>
          <p:cNvSpPr/>
          <p:nvPr/>
        </p:nvSpPr>
        <p:spPr>
          <a:xfrm>
            <a:off x="13751457" y="0"/>
            <a:ext cx="7349268" cy="10287000"/>
          </a:xfrm>
          <a:custGeom>
            <a:rect b="b" l="l" r="r" t="t"/>
            <a:pathLst>
              <a:path extrusionOk="0" h="3942214" w="2816407">
                <a:moveTo>
                  <a:pt x="0" y="0"/>
                </a:moveTo>
                <a:lnTo>
                  <a:pt x="2816407" y="0"/>
                </a:lnTo>
                <a:lnTo>
                  <a:pt x="2816407" y="3942214"/>
                </a:lnTo>
                <a:lnTo>
                  <a:pt x="0" y="3942214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9987" r="-19987" t="0"/>
            </a:stretch>
          </a:blipFill>
          <a:ln>
            <a:noFill/>
          </a:ln>
        </p:spPr>
      </p:sp>
      <p:sp>
        <p:nvSpPr>
          <p:cNvPr id="226" name="Google Shape;226;p20"/>
          <p:cNvSpPr txBox="1"/>
          <p:nvPr/>
        </p:nvSpPr>
        <p:spPr>
          <a:xfrm>
            <a:off x="1028700" y="885825"/>
            <a:ext cx="12722700" cy="77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65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James 1: 2-4 GNT</a:t>
            </a:r>
            <a:r>
              <a:rPr b="0" i="0" lang="en-US" sz="465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b="1" i="0" lang="en-US" sz="465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2</a:t>
            </a:r>
            <a:r>
              <a:rPr b="0" i="0" lang="en-US" sz="465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My friends, consider yourselves fortunate when all kinds of trials come your way, </a:t>
            </a:r>
            <a:r>
              <a:rPr b="1" i="0" lang="en-US" sz="465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r>
              <a:rPr b="0" i="0" lang="en-US" sz="465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for you know that when your faith succeeds in facing such trials, the result is the ability to endure. </a:t>
            </a:r>
            <a:r>
              <a:rPr b="1" i="0" lang="en-US" sz="465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4</a:t>
            </a:r>
            <a:r>
              <a:rPr b="0" i="0" lang="en-US" sz="465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Make sure that your endurance carries you all the way without failing, so that you may be perfect and complete, lacking nothing.</a:t>
            </a:r>
            <a:endParaRPr sz="13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1"/>
          <p:cNvSpPr/>
          <p:nvPr/>
        </p:nvSpPr>
        <p:spPr>
          <a:xfrm>
            <a:off x="13751457" y="0"/>
            <a:ext cx="7349268" cy="10287000"/>
          </a:xfrm>
          <a:custGeom>
            <a:rect b="b" l="l" r="r" t="t"/>
            <a:pathLst>
              <a:path extrusionOk="0" h="3942214" w="2816407">
                <a:moveTo>
                  <a:pt x="0" y="0"/>
                </a:moveTo>
                <a:lnTo>
                  <a:pt x="2816407" y="0"/>
                </a:lnTo>
                <a:lnTo>
                  <a:pt x="2816407" y="3942214"/>
                </a:lnTo>
                <a:lnTo>
                  <a:pt x="0" y="3942214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9987" r="-19987" t="0"/>
            </a:stretch>
          </a:blipFill>
          <a:ln>
            <a:noFill/>
          </a:ln>
        </p:spPr>
      </p:sp>
      <p:sp>
        <p:nvSpPr>
          <p:cNvPr id="232" name="Google Shape;232;p21"/>
          <p:cNvSpPr txBox="1"/>
          <p:nvPr/>
        </p:nvSpPr>
        <p:spPr>
          <a:xfrm>
            <a:off x="1028700" y="1311362"/>
            <a:ext cx="12722700" cy="80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34128" lvl="1" marL="919056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56"/>
              <a:buFont typeface="Poppins"/>
              <a:buAutoNum type="arabicPeriod"/>
            </a:pPr>
            <a:r>
              <a:rPr b="1" i="0" lang="en-US" sz="385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We love promotion but avoid process.</a:t>
            </a:r>
            <a:endParaRPr sz="1000"/>
          </a:p>
          <a:p>
            <a:pPr indent="-587304" lvl="2" marL="1838111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56"/>
              <a:buFont typeface="Poppins"/>
              <a:buAutoNum type="alphaLcPeriod"/>
            </a:pPr>
            <a:r>
              <a:rPr b="0" i="0" lang="en-US" sz="385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Process feels slow</a:t>
            </a:r>
            <a:endParaRPr sz="1000"/>
          </a:p>
          <a:p>
            <a:pPr indent="-587304" lvl="2" marL="1838111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56"/>
              <a:buFont typeface="Poppins"/>
              <a:buAutoNum type="alphaLcPeriod"/>
            </a:pPr>
            <a:r>
              <a:rPr b="0" i="0" lang="en-US" sz="385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Process feels painful</a:t>
            </a:r>
            <a:endParaRPr sz="1000"/>
          </a:p>
          <a:p>
            <a:pPr indent="-587304" lvl="2" marL="1838111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56"/>
              <a:buFont typeface="Poppins"/>
              <a:buAutoNum type="alphaLcPeriod"/>
            </a:pPr>
            <a:r>
              <a:rPr b="0" i="0" lang="en-US" sz="385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Process feels unseen</a:t>
            </a:r>
            <a:endParaRPr sz="1000"/>
          </a:p>
          <a:p>
            <a:pPr indent="-434128" lvl="1" marL="919056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56"/>
              <a:buFont typeface="Poppins"/>
              <a:buAutoNum type="arabicPeriod"/>
            </a:pPr>
            <a:r>
              <a:rPr b="1" i="0" lang="en-US" sz="385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But process is where:</a:t>
            </a:r>
            <a:endParaRPr sz="1000"/>
          </a:p>
          <a:p>
            <a:pPr indent="-587304" lvl="2" marL="1838111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56"/>
              <a:buFont typeface="Poppins"/>
              <a:buAutoNum type="alphaLcPeriod"/>
            </a:pPr>
            <a:r>
              <a:rPr b="0" i="0" lang="en-US" sz="385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Character is formed</a:t>
            </a:r>
            <a:endParaRPr sz="1000"/>
          </a:p>
          <a:p>
            <a:pPr indent="-587304" lvl="2" marL="1838111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56"/>
              <a:buFont typeface="Poppins"/>
              <a:buAutoNum type="alphaLcPeriod"/>
            </a:pPr>
            <a:r>
              <a:rPr b="0" i="0" lang="en-US" sz="385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Identity is developed</a:t>
            </a:r>
            <a:endParaRPr sz="1000"/>
          </a:p>
          <a:p>
            <a:pPr indent="-587304" lvl="2" marL="1838111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56"/>
              <a:buFont typeface="Poppins"/>
              <a:buAutoNum type="alphaLcPeriod"/>
            </a:pPr>
            <a:r>
              <a:rPr b="0" i="0" lang="en-US" sz="385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Faith becomes real</a:t>
            </a:r>
            <a:endParaRPr sz="1000"/>
          </a:p>
          <a:p>
            <a:pPr indent="-434128" lvl="1" marL="919056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56"/>
              <a:buFont typeface="Poppins"/>
              <a:buAutoNum type="arabicPeriod"/>
            </a:pPr>
            <a:r>
              <a:rPr b="1" i="0" lang="en-US" sz="385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You don’t level up by skipping, you level up by staying.</a:t>
            </a:r>
            <a:endParaRPr sz="10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2"/>
          <p:cNvSpPr/>
          <p:nvPr/>
        </p:nvSpPr>
        <p:spPr>
          <a:xfrm>
            <a:off x="0" y="0"/>
            <a:ext cx="5207341" cy="5501072"/>
          </a:xfrm>
          <a:custGeom>
            <a:rect b="b" l="l" r="r" t="t"/>
            <a:pathLst>
              <a:path extrusionOk="0" h="1274980" w="1206903">
                <a:moveTo>
                  <a:pt x="0" y="0"/>
                </a:moveTo>
                <a:lnTo>
                  <a:pt x="1206903" y="0"/>
                </a:lnTo>
                <a:lnTo>
                  <a:pt x="1206903" y="1274980"/>
                </a:lnTo>
                <a:lnTo>
                  <a:pt x="0" y="127498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2820" r="-2820" t="0"/>
            </a:stretch>
          </a:blipFill>
          <a:ln>
            <a:noFill/>
          </a:ln>
        </p:spPr>
      </p:sp>
      <p:grpSp>
        <p:nvGrpSpPr>
          <p:cNvPr id="238" name="Google Shape;238;p22"/>
          <p:cNvGrpSpPr/>
          <p:nvPr/>
        </p:nvGrpSpPr>
        <p:grpSpPr>
          <a:xfrm>
            <a:off x="16278839" y="-144661"/>
            <a:ext cx="1548633" cy="3566059"/>
            <a:chOff x="0" y="-38100"/>
            <a:chExt cx="407870" cy="939209"/>
          </a:xfrm>
        </p:grpSpPr>
        <p:sp>
          <p:nvSpPr>
            <p:cNvPr id="239" name="Google Shape;239;p22"/>
            <p:cNvSpPr/>
            <p:nvPr/>
          </p:nvSpPr>
          <p:spPr>
            <a:xfrm>
              <a:off x="0" y="0"/>
              <a:ext cx="407870" cy="901109"/>
            </a:xfrm>
            <a:custGeom>
              <a:rect b="b" l="l" r="r" t="t"/>
              <a:pathLst>
                <a:path extrusionOk="0" h="901109" w="407870">
                  <a:moveTo>
                    <a:pt x="0" y="0"/>
                  </a:moveTo>
                  <a:lnTo>
                    <a:pt x="407870" y="0"/>
                  </a:lnTo>
                  <a:lnTo>
                    <a:pt x="407870" y="901109"/>
                  </a:lnTo>
                  <a:lnTo>
                    <a:pt x="0" y="901109"/>
                  </a:lnTo>
                  <a:close/>
                </a:path>
              </a:pathLst>
            </a:custGeom>
            <a:solidFill>
              <a:srgbClr val="DFDFDE"/>
            </a:solidFill>
            <a:ln>
              <a:noFill/>
            </a:ln>
          </p:spPr>
        </p:sp>
        <p:sp>
          <p:nvSpPr>
            <p:cNvPr id="240" name="Google Shape;240;p22"/>
            <p:cNvSpPr txBox="1"/>
            <p:nvPr/>
          </p:nvSpPr>
          <p:spPr>
            <a:xfrm>
              <a:off x="0" y="-38100"/>
              <a:ext cx="407870" cy="9392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1" name="Google Shape;241;p22"/>
          <p:cNvGrpSpPr/>
          <p:nvPr/>
        </p:nvGrpSpPr>
        <p:grpSpPr>
          <a:xfrm>
            <a:off x="16278839" y="3501983"/>
            <a:ext cx="1548633" cy="1329743"/>
            <a:chOff x="0" y="-38100"/>
            <a:chExt cx="407870" cy="350220"/>
          </a:xfrm>
        </p:grpSpPr>
        <p:sp>
          <p:nvSpPr>
            <p:cNvPr id="242" name="Google Shape;242;p22"/>
            <p:cNvSpPr/>
            <p:nvPr/>
          </p:nvSpPr>
          <p:spPr>
            <a:xfrm>
              <a:off x="0" y="0"/>
              <a:ext cx="407870" cy="312120"/>
            </a:xfrm>
            <a:custGeom>
              <a:rect b="b" l="l" r="r" t="t"/>
              <a:pathLst>
                <a:path extrusionOk="0" h="312120" w="407870">
                  <a:moveTo>
                    <a:pt x="0" y="0"/>
                  </a:moveTo>
                  <a:lnTo>
                    <a:pt x="407870" y="0"/>
                  </a:lnTo>
                  <a:lnTo>
                    <a:pt x="407870" y="312120"/>
                  </a:lnTo>
                  <a:lnTo>
                    <a:pt x="0" y="312120"/>
                  </a:lnTo>
                  <a:close/>
                </a:path>
              </a:pathLst>
            </a:custGeom>
            <a:solidFill>
              <a:srgbClr val="DFDFDE"/>
            </a:solidFill>
            <a:ln>
              <a:noFill/>
            </a:ln>
          </p:spPr>
        </p:sp>
        <p:sp>
          <p:nvSpPr>
            <p:cNvPr id="243" name="Google Shape;243;p22"/>
            <p:cNvSpPr txBox="1"/>
            <p:nvPr/>
          </p:nvSpPr>
          <p:spPr>
            <a:xfrm>
              <a:off x="0" y="-38100"/>
              <a:ext cx="407870" cy="350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4" name="Google Shape;244;p22"/>
          <p:cNvSpPr txBox="1"/>
          <p:nvPr/>
        </p:nvSpPr>
        <p:spPr>
          <a:xfrm>
            <a:off x="5504750" y="2374275"/>
            <a:ext cx="10476600" cy="64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45" u="none" cap="none" strike="noStrike">
                <a:solidFill>
                  <a:srgbClr val="00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LEVELING UP: THE PETER PROCESS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3"/>
          <p:cNvSpPr/>
          <p:nvPr/>
        </p:nvSpPr>
        <p:spPr>
          <a:xfrm>
            <a:off x="-2208705" y="0"/>
            <a:ext cx="5207341" cy="10287000"/>
          </a:xfrm>
          <a:custGeom>
            <a:rect b="b" l="l" r="r" t="t"/>
            <a:pathLst>
              <a:path extrusionOk="0" h="2384212" w="1206903">
                <a:moveTo>
                  <a:pt x="0" y="0"/>
                </a:moveTo>
                <a:lnTo>
                  <a:pt x="1206903" y="0"/>
                </a:lnTo>
                <a:lnTo>
                  <a:pt x="1206903" y="2384212"/>
                </a:lnTo>
                <a:lnTo>
                  <a:pt x="0" y="2384212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48775" r="-48775" t="0"/>
            </a:stretch>
          </a:blipFill>
          <a:ln>
            <a:noFill/>
          </a:ln>
        </p:spPr>
      </p:sp>
      <p:grpSp>
        <p:nvGrpSpPr>
          <p:cNvPr id="250" name="Google Shape;250;p23"/>
          <p:cNvGrpSpPr/>
          <p:nvPr/>
        </p:nvGrpSpPr>
        <p:grpSpPr>
          <a:xfrm>
            <a:off x="16278839" y="-144661"/>
            <a:ext cx="1548633" cy="3566059"/>
            <a:chOff x="0" y="-38100"/>
            <a:chExt cx="407870" cy="939209"/>
          </a:xfrm>
        </p:grpSpPr>
        <p:sp>
          <p:nvSpPr>
            <p:cNvPr id="251" name="Google Shape;251;p23"/>
            <p:cNvSpPr/>
            <p:nvPr/>
          </p:nvSpPr>
          <p:spPr>
            <a:xfrm>
              <a:off x="0" y="0"/>
              <a:ext cx="407870" cy="901109"/>
            </a:xfrm>
            <a:custGeom>
              <a:rect b="b" l="l" r="r" t="t"/>
              <a:pathLst>
                <a:path extrusionOk="0" h="901109" w="407870">
                  <a:moveTo>
                    <a:pt x="0" y="0"/>
                  </a:moveTo>
                  <a:lnTo>
                    <a:pt x="407870" y="0"/>
                  </a:lnTo>
                  <a:lnTo>
                    <a:pt x="407870" y="901109"/>
                  </a:lnTo>
                  <a:lnTo>
                    <a:pt x="0" y="901109"/>
                  </a:lnTo>
                  <a:close/>
                </a:path>
              </a:pathLst>
            </a:custGeom>
            <a:solidFill>
              <a:srgbClr val="DFDFDE"/>
            </a:solidFill>
            <a:ln>
              <a:noFill/>
            </a:ln>
          </p:spPr>
        </p:sp>
        <p:sp>
          <p:nvSpPr>
            <p:cNvPr id="252" name="Google Shape;252;p23"/>
            <p:cNvSpPr txBox="1"/>
            <p:nvPr/>
          </p:nvSpPr>
          <p:spPr>
            <a:xfrm>
              <a:off x="0" y="-38100"/>
              <a:ext cx="407870" cy="9392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3" name="Google Shape;253;p23"/>
          <p:cNvGrpSpPr/>
          <p:nvPr/>
        </p:nvGrpSpPr>
        <p:grpSpPr>
          <a:xfrm>
            <a:off x="16278839" y="3501983"/>
            <a:ext cx="1548633" cy="1329743"/>
            <a:chOff x="0" y="-38100"/>
            <a:chExt cx="407870" cy="350220"/>
          </a:xfrm>
        </p:grpSpPr>
        <p:sp>
          <p:nvSpPr>
            <p:cNvPr id="254" name="Google Shape;254;p23"/>
            <p:cNvSpPr/>
            <p:nvPr/>
          </p:nvSpPr>
          <p:spPr>
            <a:xfrm>
              <a:off x="0" y="0"/>
              <a:ext cx="407870" cy="312120"/>
            </a:xfrm>
            <a:custGeom>
              <a:rect b="b" l="l" r="r" t="t"/>
              <a:pathLst>
                <a:path extrusionOk="0" h="312120" w="407870">
                  <a:moveTo>
                    <a:pt x="0" y="0"/>
                  </a:moveTo>
                  <a:lnTo>
                    <a:pt x="407870" y="0"/>
                  </a:lnTo>
                  <a:lnTo>
                    <a:pt x="407870" y="312120"/>
                  </a:lnTo>
                  <a:lnTo>
                    <a:pt x="0" y="312120"/>
                  </a:lnTo>
                  <a:close/>
                </a:path>
              </a:pathLst>
            </a:custGeom>
            <a:solidFill>
              <a:srgbClr val="DFDFDE"/>
            </a:solidFill>
            <a:ln>
              <a:noFill/>
            </a:ln>
          </p:spPr>
        </p:sp>
        <p:sp>
          <p:nvSpPr>
            <p:cNvPr id="255" name="Google Shape;255;p23"/>
            <p:cNvSpPr txBox="1"/>
            <p:nvPr/>
          </p:nvSpPr>
          <p:spPr>
            <a:xfrm>
              <a:off x="0" y="-38100"/>
              <a:ext cx="407870" cy="350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6" name="Google Shape;256;p23"/>
          <p:cNvSpPr txBox="1"/>
          <p:nvPr/>
        </p:nvSpPr>
        <p:spPr>
          <a:xfrm>
            <a:off x="3114508" y="885825"/>
            <a:ext cx="14144700" cy="85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517495" lvl="1" marL="1111191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46"/>
              <a:buFont typeface="Arial"/>
              <a:buChar char="•"/>
            </a:pPr>
            <a:r>
              <a:rPr b="1" i="0" lang="en-US" sz="45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LEVEL 1: CALLED BUT UNREFINED - Luke 5</a:t>
            </a:r>
            <a:endParaRPr sz="800"/>
          </a:p>
          <a:p>
            <a:pPr indent="-702694" lvl="2" marL="2222382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46"/>
              <a:buFont typeface="Arial"/>
              <a:buChar char="⚬"/>
            </a:pPr>
            <a:r>
              <a:rPr b="0" i="0" lang="en-US" sz="45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Peter is just a fisherman—working, grinding, living a normal life.</a:t>
            </a:r>
            <a:endParaRPr sz="800"/>
          </a:p>
          <a:p>
            <a:pPr indent="-702694" lvl="2" marL="2222382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46"/>
              <a:buFont typeface="Arial"/>
              <a:buChar char="⚬"/>
            </a:pPr>
            <a:r>
              <a:rPr b="0" i="0" lang="en-US" sz="45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Then Jesus shows up.</a:t>
            </a:r>
            <a:endParaRPr sz="800"/>
          </a:p>
          <a:p>
            <a:pPr indent="-795293" lvl="3" marL="3333573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46"/>
              <a:buFont typeface="Arial"/>
              <a:buChar char="￭"/>
            </a:pPr>
            <a:r>
              <a:rPr b="0" i="0" lang="en-US" sz="45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Calls him to follow</a:t>
            </a:r>
            <a:endParaRPr sz="800"/>
          </a:p>
          <a:p>
            <a:pPr indent="-795293" lvl="3" marL="3333573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46"/>
              <a:buFont typeface="Arial"/>
              <a:buChar char="￭"/>
            </a:pPr>
            <a:r>
              <a:rPr b="0" i="0" lang="en-US" sz="45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Tells him to leave everything</a:t>
            </a:r>
            <a:endParaRPr sz="800"/>
          </a:p>
          <a:p>
            <a:pPr indent="-795293" lvl="3" marL="3333573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46"/>
              <a:buFont typeface="Arial"/>
              <a:buChar char="￭"/>
            </a:pPr>
            <a:r>
              <a:rPr b="0" i="0" lang="en-US" sz="45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Gives him purpose instantly</a:t>
            </a:r>
            <a:endParaRPr sz="800"/>
          </a:p>
          <a:p>
            <a:pPr indent="-702694" lvl="2" marL="2222382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46"/>
              <a:buFont typeface="Arial"/>
              <a:buChar char="⚬"/>
            </a:pPr>
            <a:r>
              <a:rPr b="0" i="0" lang="en-US" sz="45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Peter responds immediately—but he’s still rough around the edges.</a:t>
            </a:r>
            <a:endParaRPr sz="8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4"/>
          <p:cNvSpPr/>
          <p:nvPr/>
        </p:nvSpPr>
        <p:spPr>
          <a:xfrm>
            <a:off x="-2208705" y="0"/>
            <a:ext cx="5207341" cy="10287000"/>
          </a:xfrm>
          <a:custGeom>
            <a:rect b="b" l="l" r="r" t="t"/>
            <a:pathLst>
              <a:path extrusionOk="0" h="2384212" w="1206903">
                <a:moveTo>
                  <a:pt x="0" y="0"/>
                </a:moveTo>
                <a:lnTo>
                  <a:pt x="1206903" y="0"/>
                </a:lnTo>
                <a:lnTo>
                  <a:pt x="1206903" y="2384212"/>
                </a:lnTo>
                <a:lnTo>
                  <a:pt x="0" y="2384212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48775" r="-48775" t="0"/>
            </a:stretch>
          </a:blipFill>
          <a:ln>
            <a:noFill/>
          </a:ln>
        </p:spPr>
      </p:sp>
      <p:grpSp>
        <p:nvGrpSpPr>
          <p:cNvPr id="262" name="Google Shape;262;p24"/>
          <p:cNvGrpSpPr/>
          <p:nvPr/>
        </p:nvGrpSpPr>
        <p:grpSpPr>
          <a:xfrm>
            <a:off x="16278839" y="-144661"/>
            <a:ext cx="1548633" cy="3566059"/>
            <a:chOff x="0" y="-38100"/>
            <a:chExt cx="407870" cy="939209"/>
          </a:xfrm>
        </p:grpSpPr>
        <p:sp>
          <p:nvSpPr>
            <p:cNvPr id="263" name="Google Shape;263;p24"/>
            <p:cNvSpPr/>
            <p:nvPr/>
          </p:nvSpPr>
          <p:spPr>
            <a:xfrm>
              <a:off x="0" y="0"/>
              <a:ext cx="407870" cy="901109"/>
            </a:xfrm>
            <a:custGeom>
              <a:rect b="b" l="l" r="r" t="t"/>
              <a:pathLst>
                <a:path extrusionOk="0" h="901109" w="407870">
                  <a:moveTo>
                    <a:pt x="0" y="0"/>
                  </a:moveTo>
                  <a:lnTo>
                    <a:pt x="407870" y="0"/>
                  </a:lnTo>
                  <a:lnTo>
                    <a:pt x="407870" y="901109"/>
                  </a:lnTo>
                  <a:lnTo>
                    <a:pt x="0" y="901109"/>
                  </a:lnTo>
                  <a:close/>
                </a:path>
              </a:pathLst>
            </a:custGeom>
            <a:solidFill>
              <a:srgbClr val="DFDFDE"/>
            </a:solidFill>
            <a:ln>
              <a:noFill/>
            </a:ln>
          </p:spPr>
        </p:sp>
        <p:sp>
          <p:nvSpPr>
            <p:cNvPr id="264" name="Google Shape;264;p24"/>
            <p:cNvSpPr txBox="1"/>
            <p:nvPr/>
          </p:nvSpPr>
          <p:spPr>
            <a:xfrm>
              <a:off x="0" y="-38100"/>
              <a:ext cx="407870" cy="9392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5" name="Google Shape;265;p24"/>
          <p:cNvGrpSpPr/>
          <p:nvPr/>
        </p:nvGrpSpPr>
        <p:grpSpPr>
          <a:xfrm>
            <a:off x="16278839" y="3501983"/>
            <a:ext cx="1548633" cy="1329743"/>
            <a:chOff x="0" y="-38100"/>
            <a:chExt cx="407870" cy="350220"/>
          </a:xfrm>
        </p:grpSpPr>
        <p:sp>
          <p:nvSpPr>
            <p:cNvPr id="266" name="Google Shape;266;p24"/>
            <p:cNvSpPr/>
            <p:nvPr/>
          </p:nvSpPr>
          <p:spPr>
            <a:xfrm>
              <a:off x="0" y="0"/>
              <a:ext cx="407870" cy="312120"/>
            </a:xfrm>
            <a:custGeom>
              <a:rect b="b" l="l" r="r" t="t"/>
              <a:pathLst>
                <a:path extrusionOk="0" h="312120" w="407870">
                  <a:moveTo>
                    <a:pt x="0" y="0"/>
                  </a:moveTo>
                  <a:lnTo>
                    <a:pt x="407870" y="0"/>
                  </a:lnTo>
                  <a:lnTo>
                    <a:pt x="407870" y="312120"/>
                  </a:lnTo>
                  <a:lnTo>
                    <a:pt x="0" y="312120"/>
                  </a:lnTo>
                  <a:close/>
                </a:path>
              </a:pathLst>
            </a:custGeom>
            <a:solidFill>
              <a:srgbClr val="DFDFDE"/>
            </a:solidFill>
            <a:ln>
              <a:noFill/>
            </a:ln>
          </p:spPr>
        </p:sp>
        <p:sp>
          <p:nvSpPr>
            <p:cNvPr id="267" name="Google Shape;267;p24"/>
            <p:cNvSpPr txBox="1"/>
            <p:nvPr/>
          </p:nvSpPr>
          <p:spPr>
            <a:xfrm>
              <a:off x="0" y="-38100"/>
              <a:ext cx="407870" cy="350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8" name="Google Shape;268;p24"/>
          <p:cNvSpPr txBox="1"/>
          <p:nvPr/>
        </p:nvSpPr>
        <p:spPr>
          <a:xfrm>
            <a:off x="3114508" y="1633179"/>
            <a:ext cx="14144700" cy="75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504161" lvl="1" marL="1046423" marR="0" rtl="0" algn="l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46"/>
              <a:buFont typeface="Arial"/>
              <a:buChar char="•"/>
            </a:pPr>
            <a:r>
              <a:rPr b="1" i="0" lang="en-US" sz="45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LEVEL 2: STEPPING OUT… THEN SINKING - Matthew 14</a:t>
            </a:r>
            <a:endParaRPr sz="1100"/>
          </a:p>
          <a:p>
            <a:pPr indent="-678565" lvl="2" marL="2092845" marR="0" rtl="0" algn="l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46"/>
              <a:buFont typeface="Arial"/>
              <a:buChar char="⚬"/>
            </a:pPr>
            <a:r>
              <a:rPr b="0" i="0" lang="en-US" sz="45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Peter does something wild—he steps out of the boat and walks on water.</a:t>
            </a:r>
            <a:endParaRPr sz="1100"/>
          </a:p>
          <a:p>
            <a:pPr indent="-678565" lvl="2" marL="2092845" marR="0" rtl="0" algn="l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46"/>
              <a:buFont typeface="Arial"/>
              <a:buChar char="⚬"/>
            </a:pPr>
            <a:r>
              <a:rPr b="0" i="0" lang="en-US" sz="45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But then:</a:t>
            </a:r>
            <a:endParaRPr sz="1100"/>
          </a:p>
          <a:p>
            <a:pPr indent="-765767" lvl="3" marL="3139268" marR="0" rtl="0" algn="l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46"/>
              <a:buFont typeface="Arial"/>
              <a:buChar char="￭"/>
            </a:pPr>
            <a:r>
              <a:rPr b="0" i="0" lang="en-US" sz="45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He sees the wind</a:t>
            </a:r>
            <a:endParaRPr sz="1100"/>
          </a:p>
          <a:p>
            <a:pPr indent="-765767" lvl="3" marL="3139268" marR="0" rtl="0" algn="l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46"/>
              <a:buFont typeface="Arial"/>
              <a:buChar char="￭"/>
            </a:pPr>
            <a:r>
              <a:rPr b="0" i="0" lang="en-US" sz="45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Fear creeps in</a:t>
            </a:r>
            <a:endParaRPr sz="1100"/>
          </a:p>
          <a:p>
            <a:pPr indent="-765767" lvl="3" marL="3139268" marR="0" rtl="0" algn="l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46"/>
              <a:buFont typeface="Arial"/>
              <a:buChar char="￭"/>
            </a:pPr>
            <a:r>
              <a:rPr b="0" i="0" lang="en-US" sz="45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He starts sinking</a:t>
            </a:r>
            <a:endParaRPr sz="11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5"/>
          <p:cNvSpPr/>
          <p:nvPr/>
        </p:nvSpPr>
        <p:spPr>
          <a:xfrm>
            <a:off x="-2208705" y="0"/>
            <a:ext cx="5207341" cy="10287000"/>
          </a:xfrm>
          <a:custGeom>
            <a:rect b="b" l="l" r="r" t="t"/>
            <a:pathLst>
              <a:path extrusionOk="0" h="2384212" w="1206903">
                <a:moveTo>
                  <a:pt x="0" y="0"/>
                </a:moveTo>
                <a:lnTo>
                  <a:pt x="1206903" y="0"/>
                </a:lnTo>
                <a:lnTo>
                  <a:pt x="1206903" y="2384212"/>
                </a:lnTo>
                <a:lnTo>
                  <a:pt x="0" y="2384212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48775" r="-48775" t="0"/>
            </a:stretch>
          </a:blipFill>
          <a:ln>
            <a:noFill/>
          </a:ln>
        </p:spPr>
      </p:sp>
      <p:grpSp>
        <p:nvGrpSpPr>
          <p:cNvPr id="274" name="Google Shape;274;p25"/>
          <p:cNvGrpSpPr/>
          <p:nvPr/>
        </p:nvGrpSpPr>
        <p:grpSpPr>
          <a:xfrm>
            <a:off x="16278839" y="-144661"/>
            <a:ext cx="1548633" cy="3566059"/>
            <a:chOff x="0" y="-38100"/>
            <a:chExt cx="407870" cy="939209"/>
          </a:xfrm>
        </p:grpSpPr>
        <p:sp>
          <p:nvSpPr>
            <p:cNvPr id="275" name="Google Shape;275;p25"/>
            <p:cNvSpPr/>
            <p:nvPr/>
          </p:nvSpPr>
          <p:spPr>
            <a:xfrm>
              <a:off x="0" y="0"/>
              <a:ext cx="407870" cy="901109"/>
            </a:xfrm>
            <a:custGeom>
              <a:rect b="b" l="l" r="r" t="t"/>
              <a:pathLst>
                <a:path extrusionOk="0" h="901109" w="407870">
                  <a:moveTo>
                    <a:pt x="0" y="0"/>
                  </a:moveTo>
                  <a:lnTo>
                    <a:pt x="407870" y="0"/>
                  </a:lnTo>
                  <a:lnTo>
                    <a:pt x="407870" y="901109"/>
                  </a:lnTo>
                  <a:lnTo>
                    <a:pt x="0" y="901109"/>
                  </a:lnTo>
                  <a:close/>
                </a:path>
              </a:pathLst>
            </a:custGeom>
            <a:solidFill>
              <a:srgbClr val="DFDFDE"/>
            </a:solidFill>
            <a:ln>
              <a:noFill/>
            </a:ln>
          </p:spPr>
        </p:sp>
        <p:sp>
          <p:nvSpPr>
            <p:cNvPr id="276" name="Google Shape;276;p25"/>
            <p:cNvSpPr txBox="1"/>
            <p:nvPr/>
          </p:nvSpPr>
          <p:spPr>
            <a:xfrm>
              <a:off x="0" y="-38100"/>
              <a:ext cx="407870" cy="9392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7" name="Google Shape;277;p25"/>
          <p:cNvGrpSpPr/>
          <p:nvPr/>
        </p:nvGrpSpPr>
        <p:grpSpPr>
          <a:xfrm>
            <a:off x="16278839" y="3501983"/>
            <a:ext cx="1548633" cy="1329743"/>
            <a:chOff x="0" y="-38100"/>
            <a:chExt cx="407870" cy="350220"/>
          </a:xfrm>
        </p:grpSpPr>
        <p:sp>
          <p:nvSpPr>
            <p:cNvPr id="278" name="Google Shape;278;p25"/>
            <p:cNvSpPr/>
            <p:nvPr/>
          </p:nvSpPr>
          <p:spPr>
            <a:xfrm>
              <a:off x="0" y="0"/>
              <a:ext cx="407870" cy="312120"/>
            </a:xfrm>
            <a:custGeom>
              <a:rect b="b" l="l" r="r" t="t"/>
              <a:pathLst>
                <a:path extrusionOk="0" h="312120" w="407870">
                  <a:moveTo>
                    <a:pt x="0" y="0"/>
                  </a:moveTo>
                  <a:lnTo>
                    <a:pt x="407870" y="0"/>
                  </a:lnTo>
                  <a:lnTo>
                    <a:pt x="407870" y="312120"/>
                  </a:lnTo>
                  <a:lnTo>
                    <a:pt x="0" y="312120"/>
                  </a:lnTo>
                  <a:close/>
                </a:path>
              </a:pathLst>
            </a:custGeom>
            <a:solidFill>
              <a:srgbClr val="DFDFDE"/>
            </a:solidFill>
            <a:ln>
              <a:noFill/>
            </a:ln>
          </p:spPr>
        </p:sp>
        <p:sp>
          <p:nvSpPr>
            <p:cNvPr id="279" name="Google Shape;279;p25"/>
            <p:cNvSpPr txBox="1"/>
            <p:nvPr/>
          </p:nvSpPr>
          <p:spPr>
            <a:xfrm>
              <a:off x="0" y="-38100"/>
              <a:ext cx="407870" cy="350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0" name="Google Shape;280;p25"/>
          <p:cNvSpPr txBox="1"/>
          <p:nvPr/>
        </p:nvSpPr>
        <p:spPr>
          <a:xfrm>
            <a:off x="3114508" y="1991965"/>
            <a:ext cx="14144700" cy="69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609569" lvl="1" marL="1219138" marR="0" rtl="0" algn="l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46"/>
              <a:buFont typeface="Arial"/>
              <a:buChar char="•"/>
            </a:pPr>
            <a:r>
              <a:rPr b="1" i="0" lang="en-US" sz="56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LEVEL 3: FAILURE (THE BREAKING POINT) - Luke 22</a:t>
            </a:r>
            <a:endParaRPr/>
          </a:p>
          <a:p>
            <a:pPr indent="-812759" lvl="2" marL="2438276" marR="0" rtl="0" algn="l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46"/>
              <a:buFont typeface="Arial"/>
              <a:buChar char="⚬"/>
            </a:pPr>
            <a:r>
              <a:rPr b="0" i="0" lang="en-US" sz="56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This is Peter’s lowest moment.</a:t>
            </a:r>
            <a:endParaRPr/>
          </a:p>
          <a:p>
            <a:pPr indent="-914354" lvl="3" marL="3657415" marR="0" rtl="0" algn="l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46"/>
              <a:buFont typeface="Arial"/>
              <a:buChar char="￭"/>
            </a:pPr>
            <a:r>
              <a:rPr b="0" i="0" lang="en-US" sz="56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He promised loyalty</a:t>
            </a:r>
            <a:endParaRPr/>
          </a:p>
          <a:p>
            <a:pPr indent="-914354" lvl="3" marL="3657415" marR="0" rtl="0" algn="l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46"/>
              <a:buFont typeface="Arial"/>
              <a:buChar char="￭"/>
            </a:pPr>
            <a:r>
              <a:rPr b="0" i="0" lang="en-US" sz="56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Said he’d never leave Jesus</a:t>
            </a:r>
            <a:endParaRPr/>
          </a:p>
          <a:p>
            <a:pPr indent="-914354" lvl="3" marL="3657415" marR="0" rtl="0" algn="l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46"/>
              <a:buFont typeface="Arial"/>
              <a:buChar char="￭"/>
            </a:pPr>
            <a:r>
              <a:rPr b="0" i="0" lang="en-US" sz="56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Then denies Him 3 times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6"/>
          <p:cNvSpPr/>
          <p:nvPr/>
        </p:nvSpPr>
        <p:spPr>
          <a:xfrm>
            <a:off x="-2208705" y="0"/>
            <a:ext cx="5207341" cy="10287000"/>
          </a:xfrm>
          <a:custGeom>
            <a:rect b="b" l="l" r="r" t="t"/>
            <a:pathLst>
              <a:path extrusionOk="0" h="2384212" w="1206903">
                <a:moveTo>
                  <a:pt x="0" y="0"/>
                </a:moveTo>
                <a:lnTo>
                  <a:pt x="1206903" y="0"/>
                </a:lnTo>
                <a:lnTo>
                  <a:pt x="1206903" y="2384212"/>
                </a:lnTo>
                <a:lnTo>
                  <a:pt x="0" y="2384212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48775" r="-48775" t="0"/>
            </a:stretch>
          </a:blipFill>
          <a:ln>
            <a:noFill/>
          </a:ln>
        </p:spPr>
      </p:sp>
      <p:grpSp>
        <p:nvGrpSpPr>
          <p:cNvPr id="286" name="Google Shape;286;p26"/>
          <p:cNvGrpSpPr/>
          <p:nvPr/>
        </p:nvGrpSpPr>
        <p:grpSpPr>
          <a:xfrm>
            <a:off x="16278839" y="-144661"/>
            <a:ext cx="1548633" cy="3566059"/>
            <a:chOff x="0" y="-38100"/>
            <a:chExt cx="407870" cy="939209"/>
          </a:xfrm>
        </p:grpSpPr>
        <p:sp>
          <p:nvSpPr>
            <p:cNvPr id="287" name="Google Shape;287;p26"/>
            <p:cNvSpPr/>
            <p:nvPr/>
          </p:nvSpPr>
          <p:spPr>
            <a:xfrm>
              <a:off x="0" y="0"/>
              <a:ext cx="407870" cy="901109"/>
            </a:xfrm>
            <a:custGeom>
              <a:rect b="b" l="l" r="r" t="t"/>
              <a:pathLst>
                <a:path extrusionOk="0" h="901109" w="407870">
                  <a:moveTo>
                    <a:pt x="0" y="0"/>
                  </a:moveTo>
                  <a:lnTo>
                    <a:pt x="407870" y="0"/>
                  </a:lnTo>
                  <a:lnTo>
                    <a:pt x="407870" y="901109"/>
                  </a:lnTo>
                  <a:lnTo>
                    <a:pt x="0" y="901109"/>
                  </a:lnTo>
                  <a:close/>
                </a:path>
              </a:pathLst>
            </a:custGeom>
            <a:solidFill>
              <a:srgbClr val="DFDFDE"/>
            </a:solidFill>
            <a:ln>
              <a:noFill/>
            </a:ln>
          </p:spPr>
        </p:sp>
        <p:sp>
          <p:nvSpPr>
            <p:cNvPr id="288" name="Google Shape;288;p26"/>
            <p:cNvSpPr txBox="1"/>
            <p:nvPr/>
          </p:nvSpPr>
          <p:spPr>
            <a:xfrm>
              <a:off x="0" y="-38100"/>
              <a:ext cx="407870" cy="9392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9" name="Google Shape;289;p26"/>
          <p:cNvGrpSpPr/>
          <p:nvPr/>
        </p:nvGrpSpPr>
        <p:grpSpPr>
          <a:xfrm>
            <a:off x="16278839" y="3501983"/>
            <a:ext cx="1548633" cy="1329743"/>
            <a:chOff x="0" y="-38100"/>
            <a:chExt cx="407870" cy="350220"/>
          </a:xfrm>
        </p:grpSpPr>
        <p:sp>
          <p:nvSpPr>
            <p:cNvPr id="290" name="Google Shape;290;p26"/>
            <p:cNvSpPr/>
            <p:nvPr/>
          </p:nvSpPr>
          <p:spPr>
            <a:xfrm>
              <a:off x="0" y="0"/>
              <a:ext cx="407870" cy="312120"/>
            </a:xfrm>
            <a:custGeom>
              <a:rect b="b" l="l" r="r" t="t"/>
              <a:pathLst>
                <a:path extrusionOk="0" h="312120" w="407870">
                  <a:moveTo>
                    <a:pt x="0" y="0"/>
                  </a:moveTo>
                  <a:lnTo>
                    <a:pt x="407870" y="0"/>
                  </a:lnTo>
                  <a:lnTo>
                    <a:pt x="407870" y="312120"/>
                  </a:lnTo>
                  <a:lnTo>
                    <a:pt x="0" y="312120"/>
                  </a:lnTo>
                  <a:close/>
                </a:path>
              </a:pathLst>
            </a:custGeom>
            <a:solidFill>
              <a:srgbClr val="DFDFDE"/>
            </a:solidFill>
            <a:ln>
              <a:noFill/>
            </a:ln>
          </p:spPr>
        </p:sp>
        <p:sp>
          <p:nvSpPr>
            <p:cNvPr id="291" name="Google Shape;291;p26"/>
            <p:cNvSpPr txBox="1"/>
            <p:nvPr/>
          </p:nvSpPr>
          <p:spPr>
            <a:xfrm>
              <a:off x="0" y="-38100"/>
              <a:ext cx="407870" cy="350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2" name="Google Shape;292;p26"/>
          <p:cNvSpPr txBox="1"/>
          <p:nvPr/>
        </p:nvSpPr>
        <p:spPr>
          <a:xfrm>
            <a:off x="3114508" y="885825"/>
            <a:ext cx="14144700" cy="86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74317" lvl="1" marL="1024833" marR="0" rtl="0" algn="l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46"/>
              <a:buFont typeface="Arial"/>
              <a:buChar char="•"/>
            </a:pPr>
            <a:r>
              <a:rPr b="1" i="0" lang="en-US" sz="41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LEVEL 4: RESTORATION (REBUILDING IDENTITY) - John 21</a:t>
            </a:r>
            <a:endParaRPr sz="800"/>
          </a:p>
          <a:p>
            <a:pPr indent="-645122" lvl="2" marL="2049666" marR="0" rtl="0" algn="l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46"/>
              <a:buFont typeface="Arial"/>
              <a:buChar char="⚬"/>
            </a:pPr>
            <a:r>
              <a:rPr b="0" i="0" lang="en-US" sz="41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After the resurrection, Jesus meets Peter again.</a:t>
            </a:r>
            <a:endParaRPr sz="800"/>
          </a:p>
          <a:p>
            <a:pPr indent="-730525" lvl="3" marL="3074499" marR="0" rtl="0" algn="l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46"/>
              <a:buFont typeface="Arial"/>
              <a:buChar char="￭"/>
            </a:pPr>
            <a:r>
              <a:rPr b="0" i="0" lang="en-US" sz="41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He doesn’t:</a:t>
            </a:r>
            <a:endParaRPr sz="800"/>
          </a:p>
          <a:p>
            <a:pPr indent="-730525" lvl="3" marL="3074499" marR="0" rtl="0" algn="l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46"/>
              <a:buFont typeface="Arial"/>
              <a:buChar char="￭"/>
            </a:pPr>
            <a:r>
              <a:rPr b="0" i="0" lang="en-US" sz="41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Shame him</a:t>
            </a:r>
            <a:endParaRPr sz="800"/>
          </a:p>
          <a:p>
            <a:pPr indent="-730525" lvl="3" marL="3074499" marR="0" rtl="0" algn="l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46"/>
              <a:buFont typeface="Arial"/>
              <a:buChar char="￭"/>
            </a:pPr>
            <a:r>
              <a:rPr b="0" i="0" lang="en-US" sz="41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Lecture him</a:t>
            </a:r>
            <a:endParaRPr sz="800"/>
          </a:p>
          <a:p>
            <a:pPr indent="-730525" lvl="3" marL="3074499" marR="0" rtl="0" algn="l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46"/>
              <a:buFont typeface="Arial"/>
              <a:buChar char="￭"/>
            </a:pPr>
            <a:r>
              <a:rPr b="0" i="0" lang="en-US" sz="41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Replace him</a:t>
            </a:r>
            <a:endParaRPr sz="800"/>
          </a:p>
          <a:p>
            <a:pPr indent="-645122" lvl="2" marL="2049666" marR="0" rtl="0" algn="l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46"/>
              <a:buFont typeface="Arial"/>
              <a:buChar char="⚬"/>
            </a:pPr>
            <a:r>
              <a:rPr b="0" i="0" lang="en-US" sz="41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Instead, He asks:</a:t>
            </a:r>
            <a:endParaRPr sz="800"/>
          </a:p>
          <a:p>
            <a:pPr indent="-730525" lvl="3" marL="3074499" marR="0" rtl="0" algn="l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46"/>
              <a:buFont typeface="Arial"/>
              <a:buChar char="￭"/>
            </a:pPr>
            <a:r>
              <a:rPr b="0" i="0" lang="en-US" sz="41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“Do you love Me?” (three times)</a:t>
            </a:r>
            <a:endParaRPr sz="8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7"/>
          <p:cNvSpPr/>
          <p:nvPr/>
        </p:nvSpPr>
        <p:spPr>
          <a:xfrm>
            <a:off x="-2208705" y="0"/>
            <a:ext cx="5207341" cy="10287000"/>
          </a:xfrm>
          <a:custGeom>
            <a:rect b="b" l="l" r="r" t="t"/>
            <a:pathLst>
              <a:path extrusionOk="0" h="2384212" w="1206903">
                <a:moveTo>
                  <a:pt x="0" y="0"/>
                </a:moveTo>
                <a:lnTo>
                  <a:pt x="1206903" y="0"/>
                </a:lnTo>
                <a:lnTo>
                  <a:pt x="1206903" y="2384212"/>
                </a:lnTo>
                <a:lnTo>
                  <a:pt x="0" y="2384212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48775" r="-48775" t="0"/>
            </a:stretch>
          </a:blipFill>
          <a:ln>
            <a:noFill/>
          </a:ln>
        </p:spPr>
      </p:sp>
      <p:grpSp>
        <p:nvGrpSpPr>
          <p:cNvPr id="298" name="Google Shape;298;p27"/>
          <p:cNvGrpSpPr/>
          <p:nvPr/>
        </p:nvGrpSpPr>
        <p:grpSpPr>
          <a:xfrm>
            <a:off x="16278839" y="-144661"/>
            <a:ext cx="1548633" cy="3566059"/>
            <a:chOff x="0" y="-38100"/>
            <a:chExt cx="407870" cy="939209"/>
          </a:xfrm>
        </p:grpSpPr>
        <p:sp>
          <p:nvSpPr>
            <p:cNvPr id="299" name="Google Shape;299;p27"/>
            <p:cNvSpPr/>
            <p:nvPr/>
          </p:nvSpPr>
          <p:spPr>
            <a:xfrm>
              <a:off x="0" y="0"/>
              <a:ext cx="407870" cy="901109"/>
            </a:xfrm>
            <a:custGeom>
              <a:rect b="b" l="l" r="r" t="t"/>
              <a:pathLst>
                <a:path extrusionOk="0" h="901109" w="407870">
                  <a:moveTo>
                    <a:pt x="0" y="0"/>
                  </a:moveTo>
                  <a:lnTo>
                    <a:pt x="407870" y="0"/>
                  </a:lnTo>
                  <a:lnTo>
                    <a:pt x="407870" y="901109"/>
                  </a:lnTo>
                  <a:lnTo>
                    <a:pt x="0" y="901109"/>
                  </a:lnTo>
                  <a:close/>
                </a:path>
              </a:pathLst>
            </a:custGeom>
            <a:solidFill>
              <a:srgbClr val="DFDFDE"/>
            </a:solidFill>
            <a:ln>
              <a:noFill/>
            </a:ln>
          </p:spPr>
        </p:sp>
        <p:sp>
          <p:nvSpPr>
            <p:cNvPr id="300" name="Google Shape;300;p27"/>
            <p:cNvSpPr txBox="1"/>
            <p:nvPr/>
          </p:nvSpPr>
          <p:spPr>
            <a:xfrm>
              <a:off x="0" y="-38100"/>
              <a:ext cx="407870" cy="9392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1" name="Google Shape;301;p27"/>
          <p:cNvGrpSpPr/>
          <p:nvPr/>
        </p:nvGrpSpPr>
        <p:grpSpPr>
          <a:xfrm>
            <a:off x="16278839" y="3501983"/>
            <a:ext cx="1548633" cy="1329743"/>
            <a:chOff x="0" y="-38100"/>
            <a:chExt cx="407870" cy="350220"/>
          </a:xfrm>
        </p:grpSpPr>
        <p:sp>
          <p:nvSpPr>
            <p:cNvPr id="302" name="Google Shape;302;p27"/>
            <p:cNvSpPr/>
            <p:nvPr/>
          </p:nvSpPr>
          <p:spPr>
            <a:xfrm>
              <a:off x="0" y="0"/>
              <a:ext cx="407870" cy="312120"/>
            </a:xfrm>
            <a:custGeom>
              <a:rect b="b" l="l" r="r" t="t"/>
              <a:pathLst>
                <a:path extrusionOk="0" h="312120" w="407870">
                  <a:moveTo>
                    <a:pt x="0" y="0"/>
                  </a:moveTo>
                  <a:lnTo>
                    <a:pt x="407870" y="0"/>
                  </a:lnTo>
                  <a:lnTo>
                    <a:pt x="407870" y="312120"/>
                  </a:lnTo>
                  <a:lnTo>
                    <a:pt x="0" y="312120"/>
                  </a:lnTo>
                  <a:close/>
                </a:path>
              </a:pathLst>
            </a:custGeom>
            <a:solidFill>
              <a:srgbClr val="DFDFDE"/>
            </a:solidFill>
            <a:ln>
              <a:noFill/>
            </a:ln>
          </p:spPr>
        </p:sp>
        <p:sp>
          <p:nvSpPr>
            <p:cNvPr id="303" name="Google Shape;303;p27"/>
            <p:cNvSpPr txBox="1"/>
            <p:nvPr/>
          </p:nvSpPr>
          <p:spPr>
            <a:xfrm>
              <a:off x="0" y="-38100"/>
              <a:ext cx="407870" cy="350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4" name="Google Shape;304;p27"/>
          <p:cNvSpPr txBox="1"/>
          <p:nvPr/>
        </p:nvSpPr>
        <p:spPr>
          <a:xfrm>
            <a:off x="3114508" y="885825"/>
            <a:ext cx="14144700" cy="84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67967" lvl="1" marL="1024833" marR="0" rtl="0" algn="l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46"/>
              <a:buFont typeface="Arial"/>
              <a:buChar char="•"/>
            </a:pPr>
            <a:r>
              <a:rPr b="1" i="0" lang="en-US" sz="40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LEVEL 5: BOLD LEADERSHIP - Acts 2</a:t>
            </a:r>
            <a:endParaRPr sz="700"/>
          </a:p>
          <a:p>
            <a:pPr indent="-638772" lvl="2" marL="2049666" marR="0" rtl="0" algn="l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46"/>
              <a:buFont typeface="Arial"/>
              <a:buChar char="⚬"/>
            </a:pPr>
            <a:r>
              <a:rPr b="0" i="0" lang="en-US" sz="40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Now everything changes.</a:t>
            </a:r>
            <a:endParaRPr sz="700"/>
          </a:p>
          <a:p>
            <a:pPr indent="-638772" lvl="2" marL="2049666" marR="0" rtl="0" algn="l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46"/>
              <a:buFont typeface="Arial"/>
              <a:buChar char="⚬"/>
            </a:pPr>
            <a:r>
              <a:rPr b="0" i="0" lang="en-US" sz="40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Peter:</a:t>
            </a:r>
            <a:endParaRPr sz="700"/>
          </a:p>
          <a:p>
            <a:pPr indent="-724175" lvl="3" marL="3074499" marR="0" rtl="0" algn="l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46"/>
              <a:buFont typeface="Arial"/>
              <a:buChar char="￭"/>
            </a:pPr>
            <a:r>
              <a:rPr b="0" i="0" lang="en-US" sz="40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Stands in front of a crowd</a:t>
            </a:r>
            <a:endParaRPr sz="700"/>
          </a:p>
          <a:p>
            <a:pPr indent="-724175" lvl="3" marL="3074499" marR="0" rtl="0" algn="l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46"/>
              <a:buFont typeface="Arial"/>
              <a:buChar char="￭"/>
            </a:pPr>
            <a:r>
              <a:rPr b="0" i="0" lang="en-US" sz="40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Preaches Jesus boldly</a:t>
            </a:r>
            <a:endParaRPr sz="700"/>
          </a:p>
          <a:p>
            <a:pPr indent="-724175" lvl="3" marL="3074499" marR="0" rtl="0" algn="l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46"/>
              <a:buFont typeface="Arial"/>
              <a:buChar char="￭"/>
            </a:pPr>
            <a:r>
              <a:rPr b="0" i="0" lang="en-US" sz="40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3,000 people get saved</a:t>
            </a:r>
            <a:endParaRPr sz="700"/>
          </a:p>
          <a:p>
            <a:pPr indent="-638772" lvl="2" marL="2049666" marR="0" rtl="0" algn="l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46"/>
              <a:buFont typeface="Arial"/>
              <a:buChar char="⚬"/>
            </a:pPr>
            <a:r>
              <a:rPr b="0" i="0" lang="en-US" sz="40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This is the same Peter who:</a:t>
            </a:r>
            <a:endParaRPr sz="700"/>
          </a:p>
          <a:p>
            <a:pPr indent="-724175" lvl="3" marL="3074499" marR="0" rtl="0" algn="l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46"/>
              <a:buFont typeface="Arial"/>
              <a:buChar char="￭"/>
            </a:pPr>
            <a:r>
              <a:rPr b="0" i="0" lang="en-US" sz="40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Was afraid of a servant girl</a:t>
            </a:r>
            <a:endParaRPr sz="700"/>
          </a:p>
          <a:p>
            <a:pPr indent="-724175" lvl="3" marL="3074499" marR="0" rtl="0" algn="l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46"/>
              <a:buFont typeface="Arial"/>
              <a:buChar char="￭"/>
            </a:pPr>
            <a:r>
              <a:rPr b="0" i="0" lang="en-US" sz="40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Hid in fear</a:t>
            </a:r>
            <a:endParaRPr sz="700"/>
          </a:p>
          <a:p>
            <a:pPr indent="-724175" lvl="3" marL="3074499" marR="0" rtl="0" algn="l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46"/>
              <a:buFont typeface="Arial"/>
              <a:buChar char="￭"/>
            </a:pPr>
            <a:r>
              <a:rPr b="0" i="0" lang="en-US" sz="4046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Denied Jesus</a:t>
            </a:r>
            <a:endParaRPr sz="7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8"/>
          <p:cNvSpPr/>
          <p:nvPr/>
        </p:nvSpPr>
        <p:spPr>
          <a:xfrm>
            <a:off x="0" y="0"/>
            <a:ext cx="18288000" cy="3780249"/>
          </a:xfrm>
          <a:custGeom>
            <a:rect b="b" l="l" r="r" t="t"/>
            <a:pathLst>
              <a:path extrusionOk="0" h="585660" w="2833290">
                <a:moveTo>
                  <a:pt x="0" y="0"/>
                </a:moveTo>
                <a:lnTo>
                  <a:pt x="2833290" y="0"/>
                </a:lnTo>
                <a:lnTo>
                  <a:pt x="2833290" y="585660"/>
                </a:lnTo>
                <a:lnTo>
                  <a:pt x="0" y="58566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87878" l="0" r="0" t="-87878"/>
            </a:stretch>
          </a:blipFill>
          <a:ln>
            <a:noFill/>
          </a:ln>
        </p:spPr>
      </p:sp>
      <p:cxnSp>
        <p:nvCxnSpPr>
          <p:cNvPr id="310" name="Google Shape;310;p28"/>
          <p:cNvCxnSpPr/>
          <p:nvPr/>
        </p:nvCxnSpPr>
        <p:spPr>
          <a:xfrm>
            <a:off x="0" y="8538500"/>
            <a:ext cx="18288000" cy="1905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11" name="Google Shape;311;p28"/>
          <p:cNvSpPr txBox="1"/>
          <p:nvPr/>
        </p:nvSpPr>
        <p:spPr>
          <a:xfrm>
            <a:off x="2820097" y="4838700"/>
            <a:ext cx="12647806" cy="38768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86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Three Keys to Move Forward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9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593725" w="2833290">
                <a:moveTo>
                  <a:pt x="0" y="0"/>
                </a:moveTo>
                <a:lnTo>
                  <a:pt x="2833290" y="0"/>
                </a:lnTo>
                <a:lnTo>
                  <a:pt x="2833290" y="1593725"/>
                </a:lnTo>
                <a:lnTo>
                  <a:pt x="0" y="1593725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666" l="0" r="0" t="-666"/>
            </a:stretch>
          </a:blipFill>
          <a:ln>
            <a:noFill/>
          </a:ln>
        </p:spPr>
      </p:sp>
      <p:grpSp>
        <p:nvGrpSpPr>
          <p:cNvPr id="317" name="Google Shape;317;p29"/>
          <p:cNvGrpSpPr/>
          <p:nvPr/>
        </p:nvGrpSpPr>
        <p:grpSpPr>
          <a:xfrm>
            <a:off x="2109196" y="1803791"/>
            <a:ext cx="14069607" cy="6534757"/>
            <a:chOff x="0" y="-38100"/>
            <a:chExt cx="3705576" cy="1721088"/>
          </a:xfrm>
        </p:grpSpPr>
        <p:sp>
          <p:nvSpPr>
            <p:cNvPr id="318" name="Google Shape;318;p29"/>
            <p:cNvSpPr/>
            <p:nvPr/>
          </p:nvSpPr>
          <p:spPr>
            <a:xfrm>
              <a:off x="0" y="0"/>
              <a:ext cx="3705575" cy="1682988"/>
            </a:xfrm>
            <a:custGeom>
              <a:rect b="b" l="l" r="r" t="t"/>
              <a:pathLst>
                <a:path extrusionOk="0" h="1682988" w="3705575">
                  <a:moveTo>
                    <a:pt x="28063" y="0"/>
                  </a:moveTo>
                  <a:lnTo>
                    <a:pt x="3677512" y="0"/>
                  </a:lnTo>
                  <a:cubicBezTo>
                    <a:pt x="3684955" y="0"/>
                    <a:pt x="3692093" y="2957"/>
                    <a:pt x="3697356" y="8220"/>
                  </a:cubicBezTo>
                  <a:cubicBezTo>
                    <a:pt x="3702619" y="13482"/>
                    <a:pt x="3705575" y="20620"/>
                    <a:pt x="3705575" y="28063"/>
                  </a:cubicBezTo>
                  <a:lnTo>
                    <a:pt x="3705575" y="1654925"/>
                  </a:lnTo>
                  <a:cubicBezTo>
                    <a:pt x="3705575" y="1662368"/>
                    <a:pt x="3702619" y="1669506"/>
                    <a:pt x="3697356" y="1674769"/>
                  </a:cubicBezTo>
                  <a:cubicBezTo>
                    <a:pt x="3692093" y="1680032"/>
                    <a:pt x="3684955" y="1682988"/>
                    <a:pt x="3677512" y="1682988"/>
                  </a:cubicBezTo>
                  <a:lnTo>
                    <a:pt x="28063" y="1682988"/>
                  </a:lnTo>
                  <a:cubicBezTo>
                    <a:pt x="20620" y="1682988"/>
                    <a:pt x="13482" y="1680032"/>
                    <a:pt x="8220" y="1674769"/>
                  </a:cubicBezTo>
                  <a:cubicBezTo>
                    <a:pt x="2957" y="1669506"/>
                    <a:pt x="0" y="1662368"/>
                    <a:pt x="0" y="1654925"/>
                  </a:cubicBezTo>
                  <a:lnTo>
                    <a:pt x="0" y="28063"/>
                  </a:lnTo>
                  <a:cubicBezTo>
                    <a:pt x="0" y="20620"/>
                    <a:pt x="2957" y="13482"/>
                    <a:pt x="8220" y="8220"/>
                  </a:cubicBezTo>
                  <a:cubicBezTo>
                    <a:pt x="13482" y="2957"/>
                    <a:pt x="20620" y="0"/>
                    <a:pt x="280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29"/>
            <p:cNvSpPr txBox="1"/>
            <p:nvPr/>
          </p:nvSpPr>
          <p:spPr>
            <a:xfrm>
              <a:off x="0" y="-38100"/>
              <a:ext cx="3705576" cy="17210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0" name="Google Shape;320;p29"/>
          <p:cNvSpPr txBox="1"/>
          <p:nvPr/>
        </p:nvSpPr>
        <p:spPr>
          <a:xfrm>
            <a:off x="2472942" y="2860628"/>
            <a:ext cx="13342116" cy="43371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121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Let Go of Who You Were So You Can Become Who God Is Calling You To Be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7" name="Google Shape;107;p3"/>
          <p:cNvCxnSpPr/>
          <p:nvPr/>
        </p:nvCxnSpPr>
        <p:spPr>
          <a:xfrm rot="10800000">
            <a:off x="976787" y="0"/>
            <a:ext cx="0" cy="3009958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8" name="Google Shape;108;p3"/>
          <p:cNvCxnSpPr/>
          <p:nvPr/>
        </p:nvCxnSpPr>
        <p:spPr>
          <a:xfrm flipH="1" rot="10800000">
            <a:off x="920879" y="7268422"/>
            <a:ext cx="55908" cy="3018226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09" name="Google Shape;109;p3"/>
          <p:cNvGrpSpPr/>
          <p:nvPr/>
        </p:nvGrpSpPr>
        <p:grpSpPr>
          <a:xfrm>
            <a:off x="16278839" y="-144661"/>
            <a:ext cx="1548633" cy="3566059"/>
            <a:chOff x="0" y="-38100"/>
            <a:chExt cx="407870" cy="939209"/>
          </a:xfrm>
        </p:grpSpPr>
        <p:sp>
          <p:nvSpPr>
            <p:cNvPr id="110" name="Google Shape;110;p3"/>
            <p:cNvSpPr/>
            <p:nvPr/>
          </p:nvSpPr>
          <p:spPr>
            <a:xfrm>
              <a:off x="0" y="0"/>
              <a:ext cx="407870" cy="901109"/>
            </a:xfrm>
            <a:custGeom>
              <a:rect b="b" l="l" r="r" t="t"/>
              <a:pathLst>
                <a:path extrusionOk="0" h="901109" w="407870">
                  <a:moveTo>
                    <a:pt x="0" y="0"/>
                  </a:moveTo>
                  <a:lnTo>
                    <a:pt x="407870" y="0"/>
                  </a:lnTo>
                  <a:lnTo>
                    <a:pt x="407870" y="901109"/>
                  </a:lnTo>
                  <a:lnTo>
                    <a:pt x="0" y="901109"/>
                  </a:lnTo>
                  <a:close/>
                </a:path>
              </a:pathLst>
            </a:custGeom>
            <a:solidFill>
              <a:srgbClr val="C3C2C2"/>
            </a:solidFill>
            <a:ln>
              <a:noFill/>
            </a:ln>
          </p:spPr>
        </p:sp>
        <p:sp>
          <p:nvSpPr>
            <p:cNvPr id="111" name="Google Shape;111;p3"/>
            <p:cNvSpPr txBox="1"/>
            <p:nvPr/>
          </p:nvSpPr>
          <p:spPr>
            <a:xfrm>
              <a:off x="0" y="-38100"/>
              <a:ext cx="407870" cy="9392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" name="Google Shape;112;p3"/>
          <p:cNvGrpSpPr/>
          <p:nvPr/>
        </p:nvGrpSpPr>
        <p:grpSpPr>
          <a:xfrm>
            <a:off x="16278839" y="3501983"/>
            <a:ext cx="1548633" cy="1329743"/>
            <a:chOff x="0" y="-38100"/>
            <a:chExt cx="407870" cy="350220"/>
          </a:xfrm>
        </p:grpSpPr>
        <p:sp>
          <p:nvSpPr>
            <p:cNvPr id="113" name="Google Shape;113;p3"/>
            <p:cNvSpPr/>
            <p:nvPr/>
          </p:nvSpPr>
          <p:spPr>
            <a:xfrm>
              <a:off x="0" y="0"/>
              <a:ext cx="407870" cy="312120"/>
            </a:xfrm>
            <a:custGeom>
              <a:rect b="b" l="l" r="r" t="t"/>
              <a:pathLst>
                <a:path extrusionOk="0" h="312120" w="407870">
                  <a:moveTo>
                    <a:pt x="0" y="0"/>
                  </a:moveTo>
                  <a:lnTo>
                    <a:pt x="407870" y="0"/>
                  </a:lnTo>
                  <a:lnTo>
                    <a:pt x="407870" y="312120"/>
                  </a:lnTo>
                  <a:lnTo>
                    <a:pt x="0" y="312120"/>
                  </a:lnTo>
                  <a:close/>
                </a:path>
              </a:pathLst>
            </a:custGeom>
            <a:solidFill>
              <a:srgbClr val="C3C2C2"/>
            </a:solidFill>
            <a:ln>
              <a:noFill/>
            </a:ln>
          </p:spPr>
        </p:sp>
        <p:sp>
          <p:nvSpPr>
            <p:cNvPr id="114" name="Google Shape;114;p3"/>
            <p:cNvSpPr txBox="1"/>
            <p:nvPr/>
          </p:nvSpPr>
          <p:spPr>
            <a:xfrm>
              <a:off x="0" y="-38100"/>
              <a:ext cx="407870" cy="350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" name="Google Shape;115;p3"/>
          <p:cNvGrpSpPr/>
          <p:nvPr/>
        </p:nvGrpSpPr>
        <p:grpSpPr>
          <a:xfrm>
            <a:off x="16278839" y="7651755"/>
            <a:ext cx="1548633" cy="2635245"/>
            <a:chOff x="0" y="-38100"/>
            <a:chExt cx="407870" cy="694056"/>
          </a:xfrm>
        </p:grpSpPr>
        <p:sp>
          <p:nvSpPr>
            <p:cNvPr id="116" name="Google Shape;116;p3"/>
            <p:cNvSpPr/>
            <p:nvPr/>
          </p:nvSpPr>
          <p:spPr>
            <a:xfrm>
              <a:off x="0" y="0"/>
              <a:ext cx="407870" cy="655956"/>
            </a:xfrm>
            <a:custGeom>
              <a:rect b="b" l="l" r="r" t="t"/>
              <a:pathLst>
                <a:path extrusionOk="0" h="655956" w="407870">
                  <a:moveTo>
                    <a:pt x="0" y="0"/>
                  </a:moveTo>
                  <a:lnTo>
                    <a:pt x="407870" y="0"/>
                  </a:lnTo>
                  <a:lnTo>
                    <a:pt x="407870" y="655956"/>
                  </a:lnTo>
                  <a:lnTo>
                    <a:pt x="0" y="655956"/>
                  </a:lnTo>
                  <a:close/>
                </a:path>
              </a:pathLst>
            </a:custGeom>
            <a:solidFill>
              <a:srgbClr val="C3C2C2"/>
            </a:solidFill>
            <a:ln>
              <a:noFill/>
            </a:ln>
          </p:spPr>
        </p:sp>
        <p:sp>
          <p:nvSpPr>
            <p:cNvPr id="117" name="Google Shape;117;p3"/>
            <p:cNvSpPr txBox="1"/>
            <p:nvPr/>
          </p:nvSpPr>
          <p:spPr>
            <a:xfrm>
              <a:off x="0" y="-38100"/>
              <a:ext cx="407870" cy="6940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8" name="Google Shape;118;p3"/>
          <p:cNvSpPr txBox="1"/>
          <p:nvPr/>
        </p:nvSpPr>
        <p:spPr>
          <a:xfrm rot="-5400000">
            <a:off x="-1298972" y="4749242"/>
            <a:ext cx="4389840" cy="648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42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BRO. JAMAL BROOKS | APRIL 26TH, 2026</a:t>
            </a:r>
            <a:endParaRPr/>
          </a:p>
        </p:txBody>
      </p:sp>
      <p:sp>
        <p:nvSpPr>
          <p:cNvPr id="119" name="Google Shape;119;p3"/>
          <p:cNvSpPr txBox="1"/>
          <p:nvPr/>
        </p:nvSpPr>
        <p:spPr>
          <a:xfrm>
            <a:off x="1687545" y="996978"/>
            <a:ext cx="12358501" cy="20204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204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LEVEL UP</a:t>
            </a:r>
            <a:endParaRPr/>
          </a:p>
        </p:txBody>
      </p:sp>
      <p:sp>
        <p:nvSpPr>
          <p:cNvPr id="120" name="Google Shape;120;p3"/>
          <p:cNvSpPr txBox="1"/>
          <p:nvPr/>
        </p:nvSpPr>
        <p:spPr>
          <a:xfrm>
            <a:off x="1687550" y="3345201"/>
            <a:ext cx="14355600" cy="48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</a:t>
            </a:r>
            <a:r>
              <a:rPr b="0" i="0" lang="en-US" sz="3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Be diligent in these matters; give yourself wholly to them, so that everyone may see your progress. </a:t>
            </a:r>
            <a:r>
              <a:rPr b="1" i="0" lang="en-US" sz="3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</a:t>
            </a:r>
            <a:r>
              <a:rPr b="0" i="0" lang="en-US" sz="3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Watch your life and doctrine closely. Persevere in them, because if you do, you will save both yourself and your hearers.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Timothy 4:15-16 NIV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0"/>
          <p:cNvSpPr/>
          <p:nvPr/>
        </p:nvSpPr>
        <p:spPr>
          <a:xfrm>
            <a:off x="-1467427" y="0"/>
            <a:ext cx="5419417" cy="10287007"/>
          </a:xfrm>
          <a:custGeom>
            <a:rect b="b" l="l" r="r" t="t"/>
            <a:pathLst>
              <a:path extrusionOk="0" h="1542837" w="812800">
                <a:moveTo>
                  <a:pt x="0" y="0"/>
                </a:moveTo>
                <a:lnTo>
                  <a:pt x="812800" y="0"/>
                </a:lnTo>
                <a:lnTo>
                  <a:pt x="812800" y="1542837"/>
                </a:lnTo>
                <a:lnTo>
                  <a:pt x="0" y="1542837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3944" r="-13944" t="0"/>
            </a:stretch>
          </a:blipFill>
          <a:ln>
            <a:noFill/>
          </a:ln>
        </p:spPr>
      </p:sp>
      <p:sp>
        <p:nvSpPr>
          <p:cNvPr id="326" name="Google Shape;326;p30"/>
          <p:cNvSpPr txBox="1"/>
          <p:nvPr/>
        </p:nvSpPr>
        <p:spPr>
          <a:xfrm>
            <a:off x="4381708" y="1408853"/>
            <a:ext cx="12877500" cy="706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83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b="1" i="0" lang="en-US" sz="4883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18</a:t>
            </a:r>
            <a:r>
              <a:rPr b="0" i="0" lang="en-US" sz="4883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“Forget the former things; do not dwell on the past. </a:t>
            </a:r>
            <a:r>
              <a:rPr b="1" i="0" lang="en-US" sz="4883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19</a:t>
            </a:r>
            <a:r>
              <a:rPr b="0" i="0" lang="en-US" sz="4883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See, I am doing a new thing! Now it springs up; do you not perceive it? I am making a way in the wilderness and streams in the wasteland.</a:t>
            </a:r>
            <a:endParaRPr sz="1100"/>
          </a:p>
          <a:p>
            <a:pPr indent="0" lvl="0" marL="0" marR="0" rtl="0" algn="l">
              <a:lnSpc>
                <a:spcPct val="139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883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39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83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Isaiah 43:18-19 NIV</a:t>
            </a:r>
            <a:endParaRPr sz="11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1"/>
          <p:cNvSpPr/>
          <p:nvPr/>
        </p:nvSpPr>
        <p:spPr>
          <a:xfrm>
            <a:off x="-1467427" y="0"/>
            <a:ext cx="5419417" cy="10287007"/>
          </a:xfrm>
          <a:custGeom>
            <a:rect b="b" l="l" r="r" t="t"/>
            <a:pathLst>
              <a:path extrusionOk="0" h="1542837" w="812800">
                <a:moveTo>
                  <a:pt x="0" y="0"/>
                </a:moveTo>
                <a:lnTo>
                  <a:pt x="812800" y="0"/>
                </a:lnTo>
                <a:lnTo>
                  <a:pt x="812800" y="1542837"/>
                </a:lnTo>
                <a:lnTo>
                  <a:pt x="0" y="1542837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3944" r="-13944" t="0"/>
            </a:stretch>
          </a:blipFill>
          <a:ln>
            <a:noFill/>
          </a:ln>
        </p:spPr>
      </p:sp>
      <p:sp>
        <p:nvSpPr>
          <p:cNvPr id="332" name="Google Shape;332;p31"/>
          <p:cNvSpPr txBox="1"/>
          <p:nvPr/>
        </p:nvSpPr>
        <p:spPr>
          <a:xfrm>
            <a:off x="4381708" y="1087226"/>
            <a:ext cx="12877500" cy="81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531598" lvl="1" marL="1075896" marR="0" rtl="0" algn="l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83"/>
              <a:buFont typeface="Arial"/>
              <a:buChar char="•"/>
            </a:pPr>
            <a:r>
              <a:rPr b="0" i="0" lang="en-US" sz="4883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Some of us can’t level up because we’re:</a:t>
            </a:r>
            <a:endParaRPr sz="1300"/>
          </a:p>
          <a:p>
            <a:pPr indent="-710914" lvl="2" marL="2151792" marR="0" rtl="0" algn="l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83"/>
              <a:buFont typeface="Arial"/>
              <a:buChar char="⚬"/>
            </a:pPr>
            <a:r>
              <a:rPr b="0" i="0" lang="en-US" sz="4883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Holding onto old habits</a:t>
            </a:r>
            <a:endParaRPr sz="1300"/>
          </a:p>
          <a:p>
            <a:pPr indent="-710914" lvl="2" marL="2151792" marR="0" rtl="0" algn="l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83"/>
              <a:buFont typeface="Arial"/>
              <a:buChar char="⚬"/>
            </a:pPr>
            <a:r>
              <a:rPr b="0" i="0" lang="en-US" sz="4883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Holding onto past pain</a:t>
            </a:r>
            <a:endParaRPr sz="1300"/>
          </a:p>
          <a:p>
            <a:pPr indent="-710914" lvl="2" marL="2151792" marR="0" rtl="0" algn="l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83"/>
              <a:buFont typeface="Arial"/>
              <a:buChar char="⚬"/>
            </a:pPr>
            <a:r>
              <a:rPr b="0" i="0" lang="en-US" sz="4883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Holding onto versions of ourselves that God is trying to grow us out of</a:t>
            </a:r>
            <a:endParaRPr sz="1300"/>
          </a:p>
          <a:p>
            <a:pPr indent="-531598" lvl="1" marL="1075896" marR="0" rtl="0" algn="l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83"/>
              <a:buFont typeface="Arial"/>
              <a:buChar char="•"/>
            </a:pPr>
            <a:r>
              <a:rPr b="0" i="0" lang="en-US" sz="4883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You can’t step into new levels with old weights.</a:t>
            </a:r>
            <a:endParaRPr sz="13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2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593725" w="2833290">
                <a:moveTo>
                  <a:pt x="0" y="0"/>
                </a:moveTo>
                <a:lnTo>
                  <a:pt x="2833290" y="0"/>
                </a:lnTo>
                <a:lnTo>
                  <a:pt x="2833290" y="1593725"/>
                </a:lnTo>
                <a:lnTo>
                  <a:pt x="0" y="1593725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666" l="0" r="0" t="-666"/>
            </a:stretch>
          </a:blipFill>
          <a:ln>
            <a:noFill/>
          </a:ln>
        </p:spPr>
      </p:sp>
      <p:grpSp>
        <p:nvGrpSpPr>
          <p:cNvPr id="338" name="Google Shape;338;p32"/>
          <p:cNvGrpSpPr/>
          <p:nvPr/>
        </p:nvGrpSpPr>
        <p:grpSpPr>
          <a:xfrm>
            <a:off x="2109196" y="1803791"/>
            <a:ext cx="14069607" cy="6534757"/>
            <a:chOff x="0" y="-38100"/>
            <a:chExt cx="3705576" cy="1721088"/>
          </a:xfrm>
        </p:grpSpPr>
        <p:sp>
          <p:nvSpPr>
            <p:cNvPr id="339" name="Google Shape;339;p32"/>
            <p:cNvSpPr/>
            <p:nvPr/>
          </p:nvSpPr>
          <p:spPr>
            <a:xfrm>
              <a:off x="0" y="0"/>
              <a:ext cx="3705575" cy="1682988"/>
            </a:xfrm>
            <a:custGeom>
              <a:rect b="b" l="l" r="r" t="t"/>
              <a:pathLst>
                <a:path extrusionOk="0" h="1682988" w="3705575">
                  <a:moveTo>
                    <a:pt x="28063" y="0"/>
                  </a:moveTo>
                  <a:lnTo>
                    <a:pt x="3677512" y="0"/>
                  </a:lnTo>
                  <a:cubicBezTo>
                    <a:pt x="3684955" y="0"/>
                    <a:pt x="3692093" y="2957"/>
                    <a:pt x="3697356" y="8220"/>
                  </a:cubicBezTo>
                  <a:cubicBezTo>
                    <a:pt x="3702619" y="13482"/>
                    <a:pt x="3705575" y="20620"/>
                    <a:pt x="3705575" y="28063"/>
                  </a:cubicBezTo>
                  <a:lnTo>
                    <a:pt x="3705575" y="1654925"/>
                  </a:lnTo>
                  <a:cubicBezTo>
                    <a:pt x="3705575" y="1662368"/>
                    <a:pt x="3702619" y="1669506"/>
                    <a:pt x="3697356" y="1674769"/>
                  </a:cubicBezTo>
                  <a:cubicBezTo>
                    <a:pt x="3692093" y="1680032"/>
                    <a:pt x="3684955" y="1682988"/>
                    <a:pt x="3677512" y="1682988"/>
                  </a:cubicBezTo>
                  <a:lnTo>
                    <a:pt x="28063" y="1682988"/>
                  </a:lnTo>
                  <a:cubicBezTo>
                    <a:pt x="20620" y="1682988"/>
                    <a:pt x="13482" y="1680032"/>
                    <a:pt x="8220" y="1674769"/>
                  </a:cubicBezTo>
                  <a:cubicBezTo>
                    <a:pt x="2957" y="1669506"/>
                    <a:pt x="0" y="1662368"/>
                    <a:pt x="0" y="1654925"/>
                  </a:cubicBezTo>
                  <a:lnTo>
                    <a:pt x="0" y="28063"/>
                  </a:lnTo>
                  <a:cubicBezTo>
                    <a:pt x="0" y="20620"/>
                    <a:pt x="2957" y="13482"/>
                    <a:pt x="8220" y="8220"/>
                  </a:cubicBezTo>
                  <a:cubicBezTo>
                    <a:pt x="13482" y="2957"/>
                    <a:pt x="20620" y="0"/>
                    <a:pt x="280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32"/>
            <p:cNvSpPr txBox="1"/>
            <p:nvPr/>
          </p:nvSpPr>
          <p:spPr>
            <a:xfrm>
              <a:off x="0" y="-38100"/>
              <a:ext cx="3705576" cy="17210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1" name="Google Shape;341;p32"/>
          <p:cNvSpPr txBox="1"/>
          <p:nvPr/>
        </p:nvSpPr>
        <p:spPr>
          <a:xfrm>
            <a:off x="2472942" y="2404693"/>
            <a:ext cx="13342116" cy="52013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72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Say Yes to Growth Even When It Costs You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3"/>
          <p:cNvSpPr/>
          <p:nvPr/>
        </p:nvSpPr>
        <p:spPr>
          <a:xfrm>
            <a:off x="-1467427" y="0"/>
            <a:ext cx="5419417" cy="10287007"/>
          </a:xfrm>
          <a:custGeom>
            <a:rect b="b" l="l" r="r" t="t"/>
            <a:pathLst>
              <a:path extrusionOk="0" h="1542837" w="812800">
                <a:moveTo>
                  <a:pt x="0" y="0"/>
                </a:moveTo>
                <a:lnTo>
                  <a:pt x="812800" y="0"/>
                </a:lnTo>
                <a:lnTo>
                  <a:pt x="812800" y="1542837"/>
                </a:lnTo>
                <a:lnTo>
                  <a:pt x="0" y="1542837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3944" r="-13944" t="0"/>
            </a:stretch>
          </a:blipFill>
          <a:ln>
            <a:noFill/>
          </a:ln>
        </p:spPr>
      </p:sp>
      <p:sp>
        <p:nvSpPr>
          <p:cNvPr id="347" name="Google Shape;347;p33"/>
          <p:cNvSpPr txBox="1"/>
          <p:nvPr/>
        </p:nvSpPr>
        <p:spPr>
          <a:xfrm>
            <a:off x="4381708" y="2387179"/>
            <a:ext cx="12877500" cy="6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283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Then he said to them all: “Whoever wants to be my disciple must deny themselves and take up their cross daily and follow me.</a:t>
            </a:r>
            <a:endParaRPr/>
          </a:p>
          <a:p>
            <a:pPr indent="0" lvl="0" marL="0" marR="0" rtl="0" algn="l">
              <a:lnSpc>
                <a:spcPct val="139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5283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39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283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Luke 9:23 NIV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4"/>
          <p:cNvSpPr/>
          <p:nvPr/>
        </p:nvSpPr>
        <p:spPr>
          <a:xfrm>
            <a:off x="-1467427" y="0"/>
            <a:ext cx="5419417" cy="10287007"/>
          </a:xfrm>
          <a:custGeom>
            <a:rect b="b" l="l" r="r" t="t"/>
            <a:pathLst>
              <a:path extrusionOk="0" h="1542837" w="812800">
                <a:moveTo>
                  <a:pt x="0" y="0"/>
                </a:moveTo>
                <a:lnTo>
                  <a:pt x="812800" y="0"/>
                </a:lnTo>
                <a:lnTo>
                  <a:pt x="812800" y="1542837"/>
                </a:lnTo>
                <a:lnTo>
                  <a:pt x="0" y="1542837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3944" r="-13944" t="0"/>
            </a:stretch>
          </a:blipFill>
          <a:ln>
            <a:noFill/>
          </a:ln>
        </p:spPr>
      </p:sp>
      <p:sp>
        <p:nvSpPr>
          <p:cNvPr id="353" name="Google Shape;353;p34"/>
          <p:cNvSpPr txBox="1"/>
          <p:nvPr/>
        </p:nvSpPr>
        <p:spPr>
          <a:xfrm>
            <a:off x="4381708" y="1585383"/>
            <a:ext cx="12877500" cy="79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596366" lvl="1" marL="1205433" marR="0" rtl="0" algn="l">
              <a:lnSpc>
                <a:spcPct val="13999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83"/>
              <a:buFont typeface="Arial"/>
              <a:buChar char="•"/>
            </a:pPr>
            <a:r>
              <a:rPr b="0" i="0" lang="en-US" sz="5483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Growth will cost:</a:t>
            </a:r>
            <a:endParaRPr sz="1300"/>
          </a:p>
          <a:p>
            <a:pPr indent="-797272" lvl="2" marL="2410866" marR="0" rtl="0" algn="l">
              <a:lnSpc>
                <a:spcPct val="13999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83"/>
              <a:buFont typeface="Arial"/>
              <a:buChar char="⚬"/>
            </a:pPr>
            <a:r>
              <a:rPr b="0" i="0" lang="en-US" sz="5483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Comfort</a:t>
            </a:r>
            <a:endParaRPr sz="1300"/>
          </a:p>
          <a:p>
            <a:pPr indent="-797272" lvl="2" marL="2410866" marR="0" rtl="0" algn="l">
              <a:lnSpc>
                <a:spcPct val="13999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83"/>
              <a:buFont typeface="Arial"/>
              <a:buChar char="⚬"/>
            </a:pPr>
            <a:r>
              <a:rPr b="0" i="0" lang="en-US" sz="5483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Convenience</a:t>
            </a:r>
            <a:endParaRPr sz="1300"/>
          </a:p>
          <a:p>
            <a:pPr indent="-797272" lvl="2" marL="2410866" marR="0" rtl="0" algn="l">
              <a:lnSpc>
                <a:spcPct val="13999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83"/>
              <a:buFont typeface="Arial"/>
              <a:buChar char="⚬"/>
            </a:pPr>
            <a:r>
              <a:rPr b="0" i="0" lang="en-US" sz="5483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Sometimes even relationships</a:t>
            </a:r>
            <a:endParaRPr sz="1300"/>
          </a:p>
          <a:p>
            <a:pPr indent="-596366" lvl="1" marL="1205433" marR="0" rtl="0" algn="l">
              <a:lnSpc>
                <a:spcPct val="13999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83"/>
              <a:buFont typeface="Arial"/>
              <a:buChar char="•"/>
            </a:pPr>
            <a:r>
              <a:rPr b="0" i="0" lang="en-US" sz="5483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But the cost of staying the same is greater.</a:t>
            </a:r>
            <a:endParaRPr sz="13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35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593725" w="2833290">
                <a:moveTo>
                  <a:pt x="0" y="0"/>
                </a:moveTo>
                <a:lnTo>
                  <a:pt x="2833290" y="0"/>
                </a:lnTo>
                <a:lnTo>
                  <a:pt x="2833290" y="1593725"/>
                </a:lnTo>
                <a:lnTo>
                  <a:pt x="0" y="1593725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666" l="0" r="0" t="-666"/>
            </a:stretch>
          </a:blipFill>
          <a:ln>
            <a:noFill/>
          </a:ln>
        </p:spPr>
      </p:sp>
      <p:grpSp>
        <p:nvGrpSpPr>
          <p:cNvPr id="359" name="Google Shape;359;p35"/>
          <p:cNvGrpSpPr/>
          <p:nvPr/>
        </p:nvGrpSpPr>
        <p:grpSpPr>
          <a:xfrm>
            <a:off x="2109196" y="1803791"/>
            <a:ext cx="14069607" cy="6534757"/>
            <a:chOff x="0" y="-38100"/>
            <a:chExt cx="3705576" cy="1721088"/>
          </a:xfrm>
        </p:grpSpPr>
        <p:sp>
          <p:nvSpPr>
            <p:cNvPr id="360" name="Google Shape;360;p35"/>
            <p:cNvSpPr/>
            <p:nvPr/>
          </p:nvSpPr>
          <p:spPr>
            <a:xfrm>
              <a:off x="0" y="0"/>
              <a:ext cx="3705575" cy="1682988"/>
            </a:xfrm>
            <a:custGeom>
              <a:rect b="b" l="l" r="r" t="t"/>
              <a:pathLst>
                <a:path extrusionOk="0" h="1682988" w="3705575">
                  <a:moveTo>
                    <a:pt x="28063" y="0"/>
                  </a:moveTo>
                  <a:lnTo>
                    <a:pt x="3677512" y="0"/>
                  </a:lnTo>
                  <a:cubicBezTo>
                    <a:pt x="3684955" y="0"/>
                    <a:pt x="3692093" y="2957"/>
                    <a:pt x="3697356" y="8220"/>
                  </a:cubicBezTo>
                  <a:cubicBezTo>
                    <a:pt x="3702619" y="13482"/>
                    <a:pt x="3705575" y="20620"/>
                    <a:pt x="3705575" y="28063"/>
                  </a:cubicBezTo>
                  <a:lnTo>
                    <a:pt x="3705575" y="1654925"/>
                  </a:lnTo>
                  <a:cubicBezTo>
                    <a:pt x="3705575" y="1662368"/>
                    <a:pt x="3702619" y="1669506"/>
                    <a:pt x="3697356" y="1674769"/>
                  </a:cubicBezTo>
                  <a:cubicBezTo>
                    <a:pt x="3692093" y="1680032"/>
                    <a:pt x="3684955" y="1682988"/>
                    <a:pt x="3677512" y="1682988"/>
                  </a:cubicBezTo>
                  <a:lnTo>
                    <a:pt x="28063" y="1682988"/>
                  </a:lnTo>
                  <a:cubicBezTo>
                    <a:pt x="20620" y="1682988"/>
                    <a:pt x="13482" y="1680032"/>
                    <a:pt x="8220" y="1674769"/>
                  </a:cubicBezTo>
                  <a:cubicBezTo>
                    <a:pt x="2957" y="1669506"/>
                    <a:pt x="0" y="1662368"/>
                    <a:pt x="0" y="1654925"/>
                  </a:cubicBezTo>
                  <a:lnTo>
                    <a:pt x="0" y="28063"/>
                  </a:lnTo>
                  <a:cubicBezTo>
                    <a:pt x="0" y="20620"/>
                    <a:pt x="2957" y="13482"/>
                    <a:pt x="8220" y="8220"/>
                  </a:cubicBezTo>
                  <a:cubicBezTo>
                    <a:pt x="13482" y="2957"/>
                    <a:pt x="20620" y="0"/>
                    <a:pt x="280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35"/>
            <p:cNvSpPr txBox="1"/>
            <p:nvPr/>
          </p:nvSpPr>
          <p:spPr>
            <a:xfrm>
              <a:off x="0" y="-38100"/>
              <a:ext cx="3705576" cy="17210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2" name="Google Shape;362;p35"/>
          <p:cNvSpPr txBox="1"/>
          <p:nvPr/>
        </p:nvSpPr>
        <p:spPr>
          <a:xfrm>
            <a:off x="2472942" y="2860628"/>
            <a:ext cx="13342116" cy="43371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121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Stay With God Even When You Don’t Understand the Season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6"/>
          <p:cNvSpPr/>
          <p:nvPr/>
        </p:nvSpPr>
        <p:spPr>
          <a:xfrm>
            <a:off x="-1467427" y="0"/>
            <a:ext cx="5419417" cy="10287007"/>
          </a:xfrm>
          <a:custGeom>
            <a:rect b="b" l="l" r="r" t="t"/>
            <a:pathLst>
              <a:path extrusionOk="0" h="1542837" w="812800">
                <a:moveTo>
                  <a:pt x="0" y="0"/>
                </a:moveTo>
                <a:lnTo>
                  <a:pt x="812800" y="0"/>
                </a:lnTo>
                <a:lnTo>
                  <a:pt x="812800" y="1542837"/>
                </a:lnTo>
                <a:lnTo>
                  <a:pt x="0" y="1542837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3944" r="-13944" t="0"/>
            </a:stretch>
          </a:blipFill>
          <a:ln>
            <a:noFill/>
          </a:ln>
        </p:spPr>
      </p:sp>
      <p:sp>
        <p:nvSpPr>
          <p:cNvPr id="368" name="Google Shape;368;p36"/>
          <p:cNvSpPr txBox="1"/>
          <p:nvPr/>
        </p:nvSpPr>
        <p:spPr>
          <a:xfrm>
            <a:off x="4381708" y="1340591"/>
            <a:ext cx="12877500" cy="78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73814" lvl="1" marL="1011128" marR="0" rtl="0" algn="l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83"/>
              <a:buFont typeface="Arial"/>
              <a:buChar char="•"/>
            </a:pPr>
            <a:r>
              <a:rPr b="1" i="0" lang="en-US" sz="4183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Proverbs 3:5-6</a:t>
            </a:r>
            <a:r>
              <a:rPr b="0" i="0" lang="en-US" sz="4183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- Trusting in the Lord with all you heart</a:t>
            </a:r>
            <a:endParaRPr sz="900"/>
          </a:p>
          <a:p>
            <a:pPr indent="-473814" lvl="1" marL="1011128" marR="0" rtl="0" algn="l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83"/>
              <a:buFont typeface="Arial"/>
              <a:buChar char="•"/>
            </a:pPr>
            <a:r>
              <a:rPr b="1" i="0" lang="en-US" sz="4183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Ecclesiastes 3:1-8</a:t>
            </a:r>
            <a:r>
              <a:rPr b="0" i="0" lang="en-US" sz="4183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- There is a season for everything</a:t>
            </a:r>
            <a:endParaRPr sz="900"/>
          </a:p>
          <a:p>
            <a:pPr indent="-473814" lvl="1" marL="1011128" marR="0" rtl="0" algn="l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83"/>
              <a:buFont typeface="Arial"/>
              <a:buChar char="•"/>
            </a:pPr>
            <a:r>
              <a:rPr b="0" i="0" lang="en-US" sz="4183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There will be seasons where:</a:t>
            </a:r>
            <a:endParaRPr sz="900"/>
          </a:p>
          <a:p>
            <a:pPr indent="-642335" lvl="2" marL="2022255" marR="0" rtl="0" algn="l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83"/>
              <a:buFont typeface="Arial"/>
              <a:buChar char="⚬"/>
            </a:pPr>
            <a:r>
              <a:rPr b="0" i="0" lang="en-US" sz="4183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It doesn’t make sense</a:t>
            </a:r>
            <a:endParaRPr sz="900"/>
          </a:p>
          <a:p>
            <a:pPr indent="-642335" lvl="2" marL="2022255" marR="0" rtl="0" algn="l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83"/>
              <a:buFont typeface="Arial"/>
              <a:buChar char="⚬"/>
            </a:pPr>
            <a:r>
              <a:rPr b="0" i="0" lang="en-US" sz="4183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It feels delayed</a:t>
            </a:r>
            <a:endParaRPr sz="900"/>
          </a:p>
          <a:p>
            <a:pPr indent="-642335" lvl="2" marL="2022255" marR="0" rtl="0" algn="l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83"/>
              <a:buFont typeface="Arial"/>
              <a:buChar char="⚬"/>
            </a:pPr>
            <a:r>
              <a:rPr b="0" i="0" lang="en-US" sz="4183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It feels unfair</a:t>
            </a:r>
            <a:endParaRPr sz="900"/>
          </a:p>
          <a:p>
            <a:pPr indent="-473814" lvl="1" marL="1011128" marR="0" rtl="0" algn="l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83"/>
              <a:buFont typeface="Arial"/>
              <a:buChar char="•"/>
            </a:pPr>
            <a:r>
              <a:rPr b="0" i="0" lang="en-US" sz="4183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But God is not absent, He’s intentional.</a:t>
            </a:r>
            <a:endParaRPr sz="9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7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223" r="-223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"/>
          <p:cNvSpPr/>
          <p:nvPr/>
        </p:nvSpPr>
        <p:spPr>
          <a:xfrm>
            <a:off x="0" y="0"/>
            <a:ext cx="18288000" cy="3780249"/>
          </a:xfrm>
          <a:custGeom>
            <a:rect b="b" l="l" r="r" t="t"/>
            <a:pathLst>
              <a:path extrusionOk="0" h="585660" w="2833290">
                <a:moveTo>
                  <a:pt x="0" y="0"/>
                </a:moveTo>
                <a:lnTo>
                  <a:pt x="2833290" y="0"/>
                </a:lnTo>
                <a:lnTo>
                  <a:pt x="2833290" y="585660"/>
                </a:lnTo>
                <a:lnTo>
                  <a:pt x="0" y="58566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87878" l="0" r="0" t="-87878"/>
            </a:stretch>
          </a:blipFill>
          <a:ln>
            <a:noFill/>
          </a:ln>
        </p:spPr>
      </p:sp>
      <p:cxnSp>
        <p:nvCxnSpPr>
          <p:cNvPr id="126" name="Google Shape;126;p4"/>
          <p:cNvCxnSpPr/>
          <p:nvPr/>
        </p:nvCxnSpPr>
        <p:spPr>
          <a:xfrm>
            <a:off x="0" y="8538500"/>
            <a:ext cx="18288000" cy="1905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7" name="Google Shape;127;p4"/>
          <p:cNvSpPr txBox="1"/>
          <p:nvPr/>
        </p:nvSpPr>
        <p:spPr>
          <a:xfrm>
            <a:off x="2820100" y="4838700"/>
            <a:ext cx="12647700" cy="40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86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What Does It Mean to Level Up?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"/>
          <p:cNvSpPr/>
          <p:nvPr/>
        </p:nvSpPr>
        <p:spPr>
          <a:xfrm>
            <a:off x="0" y="0"/>
            <a:ext cx="18288000" cy="3780249"/>
          </a:xfrm>
          <a:custGeom>
            <a:rect b="b" l="l" r="r" t="t"/>
            <a:pathLst>
              <a:path extrusionOk="0" h="585660" w="2833290">
                <a:moveTo>
                  <a:pt x="0" y="0"/>
                </a:moveTo>
                <a:lnTo>
                  <a:pt x="2833290" y="0"/>
                </a:lnTo>
                <a:lnTo>
                  <a:pt x="2833290" y="585660"/>
                </a:lnTo>
                <a:lnTo>
                  <a:pt x="0" y="58566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87878" l="0" r="0" t="-87878"/>
            </a:stretch>
          </a:blipFill>
          <a:ln>
            <a:noFill/>
          </a:ln>
        </p:spPr>
      </p:sp>
      <p:cxnSp>
        <p:nvCxnSpPr>
          <p:cNvPr id="133" name="Google Shape;133;p5"/>
          <p:cNvCxnSpPr/>
          <p:nvPr/>
        </p:nvCxnSpPr>
        <p:spPr>
          <a:xfrm>
            <a:off x="0" y="8538500"/>
            <a:ext cx="18288000" cy="1905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4" name="Google Shape;134;p5"/>
          <p:cNvSpPr txBox="1"/>
          <p:nvPr/>
        </p:nvSpPr>
        <p:spPr>
          <a:xfrm>
            <a:off x="1028700" y="4274624"/>
            <a:ext cx="16572300" cy="4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36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Leveling up spiritually is not about status....</a:t>
            </a:r>
            <a:endParaRPr sz="1000"/>
          </a:p>
          <a:p>
            <a:pPr indent="0" lvl="0" marL="0" marR="0" rtl="0" algn="ctr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marR="0" rtl="0" algn="ctr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36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it’s about transformation.</a:t>
            </a:r>
            <a:endParaRPr sz="1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"/>
          <p:cNvSpPr txBox="1"/>
          <p:nvPr/>
        </p:nvSpPr>
        <p:spPr>
          <a:xfrm>
            <a:off x="4735317" y="3213039"/>
            <a:ext cx="12523983" cy="35751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5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Why Do We Need to Level Up?</a:t>
            </a:r>
            <a:endParaRPr/>
          </a:p>
        </p:txBody>
      </p:sp>
      <p:sp>
        <p:nvSpPr>
          <p:cNvPr id="140" name="Google Shape;140;p6"/>
          <p:cNvSpPr/>
          <p:nvPr/>
        </p:nvSpPr>
        <p:spPr>
          <a:xfrm>
            <a:off x="-1467427" y="0"/>
            <a:ext cx="5419417" cy="10287007"/>
          </a:xfrm>
          <a:custGeom>
            <a:rect b="b" l="l" r="r" t="t"/>
            <a:pathLst>
              <a:path extrusionOk="0" h="1542837" w="812800">
                <a:moveTo>
                  <a:pt x="0" y="0"/>
                </a:moveTo>
                <a:lnTo>
                  <a:pt x="812800" y="0"/>
                </a:lnTo>
                <a:lnTo>
                  <a:pt x="812800" y="1542837"/>
                </a:lnTo>
                <a:lnTo>
                  <a:pt x="0" y="1542837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3944" r="-13944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7"/>
          <p:cNvSpPr/>
          <p:nvPr/>
        </p:nvSpPr>
        <p:spPr>
          <a:xfrm>
            <a:off x="-1467427" y="0"/>
            <a:ext cx="5419417" cy="10287007"/>
          </a:xfrm>
          <a:custGeom>
            <a:rect b="b" l="l" r="r" t="t"/>
            <a:pathLst>
              <a:path extrusionOk="0" h="1542837" w="812800">
                <a:moveTo>
                  <a:pt x="0" y="0"/>
                </a:moveTo>
                <a:lnTo>
                  <a:pt x="812800" y="0"/>
                </a:lnTo>
                <a:lnTo>
                  <a:pt x="812800" y="1542837"/>
                </a:lnTo>
                <a:lnTo>
                  <a:pt x="0" y="1542837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3944" r="-13944" t="0"/>
            </a:stretch>
          </a:blipFill>
          <a:ln>
            <a:noFill/>
          </a:ln>
        </p:spPr>
      </p:sp>
      <p:sp>
        <p:nvSpPr>
          <p:cNvPr id="146" name="Google Shape;146;p7"/>
          <p:cNvSpPr txBox="1"/>
          <p:nvPr/>
        </p:nvSpPr>
        <p:spPr>
          <a:xfrm>
            <a:off x="4381700" y="1090074"/>
            <a:ext cx="12877500" cy="83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34445" lvl="1" marL="881591" marR="0" rtl="0" algn="l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83"/>
              <a:buFont typeface="Arial"/>
              <a:buChar char="•"/>
            </a:pPr>
            <a:r>
              <a:rPr b="1" i="0" lang="en-US" sz="3983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Because Comfort Can Kill Calling</a:t>
            </a:r>
            <a:endParaRPr sz="1300"/>
          </a:p>
          <a:p>
            <a:pPr indent="-581377" lvl="2" marL="1763182" marR="0" rtl="0" algn="l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83"/>
              <a:buFont typeface="Arial"/>
              <a:buChar char="⚬"/>
            </a:pPr>
            <a:r>
              <a:rPr b="1" i="0" lang="en-US" sz="3983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Hebrews 6:1</a:t>
            </a:r>
            <a:r>
              <a:rPr b="0" i="0" lang="en-US" sz="3983" u="none" cap="none" strike="noStrik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 - moving beyond elementary things and becoming mature</a:t>
            </a:r>
            <a:endParaRPr sz="1300"/>
          </a:p>
          <a:p>
            <a:pPr indent="-581377" lvl="2" marL="1763182" marR="0" rtl="0" algn="l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83"/>
              <a:buFont typeface="Arial"/>
              <a:buChar char="⚬"/>
            </a:pPr>
            <a:r>
              <a:rPr b="0" i="0" lang="en-US" sz="3983" u="none" cap="none" strike="noStrik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There is a danger in:</a:t>
            </a:r>
            <a:endParaRPr sz="1300"/>
          </a:p>
          <a:p>
            <a:pPr indent="-654843" lvl="3" marL="2644773" marR="0" rtl="0" algn="l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83"/>
              <a:buFont typeface="Arial"/>
              <a:buChar char="￭"/>
            </a:pPr>
            <a:r>
              <a:rPr b="0" i="0" lang="en-US" sz="3983" u="none" cap="none" strike="noStrik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Staying where it’s easy</a:t>
            </a:r>
            <a:endParaRPr sz="1300"/>
          </a:p>
          <a:p>
            <a:pPr indent="-654843" lvl="3" marL="2644773" marR="0" rtl="0" algn="l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83"/>
              <a:buFont typeface="Arial"/>
              <a:buChar char="￭"/>
            </a:pPr>
            <a:r>
              <a:rPr b="0" i="0" lang="en-US" sz="3983" u="none" cap="none" strike="noStrik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Repeating the same cycles</a:t>
            </a:r>
            <a:endParaRPr sz="1300"/>
          </a:p>
          <a:p>
            <a:pPr indent="-654843" lvl="3" marL="2644773" marR="0" rtl="0" algn="l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83"/>
              <a:buFont typeface="Arial"/>
              <a:buChar char="￭"/>
            </a:pPr>
            <a:r>
              <a:rPr b="0" i="0" lang="en-US" sz="3983" u="none" cap="none" strike="noStrik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Avoiding growth because it’s uncomfortable</a:t>
            </a:r>
            <a:endParaRPr sz="1300"/>
          </a:p>
          <a:p>
            <a:pPr indent="-581377" lvl="2" marL="1763182" marR="0" rtl="0" algn="l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83"/>
              <a:buFont typeface="Arial"/>
              <a:buChar char="⚬"/>
            </a:pPr>
            <a:r>
              <a:rPr b="0" i="0" lang="en-US" sz="3983" u="none" cap="none" strike="noStrik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Some people aren’t stuck because God isn’t moving—they’re stuck because they won’t.</a:t>
            </a:r>
            <a:endParaRPr sz="13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"/>
          <p:cNvSpPr/>
          <p:nvPr/>
        </p:nvSpPr>
        <p:spPr>
          <a:xfrm>
            <a:off x="-1467427" y="0"/>
            <a:ext cx="5419417" cy="10287007"/>
          </a:xfrm>
          <a:custGeom>
            <a:rect b="b" l="l" r="r" t="t"/>
            <a:pathLst>
              <a:path extrusionOk="0" h="1542837" w="812800">
                <a:moveTo>
                  <a:pt x="0" y="0"/>
                </a:moveTo>
                <a:lnTo>
                  <a:pt x="812800" y="0"/>
                </a:lnTo>
                <a:lnTo>
                  <a:pt x="812800" y="1542837"/>
                </a:lnTo>
                <a:lnTo>
                  <a:pt x="0" y="1542837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3944" r="-13944" t="0"/>
            </a:stretch>
          </a:blipFill>
          <a:ln>
            <a:noFill/>
          </a:ln>
        </p:spPr>
      </p:sp>
      <p:sp>
        <p:nvSpPr>
          <p:cNvPr id="152" name="Google Shape;152;p8"/>
          <p:cNvSpPr txBox="1"/>
          <p:nvPr/>
        </p:nvSpPr>
        <p:spPr>
          <a:xfrm>
            <a:off x="4381708" y="1090083"/>
            <a:ext cx="12877500" cy="89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28095" lvl="1" marL="881591" marR="0" rtl="0" algn="l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83"/>
              <a:buFont typeface="Arial"/>
              <a:buChar char="•"/>
            </a:pPr>
            <a:r>
              <a:rPr b="1" i="0" lang="en-US" sz="3883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Because Your Next Level Has People Attached to It</a:t>
            </a:r>
            <a:endParaRPr sz="1200"/>
          </a:p>
          <a:p>
            <a:pPr indent="-575027" lvl="2" marL="1763182" marR="0" rtl="0" algn="l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83"/>
              <a:buFont typeface="Arial"/>
              <a:buChar char="⚬"/>
            </a:pPr>
            <a:r>
              <a:rPr b="1" i="0" lang="en-US" sz="3883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Genesis 12:2 - </a:t>
            </a:r>
            <a:r>
              <a:rPr b="0" i="0" lang="en-US" sz="3883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make you into a great nation and make your name great</a:t>
            </a:r>
            <a:endParaRPr sz="1200"/>
          </a:p>
          <a:p>
            <a:pPr indent="-575027" lvl="2" marL="1763182" marR="0" rtl="0" algn="l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83"/>
              <a:buFont typeface="Arial"/>
              <a:buChar char="⚬"/>
            </a:pPr>
            <a:r>
              <a:rPr b="0" i="0" lang="en-US" sz="3883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God told Abraham:</a:t>
            </a:r>
            <a:endParaRPr sz="1200"/>
          </a:p>
          <a:p>
            <a:pPr indent="-648493" lvl="3" marL="2644773" marR="0" rtl="0" algn="l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83"/>
              <a:buFont typeface="Arial"/>
              <a:buChar char="￭"/>
            </a:pPr>
            <a:r>
              <a:rPr b="0" i="0" lang="en-US" sz="3883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“I will bless you… and you will be a blessing.”</a:t>
            </a:r>
            <a:endParaRPr sz="1200"/>
          </a:p>
          <a:p>
            <a:pPr indent="-575027" lvl="2" marL="1763182" marR="0" rtl="0" algn="l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83"/>
              <a:buFont typeface="Arial"/>
              <a:buChar char="⚬"/>
            </a:pPr>
            <a:r>
              <a:rPr b="0" i="0" lang="en-US" sz="3883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Your growth is not just personal, it’s missional.</a:t>
            </a:r>
            <a:endParaRPr sz="1200"/>
          </a:p>
          <a:p>
            <a:pPr indent="-575027" lvl="2" marL="1763182" marR="0" rtl="0" algn="l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83"/>
              <a:buFont typeface="Arial"/>
              <a:buChar char="⚬"/>
            </a:pPr>
            <a:r>
              <a:rPr b="0" i="0" lang="en-US" sz="3883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Someone is waiting on the version of you that has matured.</a:t>
            </a:r>
            <a:endParaRPr sz="1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9"/>
          <p:cNvSpPr/>
          <p:nvPr/>
        </p:nvSpPr>
        <p:spPr>
          <a:xfrm>
            <a:off x="-1467427" y="0"/>
            <a:ext cx="5419417" cy="10287007"/>
          </a:xfrm>
          <a:custGeom>
            <a:rect b="b" l="l" r="r" t="t"/>
            <a:pathLst>
              <a:path extrusionOk="0" h="1542837" w="812800">
                <a:moveTo>
                  <a:pt x="0" y="0"/>
                </a:moveTo>
                <a:lnTo>
                  <a:pt x="812800" y="0"/>
                </a:lnTo>
                <a:lnTo>
                  <a:pt x="812800" y="1542837"/>
                </a:lnTo>
                <a:lnTo>
                  <a:pt x="0" y="1542837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3944" r="-13944" t="0"/>
            </a:stretch>
          </a:blipFill>
          <a:ln>
            <a:noFill/>
          </a:ln>
        </p:spPr>
      </p:sp>
      <p:sp>
        <p:nvSpPr>
          <p:cNvPr id="158" name="Google Shape;158;p9"/>
          <p:cNvSpPr txBox="1"/>
          <p:nvPr/>
        </p:nvSpPr>
        <p:spPr>
          <a:xfrm>
            <a:off x="4381700" y="2165848"/>
            <a:ext cx="12877500" cy="62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548743" lvl="1" marL="1097486" marR="0" rtl="0" algn="l">
              <a:lnSpc>
                <a:spcPct val="13999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83"/>
              <a:buFont typeface="Arial"/>
              <a:buChar char="•"/>
            </a:pPr>
            <a:r>
              <a:rPr b="1" i="0" lang="en-US" sz="5083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Because Growth is Evidence of Life</a:t>
            </a:r>
            <a:endParaRPr/>
          </a:p>
          <a:p>
            <a:pPr indent="-731657" lvl="2" marL="2194971" marR="0" rtl="0" algn="l">
              <a:lnSpc>
                <a:spcPct val="13999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83"/>
              <a:buFont typeface="Arial"/>
              <a:buChar char="⚬"/>
            </a:pPr>
            <a:r>
              <a:rPr b="1" i="0" lang="en-US" sz="5083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Colossians 2:6-7</a:t>
            </a:r>
            <a:r>
              <a:rPr b="0" i="0" lang="en-US" sz="5083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- being rooted and built up in Him</a:t>
            </a:r>
            <a:endParaRPr/>
          </a:p>
          <a:p>
            <a:pPr indent="-731657" lvl="2" marL="2194971" marR="0" rtl="0" algn="l">
              <a:lnSpc>
                <a:spcPct val="13999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83"/>
              <a:buFont typeface="Arial"/>
              <a:buChar char="⚬"/>
            </a:pPr>
            <a:r>
              <a:rPr b="0" i="0" lang="en-US" sz="5083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Healthy things grow.</a:t>
            </a:r>
            <a:endParaRPr/>
          </a:p>
          <a:p>
            <a:pPr indent="-731657" lvl="2" marL="2194971" marR="0" rtl="0" algn="l">
              <a:lnSpc>
                <a:spcPct val="13999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83"/>
              <a:buFont typeface="Arial"/>
              <a:buChar char="⚬"/>
            </a:pPr>
            <a:r>
              <a:rPr b="0" i="0" lang="en-US" sz="5083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If nothing is changing, something is off.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