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</p:sldIdLst>
  <p:sldSz cx="14630400" cy="8229600"/>
  <p:notesSz cx="8229600" cy="14630400"/>
  <p:embeddedFontLst>
    <p:embeddedFont>
      <p:font typeface="MuseoModerno Medium" panose="020B0604020202020204" charset="0"/>
      <p:regular r:id="rId13"/>
    </p:embeddedFont>
    <p:embeddedFont>
      <p:font typeface="Source Sans 3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10"/>
  </p:normalViewPr>
  <p:slideViewPr>
    <p:cSldViewPr snapToGrid="0" snapToObjects="1">
      <p:cViewPr varScale="1">
        <p:scale>
          <a:sx n="42" d="100"/>
          <a:sy n="42" d="100"/>
        </p:scale>
        <p:origin x="1260" y="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31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48307" y="1640480"/>
            <a:ext cx="5670590" cy="962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60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神的救恩应许</a:t>
            </a:r>
            <a:endParaRPr lang="en-US" sz="6000" dirty="0"/>
          </a:p>
        </p:txBody>
      </p:sp>
      <p:sp>
        <p:nvSpPr>
          <p:cNvPr id="4" name="Text 1"/>
          <p:cNvSpPr/>
          <p:nvPr/>
        </p:nvSpPr>
        <p:spPr>
          <a:xfrm>
            <a:off x="6280190" y="3862137"/>
            <a:ext cx="7989263" cy="1764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4000" dirty="0" err="1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路加福音</a:t>
            </a: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</a:t>
            </a:r>
            <a:r>
              <a:rPr lang="en-US" sz="40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1:30–38 |</a:t>
            </a:r>
          </a:p>
          <a:p>
            <a:pPr marL="0" indent="0" algn="l">
              <a:lnSpc>
                <a:spcPts val="3300"/>
              </a:lnSpc>
              <a:buNone/>
            </a:pPr>
            <a:endParaRPr lang="en-US" sz="4000" dirty="0">
              <a:solidFill>
                <a:srgbClr val="124E73"/>
              </a:solidFill>
              <a:latin typeface="MuseoModerno Medium" pitchFamily="34" charset="0"/>
              <a:ea typeface="MuseoModerno Medium" pitchFamily="34" charset="-122"/>
              <a:cs typeface="MuseoModerno Medium" pitchFamily="34" charset="-120"/>
            </a:endParaRPr>
          </a:p>
          <a:p>
            <a:pPr marL="0" indent="0" algn="l">
              <a:lnSpc>
                <a:spcPts val="3300"/>
              </a:lnSpc>
              <a:buNone/>
            </a:pPr>
            <a:r>
              <a:rPr lang="en-US" sz="40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天使的宣告与马利亚的回应</a:t>
            </a:r>
            <a:endParaRPr lang="en-US" sz="26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58BEE-5071-199C-99A1-6606B93B8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7195" y="0"/>
            <a:ext cx="1950889" cy="19325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382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今日的回应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903333"/>
            <a:ext cx="13042821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神今天仍在等待我们的回应——不是「主啊，等我准备好」，也不是「主啊，等我完全明白」，而是像马利亚那样，单纯而坚定地献上：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1133951" y="3434239"/>
            <a:ext cx="4592241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「我是主的使女，</a:t>
            </a:r>
            <a:endParaRPr lang="en-US" sz="2650" dirty="0"/>
          </a:p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情愿照你的话成就在我身上。</a:t>
            </a: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」</a:t>
            </a:r>
            <a:endParaRPr lang="en-US" sz="2650" dirty="0"/>
          </a:p>
        </p:txBody>
      </p:sp>
      <p:sp>
        <p:nvSpPr>
          <p:cNvPr id="5" name="Shape 3"/>
          <p:cNvSpPr/>
          <p:nvPr/>
        </p:nvSpPr>
        <p:spPr>
          <a:xfrm>
            <a:off x="793790" y="3094077"/>
            <a:ext cx="30480" cy="1530906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6" name="Shape 4"/>
          <p:cNvSpPr/>
          <p:nvPr/>
        </p:nvSpPr>
        <p:spPr>
          <a:xfrm>
            <a:off x="793790" y="4880134"/>
            <a:ext cx="4196358" cy="2245519"/>
          </a:xfrm>
          <a:prstGeom prst="roundRect">
            <a:avLst>
              <a:gd name="adj" fmla="val 151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7" name="Text 5"/>
          <p:cNvSpPr/>
          <p:nvPr/>
        </p:nvSpPr>
        <p:spPr>
          <a:xfrm>
            <a:off x="1020604" y="5106948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放下惧怕</a:t>
            </a:r>
            <a:endParaRPr lang="en-US" sz="2650" dirty="0"/>
          </a:p>
        </p:txBody>
      </p:sp>
      <p:sp>
        <p:nvSpPr>
          <p:cNvPr id="8" name="Text 6"/>
          <p:cNvSpPr/>
          <p:nvPr/>
        </p:nvSpPr>
        <p:spPr>
          <a:xfrm>
            <a:off x="1020604" y="5622965"/>
            <a:ext cx="3742730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「马利亚，不要怕！」神的呼召先于我们的恐惧。</a:t>
            </a:r>
            <a:endParaRPr lang="en-US" sz="2650" dirty="0"/>
          </a:p>
        </p:txBody>
      </p:sp>
      <p:sp>
        <p:nvSpPr>
          <p:cNvPr id="9" name="Shape 7"/>
          <p:cNvSpPr/>
          <p:nvPr/>
        </p:nvSpPr>
        <p:spPr>
          <a:xfrm>
            <a:off x="5216962" y="4880134"/>
            <a:ext cx="4196358" cy="2245519"/>
          </a:xfrm>
          <a:prstGeom prst="roundRect">
            <a:avLst>
              <a:gd name="adj" fmla="val 151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10" name="Text 8"/>
          <p:cNvSpPr/>
          <p:nvPr/>
        </p:nvSpPr>
        <p:spPr>
          <a:xfrm>
            <a:off x="5443776" y="5106948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倚靠圣灵</a:t>
            </a:r>
            <a:endParaRPr lang="en-US" sz="2650" dirty="0"/>
          </a:p>
        </p:txBody>
      </p:sp>
      <p:sp>
        <p:nvSpPr>
          <p:cNvPr id="11" name="Text 9"/>
          <p:cNvSpPr/>
          <p:nvPr/>
        </p:nvSpPr>
        <p:spPr>
          <a:xfrm>
            <a:off x="5443776" y="5622965"/>
            <a:ext cx="3742730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救恩的成就不在人的能力，乃在圣灵的大能与荫庇。</a:t>
            </a:r>
            <a:endParaRPr lang="en-US" sz="2650" dirty="0"/>
          </a:p>
        </p:txBody>
      </p:sp>
      <p:sp>
        <p:nvSpPr>
          <p:cNvPr id="12" name="Shape 10"/>
          <p:cNvSpPr/>
          <p:nvPr/>
        </p:nvSpPr>
        <p:spPr>
          <a:xfrm>
            <a:off x="9640133" y="4880134"/>
            <a:ext cx="4196358" cy="2245519"/>
          </a:xfrm>
          <a:prstGeom prst="roundRect">
            <a:avLst>
              <a:gd name="adj" fmla="val 151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13" name="Text 11"/>
          <p:cNvSpPr/>
          <p:nvPr/>
        </p:nvSpPr>
        <p:spPr>
          <a:xfrm>
            <a:off x="9866948" y="5106948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献上「情愿」</a:t>
            </a:r>
            <a:endParaRPr lang="en-US" sz="2650" dirty="0"/>
          </a:p>
        </p:txBody>
      </p:sp>
      <p:sp>
        <p:nvSpPr>
          <p:cNvPr id="14" name="Text 12"/>
          <p:cNvSpPr/>
          <p:nvPr/>
        </p:nvSpPr>
        <p:spPr>
          <a:xfrm>
            <a:off x="9866948" y="5622965"/>
            <a:ext cx="3742730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当你顺服交托，那叫耶稣从死里复活的神，必在你生命中成就大事。</a:t>
            </a:r>
            <a:endParaRPr lang="en-US" sz="2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79846" y="177593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路加福音 1:30–33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133951" y="3278504"/>
            <a:ext cx="12702659" cy="32907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44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「马利亚，不要怕，你在神面前已经蒙恩了。你要怀孕生子，可以给他起名叫耶稣。他将要为大，称为至高者的儿子；主神要把他祖大卫的位给他。他要作雅各家的王，直到永远；他的国也没有穷尽。」</a:t>
            </a:r>
            <a:endParaRPr lang="en-US" sz="4400" dirty="0"/>
          </a:p>
        </p:txBody>
      </p:sp>
      <p:sp>
        <p:nvSpPr>
          <p:cNvPr id="4" name="Shape 2"/>
          <p:cNvSpPr/>
          <p:nvPr/>
        </p:nvSpPr>
        <p:spPr>
          <a:xfrm>
            <a:off x="793790" y="2938343"/>
            <a:ext cx="30480" cy="3515201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79846" y="120896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路加福音 1:34–38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133951" y="2711529"/>
            <a:ext cx="12702659" cy="4649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44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「我没有出嫁，怎么有这事呢？」</a:t>
            </a:r>
            <a:endParaRPr lang="en-US" sz="4400" dirty="0"/>
          </a:p>
          <a:p>
            <a:pPr marL="0" indent="0" algn="l">
              <a:lnSpc>
                <a:spcPts val="4450"/>
              </a:lnSpc>
              <a:buNone/>
            </a:pPr>
            <a:r>
              <a:rPr lang="en-US" sz="44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天使回答说：「圣灵要临到你身上，至高者的能力要荫庇你，因此所生的圣者必称为神的儿子。你的亲戚伊利莎白，在年老的时候也怀了男胎，就是那素来称为不生育的，现在有孕六个月了。因为出于神的话，没有一句不带能力的。」</a:t>
            </a:r>
            <a:endParaRPr lang="en-US" sz="4400" dirty="0"/>
          </a:p>
          <a:p>
            <a:pPr marL="0" indent="0" algn="l">
              <a:lnSpc>
                <a:spcPts val="4450"/>
              </a:lnSpc>
              <a:buNone/>
            </a:pPr>
            <a:r>
              <a:rPr lang="en-US" sz="44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马利亚说：「我是主的使女，情愿照你的话成就在我身上。」</a:t>
            </a:r>
            <a:endParaRPr lang="en-US" sz="4400" dirty="0"/>
          </a:p>
        </p:txBody>
      </p:sp>
      <p:sp>
        <p:nvSpPr>
          <p:cNvPr id="4" name="Shape 2"/>
          <p:cNvSpPr/>
          <p:nvPr/>
        </p:nvSpPr>
        <p:spPr>
          <a:xfrm>
            <a:off x="793790" y="2371368"/>
            <a:ext cx="30480" cy="4649153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8967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救恩应许的三重核心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352080"/>
            <a:ext cx="130428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天使对马利亚的宣告，揭示了耶稣基督救恩的三个永恒维度：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793790" y="3060740"/>
            <a:ext cx="4196358" cy="3979188"/>
          </a:xfrm>
          <a:prstGeom prst="roundRect">
            <a:avLst>
              <a:gd name="adj" fmla="val 855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en-AU"/>
          </a:p>
        </p:txBody>
      </p:sp>
      <p:sp>
        <p:nvSpPr>
          <p:cNvPr id="5" name="Shape 3"/>
          <p:cNvSpPr/>
          <p:nvPr/>
        </p:nvSpPr>
        <p:spPr>
          <a:xfrm>
            <a:off x="824270" y="3091220"/>
            <a:ext cx="4135398" cy="680442"/>
          </a:xfrm>
          <a:prstGeom prst="rect">
            <a:avLst/>
          </a:prstGeom>
          <a:solidFill>
            <a:srgbClr val="F3EEE3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6" name="Text 4"/>
          <p:cNvSpPr/>
          <p:nvPr/>
        </p:nvSpPr>
        <p:spPr>
          <a:xfrm>
            <a:off x="2721888" y="321873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1051084" y="3998476"/>
            <a:ext cx="3681770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祂的身份</a:t>
            </a:r>
            <a:endParaRPr lang="en-US" sz="3550" dirty="0"/>
          </a:p>
        </p:txBody>
      </p:sp>
      <p:sp>
        <p:nvSpPr>
          <p:cNvPr id="8" name="Text 6"/>
          <p:cNvSpPr/>
          <p:nvPr/>
        </p:nvSpPr>
        <p:spPr>
          <a:xfrm>
            <a:off x="1051084" y="4656177"/>
            <a:ext cx="3681770" cy="1701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被称为「至高者的儿子」——不是被造的使者，乃是神独生的儿子，神本体的真实彰显。</a:t>
            </a:r>
            <a:endParaRPr lang="en-US" sz="2650" dirty="0"/>
          </a:p>
        </p:txBody>
      </p:sp>
      <p:sp>
        <p:nvSpPr>
          <p:cNvPr id="9" name="Shape 7"/>
          <p:cNvSpPr/>
          <p:nvPr/>
        </p:nvSpPr>
        <p:spPr>
          <a:xfrm>
            <a:off x="5216962" y="3060740"/>
            <a:ext cx="4196358" cy="3979188"/>
          </a:xfrm>
          <a:prstGeom prst="roundRect">
            <a:avLst>
              <a:gd name="adj" fmla="val 855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en-AU"/>
          </a:p>
        </p:txBody>
      </p:sp>
      <p:sp>
        <p:nvSpPr>
          <p:cNvPr id="10" name="Shape 8"/>
          <p:cNvSpPr/>
          <p:nvPr/>
        </p:nvSpPr>
        <p:spPr>
          <a:xfrm>
            <a:off x="5247442" y="3091220"/>
            <a:ext cx="4135398" cy="680442"/>
          </a:xfrm>
          <a:prstGeom prst="rect">
            <a:avLst/>
          </a:prstGeom>
          <a:solidFill>
            <a:srgbClr val="F3EEE3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11" name="Text 9"/>
          <p:cNvSpPr/>
          <p:nvPr/>
        </p:nvSpPr>
        <p:spPr>
          <a:xfrm>
            <a:off x="7145060" y="321873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10"/>
          <p:cNvSpPr/>
          <p:nvPr/>
        </p:nvSpPr>
        <p:spPr>
          <a:xfrm>
            <a:off x="5474256" y="3998476"/>
            <a:ext cx="3681770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祂的职分</a:t>
            </a:r>
            <a:endParaRPr lang="en-US" sz="3550" dirty="0"/>
          </a:p>
        </p:txBody>
      </p:sp>
      <p:sp>
        <p:nvSpPr>
          <p:cNvPr id="13" name="Text 11"/>
          <p:cNvSpPr/>
          <p:nvPr/>
        </p:nvSpPr>
        <p:spPr>
          <a:xfrm>
            <a:off x="5474256" y="4656177"/>
            <a:ext cx="3681770" cy="2126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坐大卫的宝座，应验神与大卫所立的圣约（撒下 7:14），证明祂就是那位众先知预言、万民盼望的弥赛亚君王。</a:t>
            </a:r>
            <a:endParaRPr lang="en-US" sz="2650" dirty="0"/>
          </a:p>
        </p:txBody>
      </p:sp>
      <p:sp>
        <p:nvSpPr>
          <p:cNvPr id="14" name="Shape 12"/>
          <p:cNvSpPr/>
          <p:nvPr/>
        </p:nvSpPr>
        <p:spPr>
          <a:xfrm>
            <a:off x="9640133" y="3060740"/>
            <a:ext cx="4196358" cy="3979188"/>
          </a:xfrm>
          <a:prstGeom prst="roundRect">
            <a:avLst>
              <a:gd name="adj" fmla="val 855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en-AU"/>
          </a:p>
        </p:txBody>
      </p:sp>
      <p:sp>
        <p:nvSpPr>
          <p:cNvPr id="15" name="Shape 13"/>
          <p:cNvSpPr/>
          <p:nvPr/>
        </p:nvSpPr>
        <p:spPr>
          <a:xfrm>
            <a:off x="9670613" y="3091220"/>
            <a:ext cx="4135398" cy="680442"/>
          </a:xfrm>
          <a:prstGeom prst="rect">
            <a:avLst/>
          </a:prstGeom>
          <a:solidFill>
            <a:srgbClr val="F3EEE3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16" name="Text 14"/>
          <p:cNvSpPr/>
          <p:nvPr/>
        </p:nvSpPr>
        <p:spPr>
          <a:xfrm>
            <a:off x="11568232" y="321873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7" name="Text 15"/>
          <p:cNvSpPr/>
          <p:nvPr/>
        </p:nvSpPr>
        <p:spPr>
          <a:xfrm>
            <a:off x="9897427" y="3998476"/>
            <a:ext cx="3681770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祂的国度</a:t>
            </a:r>
            <a:endParaRPr lang="en-US" sz="3550" dirty="0"/>
          </a:p>
        </p:txBody>
      </p:sp>
      <p:sp>
        <p:nvSpPr>
          <p:cNvPr id="18" name="Text 16"/>
          <p:cNvSpPr/>
          <p:nvPr/>
        </p:nvSpPr>
        <p:spPr>
          <a:xfrm>
            <a:off x="9897427" y="4656177"/>
            <a:ext cx="3681770" cy="1701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「他的国也没有穷尽。」这不是地上短暂的政权，乃是永恒、公义、满有平安的属灵国度。</a:t>
            </a:r>
            <a:endParaRPr lang="en-US" sz="2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70" y="176064"/>
            <a:ext cx="7676354" cy="7877472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545061" y="342499"/>
            <a:ext cx="2150925" cy="863961"/>
          </a:xfrm>
          <a:prstGeom prst="roundRect">
            <a:avLst>
              <a:gd name="adj" fmla="val 7703"/>
            </a:avLst>
          </a:prstGeom>
          <a:solidFill>
            <a:srgbClr val="DBE8F0"/>
          </a:solidFill>
          <a:ln/>
        </p:spPr>
        <p:txBody>
          <a:bodyPr/>
          <a:lstStyle/>
          <a:p>
            <a:endParaRPr lang="en-AU" sz="3600" dirty="0"/>
          </a:p>
        </p:txBody>
      </p:sp>
      <p:sp>
        <p:nvSpPr>
          <p:cNvPr id="4" name="Text 1"/>
          <p:cNvSpPr/>
          <p:nvPr/>
        </p:nvSpPr>
        <p:spPr>
          <a:xfrm>
            <a:off x="9575661" y="782054"/>
            <a:ext cx="2082938" cy="1840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50"/>
              </a:lnSpc>
              <a:buNone/>
            </a:pPr>
            <a:r>
              <a:rPr lang="en-US" sz="36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第一部分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8422106" y="1447427"/>
            <a:ext cx="5462336" cy="1237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dirty="0" err="1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救恩的根源</a:t>
            </a:r>
            <a:r>
              <a:rPr lang="en-US" sz="40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：</a:t>
            </a:r>
          </a:p>
          <a:p>
            <a:pPr marL="0" indent="0" algn="l">
              <a:lnSpc>
                <a:spcPts val="2750"/>
              </a:lnSpc>
              <a:buNone/>
            </a:pPr>
            <a:endParaRPr lang="en-US" sz="4000" dirty="0">
              <a:solidFill>
                <a:srgbClr val="124E73"/>
              </a:solidFill>
              <a:latin typeface="MuseoModerno Medium" pitchFamily="34" charset="0"/>
              <a:ea typeface="MuseoModerno Medium" pitchFamily="34" charset="-122"/>
              <a:cs typeface="MuseoModerno Medium" pitchFamily="34" charset="-120"/>
            </a:endParaRPr>
          </a:p>
          <a:p>
            <a:pPr marL="0" indent="0" algn="l">
              <a:lnSpc>
                <a:spcPts val="2750"/>
              </a:lnSpc>
              <a:buNone/>
            </a:pPr>
            <a:r>
              <a:rPr lang="en-US" sz="4000" dirty="0" err="1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神主动的寻找</a:t>
            </a:r>
            <a:endParaRPr lang="en-US" sz="4000" dirty="0"/>
          </a:p>
        </p:txBody>
      </p:sp>
      <p:sp>
        <p:nvSpPr>
          <p:cNvPr id="6" name="Text 3"/>
          <p:cNvSpPr/>
          <p:nvPr/>
        </p:nvSpPr>
        <p:spPr>
          <a:xfrm>
            <a:off x="9221478" y="3040163"/>
            <a:ext cx="4662964" cy="3284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36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路加福音 1:26–33</a:t>
            </a:r>
            <a:endParaRPr lang="en-US" sz="3600" dirty="0"/>
          </a:p>
        </p:txBody>
      </p:sp>
      <p:sp>
        <p:nvSpPr>
          <p:cNvPr id="7" name="Text 4"/>
          <p:cNvSpPr/>
          <p:nvPr/>
        </p:nvSpPr>
        <p:spPr>
          <a:xfrm>
            <a:off x="8253663" y="3368609"/>
            <a:ext cx="6107719" cy="16244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不是马利亚寻找神，而是神亲自差遣天使加百列，来到了一个微小的地方——拿撒勒，来到一位卑微的少女面前。</a:t>
            </a:r>
            <a:endParaRPr lang="en-US" sz="2800" dirty="0"/>
          </a:p>
        </p:txBody>
      </p:sp>
      <p:sp>
        <p:nvSpPr>
          <p:cNvPr id="8" name="Text 5"/>
          <p:cNvSpPr/>
          <p:nvPr/>
        </p:nvSpPr>
        <p:spPr>
          <a:xfrm>
            <a:off x="8321529" y="5089358"/>
            <a:ext cx="6107719" cy="2797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救恩的起点，永远在于</a:t>
            </a:r>
            <a:r>
              <a:rPr lang="en-US" sz="36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神的主动</a:t>
            </a:r>
            <a:r>
              <a:rPr lang="en-US" sz="36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。在我们还卑微、还不认识祂的时候，祂已经看见我们，并向我们走来。</a:t>
            </a:r>
            <a:endParaRPr lang="en-US" sz="3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4076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信心跨越理性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503170"/>
            <a:ext cx="997506" cy="426244"/>
          </a:xfrm>
          <a:prstGeom prst="roundRect">
            <a:avLst>
              <a:gd name="adj" fmla="val 6386"/>
            </a:avLst>
          </a:prstGeom>
          <a:solidFill>
            <a:srgbClr val="DBE8F0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4" name="Text 2"/>
          <p:cNvSpPr/>
          <p:nvPr/>
        </p:nvSpPr>
        <p:spPr>
          <a:xfrm>
            <a:off x="929878" y="2571155"/>
            <a:ext cx="725329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第二部分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793790" y="318456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路加福音 1:34–38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93790" y="3802618"/>
            <a:ext cx="4196358" cy="3086100"/>
          </a:xfrm>
          <a:prstGeom prst="roundRect">
            <a:avLst>
              <a:gd name="adj" fmla="val 4741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en-AU"/>
          </a:p>
        </p:txBody>
      </p:sp>
      <p:sp>
        <p:nvSpPr>
          <p:cNvPr id="7" name="Shape 5"/>
          <p:cNvSpPr/>
          <p:nvPr/>
        </p:nvSpPr>
        <p:spPr>
          <a:xfrm>
            <a:off x="763310" y="3802618"/>
            <a:ext cx="121920" cy="308610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8" name="Text 6"/>
          <p:cNvSpPr/>
          <p:nvPr/>
        </p:nvSpPr>
        <p:spPr>
          <a:xfrm>
            <a:off x="1142524" y="4059912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马利亚的困惑</a:t>
            </a:r>
            <a:endParaRPr lang="en-US" sz="2650" dirty="0"/>
          </a:p>
        </p:txBody>
      </p:sp>
      <p:sp>
        <p:nvSpPr>
          <p:cNvPr id="9" name="Text 7"/>
          <p:cNvSpPr/>
          <p:nvPr/>
        </p:nvSpPr>
        <p:spPr>
          <a:xfrm>
            <a:off x="1142524" y="4575929"/>
            <a:ext cx="3590330" cy="1701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「我没有出嫁，怎么有这事呢？」这并非撒迦利亚式的不信，而是对</a:t>
            </a:r>
            <a:r>
              <a:rPr lang="en-US" sz="265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方式</a:t>
            </a: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的真实困惑。</a:t>
            </a:r>
            <a:endParaRPr lang="en-US" sz="2650" dirty="0"/>
          </a:p>
        </p:txBody>
      </p:sp>
      <p:sp>
        <p:nvSpPr>
          <p:cNvPr id="10" name="Shape 8"/>
          <p:cNvSpPr/>
          <p:nvPr/>
        </p:nvSpPr>
        <p:spPr>
          <a:xfrm>
            <a:off x="5216962" y="3802618"/>
            <a:ext cx="4196358" cy="3086100"/>
          </a:xfrm>
          <a:prstGeom prst="roundRect">
            <a:avLst>
              <a:gd name="adj" fmla="val 4741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en-AU"/>
          </a:p>
        </p:txBody>
      </p:sp>
      <p:sp>
        <p:nvSpPr>
          <p:cNvPr id="11" name="Shape 9"/>
          <p:cNvSpPr/>
          <p:nvPr/>
        </p:nvSpPr>
        <p:spPr>
          <a:xfrm>
            <a:off x="5186482" y="3802618"/>
            <a:ext cx="121920" cy="308610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12" name="Text 10"/>
          <p:cNvSpPr/>
          <p:nvPr/>
        </p:nvSpPr>
        <p:spPr>
          <a:xfrm>
            <a:off x="5565696" y="40599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天使的回答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5565696" y="4504968"/>
            <a:ext cx="3590330" cy="2126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「圣灵要临到你身上，至高者的能力要荫庇你。」救恩的成就，不依靠人的血气，乃是依靠</a:t>
            </a:r>
            <a:r>
              <a:rPr lang="en-US" sz="265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圣灵超自然的大能</a:t>
            </a: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。</a:t>
            </a:r>
            <a:endParaRPr lang="en-US" sz="2650" dirty="0"/>
          </a:p>
        </p:txBody>
      </p:sp>
      <p:sp>
        <p:nvSpPr>
          <p:cNvPr id="14" name="Shape 12"/>
          <p:cNvSpPr/>
          <p:nvPr/>
        </p:nvSpPr>
        <p:spPr>
          <a:xfrm>
            <a:off x="9640133" y="3802618"/>
            <a:ext cx="4196358" cy="3086100"/>
          </a:xfrm>
          <a:prstGeom prst="roundRect">
            <a:avLst>
              <a:gd name="adj" fmla="val 4741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en-AU"/>
          </a:p>
        </p:txBody>
      </p:sp>
      <p:sp>
        <p:nvSpPr>
          <p:cNvPr id="15" name="Shape 13"/>
          <p:cNvSpPr/>
          <p:nvPr/>
        </p:nvSpPr>
        <p:spPr>
          <a:xfrm>
            <a:off x="9609653" y="3802618"/>
            <a:ext cx="121920" cy="308610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16" name="Text 14"/>
          <p:cNvSpPr/>
          <p:nvPr/>
        </p:nvSpPr>
        <p:spPr>
          <a:xfrm>
            <a:off x="9988868" y="40599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神给的记号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9988868" y="4504968"/>
            <a:ext cx="3590330" cy="1701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年老不生育的伊利莎白已经怀孕六个月——</a:t>
            </a:r>
            <a:r>
              <a:rPr lang="en-US" sz="265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在神没有一件事是不可能的</a:t>
            </a: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。</a:t>
            </a:r>
            <a:endParaRPr lang="en-US" sz="2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21293" y="948406"/>
            <a:ext cx="751416" cy="395333"/>
          </a:xfrm>
          <a:prstGeom prst="roundRect">
            <a:avLst>
              <a:gd name="adj" fmla="val 6386"/>
            </a:avLst>
          </a:prstGeom>
          <a:solidFill>
            <a:srgbClr val="DBE8F0"/>
          </a:solidFill>
          <a:ln/>
        </p:spPr>
        <p:txBody>
          <a:bodyPr/>
          <a:lstStyle/>
          <a:p>
            <a:endParaRPr lang="en-AU" sz="2800"/>
          </a:p>
        </p:txBody>
      </p:sp>
      <p:sp>
        <p:nvSpPr>
          <p:cNvPr id="3" name="Text 1"/>
          <p:cNvSpPr/>
          <p:nvPr/>
        </p:nvSpPr>
        <p:spPr>
          <a:xfrm>
            <a:off x="1038106" y="909117"/>
            <a:ext cx="1777283" cy="395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36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第三部分</a:t>
            </a:r>
            <a:endParaRPr lang="en-US" sz="3600" dirty="0"/>
          </a:p>
        </p:txBody>
      </p:sp>
      <p:sp>
        <p:nvSpPr>
          <p:cNvPr id="4" name="Text 2"/>
          <p:cNvSpPr/>
          <p:nvPr/>
        </p:nvSpPr>
        <p:spPr>
          <a:xfrm>
            <a:off x="793790" y="1657232"/>
            <a:ext cx="7937659" cy="74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救恩的印证：团契中的彼此坚固</a:t>
            </a:r>
            <a:endParaRPr lang="en-US" sz="4450" dirty="0"/>
          </a:p>
        </p:txBody>
      </p:sp>
      <p:sp>
        <p:nvSpPr>
          <p:cNvPr id="5" name="Text 3"/>
          <p:cNvSpPr/>
          <p:nvPr/>
        </p:nvSpPr>
        <p:spPr>
          <a:xfrm>
            <a:off x="841622" y="2497042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40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路加福音 1:39–45</a:t>
            </a:r>
            <a:endParaRPr lang="en-US" sz="4000" dirty="0"/>
          </a:p>
        </p:txBody>
      </p:sp>
      <p:sp>
        <p:nvSpPr>
          <p:cNvPr id="6" name="Text 4"/>
          <p:cNvSpPr/>
          <p:nvPr/>
        </p:nvSpPr>
        <p:spPr>
          <a:xfrm>
            <a:off x="5124864" y="2668623"/>
            <a:ext cx="8700008" cy="1300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3600" dirty="0" err="1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马利亚没有将这段珍贵的经历独自封闭</a:t>
            </a:r>
            <a:r>
              <a:rPr lang="en-US" sz="36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，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3600" dirty="0" err="1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而是</a:t>
            </a:r>
            <a:r>
              <a:rPr lang="en-US" sz="3600" b="1" dirty="0" err="1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急忙</a:t>
            </a:r>
            <a:r>
              <a:rPr lang="en-US" sz="3600" dirty="0" err="1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起身，往山地里去探访伊利莎白</a:t>
            </a:r>
            <a:r>
              <a:rPr lang="en-US" sz="28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。</a:t>
            </a:r>
            <a:endParaRPr lang="en-US" sz="2800" dirty="0"/>
          </a:p>
        </p:txBody>
      </p:sp>
      <p:sp>
        <p:nvSpPr>
          <p:cNvPr id="7" name="Text 5"/>
          <p:cNvSpPr/>
          <p:nvPr/>
        </p:nvSpPr>
        <p:spPr>
          <a:xfrm>
            <a:off x="782051" y="4231682"/>
            <a:ext cx="13042821" cy="17303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40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伊利莎白被圣灵充满，高声宣告：「你在妇女中是有福的……这相信的女子是有福的！因为主对她所说的话都要应验。」</a:t>
            </a:r>
            <a:endParaRPr lang="en-US" sz="4000" dirty="0"/>
          </a:p>
        </p:txBody>
      </p:sp>
      <p:sp>
        <p:nvSpPr>
          <p:cNvPr id="8" name="Shape 6"/>
          <p:cNvSpPr/>
          <p:nvPr/>
        </p:nvSpPr>
        <p:spPr>
          <a:xfrm>
            <a:off x="745957" y="6160530"/>
            <a:ext cx="13042821" cy="1474232"/>
          </a:xfrm>
          <a:prstGeom prst="roundRect">
            <a:avLst>
              <a:gd name="adj" fmla="val 2308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AU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293" y="6557484"/>
            <a:ext cx="425291" cy="340162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520812" y="5903261"/>
            <a:ext cx="12074872" cy="19653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40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信心需要团契的印证。神常借着弟兄姊妹的见证与肯定，来坚固我们里面的呼召与信心。</a:t>
            </a:r>
            <a:endParaRPr lang="en-US" sz="4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9977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卑微之地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3162181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012644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拿撒勒的渺小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793790" y="4528661"/>
            <a:ext cx="4158615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这世界看重权力、财富与地位；神却拣选了一个无名的村庄，一位普通的少女。</a:t>
            </a:r>
            <a:endParaRPr lang="en-US" sz="26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5893" y="3162181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4012644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伊利莎白的等待</a:t>
            </a:r>
            <a:endParaRPr lang="en-US" sz="2650" dirty="0"/>
          </a:p>
        </p:txBody>
      </p:sp>
      <p:sp>
        <p:nvSpPr>
          <p:cNvPr id="8" name="Text 4"/>
          <p:cNvSpPr/>
          <p:nvPr/>
        </p:nvSpPr>
        <p:spPr>
          <a:xfrm>
            <a:off x="5235893" y="4528661"/>
            <a:ext cx="4158615" cy="1701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漫长的「不生育」，并非被神遗忘，乃是神应许成就的前奏。荒凉也是神工作的土壤。</a:t>
            </a:r>
            <a:endParaRPr lang="en-US" sz="26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7995" y="3162181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4012644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你的处境</a:t>
            </a:r>
            <a:endParaRPr lang="en-US" sz="2650" dirty="0"/>
          </a:p>
        </p:txBody>
      </p:sp>
      <p:sp>
        <p:nvSpPr>
          <p:cNvPr id="11" name="Text 6"/>
          <p:cNvSpPr/>
          <p:nvPr/>
        </p:nvSpPr>
        <p:spPr>
          <a:xfrm>
            <a:off x="9677995" y="4528661"/>
            <a:ext cx="4158615" cy="1701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或许你也觉得自己渺小、平凡，甚至处在漫长的荒凉中。但</a:t>
            </a:r>
            <a:r>
              <a:rPr lang="en-US" sz="265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出于神的话，没有一句不带能力的</a:t>
            </a: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。</a:t>
            </a:r>
            <a:endParaRPr lang="en-US" sz="26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4481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祂的「情愿」成就你的「情愿」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853095"/>
            <a:ext cx="7556421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神的独生子</a:t>
            </a:r>
            <a:r>
              <a:rPr lang="en-US" sz="26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情愿</a:t>
            </a: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谦卑自己，道成肉身，由一位卑微的乡村少女所生。祂</a:t>
            </a:r>
            <a:r>
              <a:rPr lang="en-US" sz="26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情愿</a:t>
            </a: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受尽屈辱，被钉死在十字架上，担当世人的罪。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6280190" y="4219694"/>
            <a:ext cx="7556421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神叫祂从死里复活——使你我的「情愿」，能够被神悦纳，能够在祂大能里结出果实。</a:t>
            </a:r>
            <a:endParaRPr lang="en-US" sz="2650" dirty="0"/>
          </a:p>
        </p:txBody>
      </p:sp>
      <p:sp>
        <p:nvSpPr>
          <p:cNvPr id="6" name="Shape 3"/>
          <p:cNvSpPr/>
          <p:nvPr/>
        </p:nvSpPr>
        <p:spPr>
          <a:xfrm>
            <a:off x="6280190" y="5410438"/>
            <a:ext cx="7556421" cy="1474232"/>
          </a:xfrm>
          <a:prstGeom prst="roundRect">
            <a:avLst>
              <a:gd name="adj" fmla="val 2308"/>
            </a:avLst>
          </a:prstGeom>
          <a:solidFill>
            <a:srgbClr val="C9DDE9"/>
          </a:solidFill>
          <a:ln/>
        </p:spPr>
        <p:txBody>
          <a:bodyPr/>
          <a:lstStyle/>
          <a:p>
            <a:endParaRPr lang="en-AU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004" y="5723930"/>
            <a:ext cx="425291" cy="34016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159109" y="5693926"/>
            <a:ext cx="6450687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耶稣的「情愿」，是我们能够说出「情愿」的根基与力量。</a:t>
            </a:r>
            <a:endParaRPr lang="en-US" sz="2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2240</TotalTime>
  <Words>323</Words>
  <Application>Microsoft Office PowerPoint</Application>
  <PresentationFormat>Custom</PresentationFormat>
  <Paragraphs>75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Source Sans 3</vt:lpstr>
      <vt:lpstr>MuseoModerno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R Fang</dc:creator>
  <cp:lastModifiedBy>R Fang</cp:lastModifiedBy>
  <cp:revision>2</cp:revision>
  <dcterms:created xsi:type="dcterms:W3CDTF">2026-04-15T13:04:42Z</dcterms:created>
  <dcterms:modified xsi:type="dcterms:W3CDTF">2026-04-20T00:26:21Z</dcterms:modified>
</cp:coreProperties>
</file>