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96" r:id="rId2"/>
    <p:sldId id="257" r:id="rId3"/>
    <p:sldId id="258" r:id="rId4"/>
    <p:sldId id="291" r:id="rId5"/>
    <p:sldId id="292" r:id="rId6"/>
    <p:sldId id="293" r:id="rId7"/>
    <p:sldId id="295" r:id="rId8"/>
    <p:sldId id="285" r:id="rId9"/>
    <p:sldId id="294" r:id="rId10"/>
    <p:sldId id="290" r:id="rId11"/>
  </p:sldIdLst>
  <p:sldSz cx="18288000" cy="10287000"/>
  <p:notesSz cx="6858000" cy="9144000"/>
  <p:embeddedFontLst>
    <p:embeddedFont>
      <p:font typeface="Arimo Bold" panose="020B0604020202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05A9A-24C8-474D-A49F-DF778BEF1847}" v="1" dt="2026-03-26T16:29:29.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07" autoAdjust="0"/>
  </p:normalViewPr>
  <p:slideViewPr>
    <p:cSldViewPr>
      <p:cViewPr varScale="1">
        <p:scale>
          <a:sx n="35" d="100"/>
          <a:sy n="35" d="100"/>
        </p:scale>
        <p:origin x="56"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D5FF8-BCDB-4E65-877D-BDA2AD3C23B2}" type="datetimeFigureOut">
              <a:rPr lang="en-CA" smtClean="0"/>
              <a:t>2026-03-28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80CC-5D5E-475C-B9C2-86623C2F3D7E}" type="slidenum">
              <a:rPr lang="en-CA" smtClean="0"/>
              <a:t>‹#›</a:t>
            </a:fld>
            <a:endParaRPr lang="en-CA"/>
          </a:p>
        </p:txBody>
      </p:sp>
    </p:spTree>
    <p:extLst>
      <p:ext uri="{BB962C8B-B14F-4D97-AF65-F5344CB8AC3E}">
        <p14:creationId xmlns:p14="http://schemas.microsoft.com/office/powerpoint/2010/main" val="81519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2B780CC-5D5E-475C-B9C2-86623C2F3D7E}" type="slidenum">
              <a:rPr lang="en-CA" smtClean="0"/>
              <a:t>3</a:t>
            </a:fld>
            <a:endParaRPr lang="en-CA"/>
          </a:p>
        </p:txBody>
      </p:sp>
    </p:spTree>
    <p:extLst>
      <p:ext uri="{BB962C8B-B14F-4D97-AF65-F5344CB8AC3E}">
        <p14:creationId xmlns:p14="http://schemas.microsoft.com/office/powerpoint/2010/main" val="403032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C332B-6107-6F23-7DA7-89D32C4EA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97185-7E6E-DE51-0FDD-47A5174F0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4B5AB-83EA-9F2F-0099-5FCD5D755B5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2A1CC98-CB7D-EAFE-E53B-645DF9A21509}"/>
              </a:ext>
            </a:extLst>
          </p:cNvPr>
          <p:cNvSpPr>
            <a:spLocks noGrp="1"/>
          </p:cNvSpPr>
          <p:nvPr>
            <p:ph type="sldNum" sz="quarter" idx="5"/>
          </p:nvPr>
        </p:nvSpPr>
        <p:spPr/>
        <p:txBody>
          <a:bodyPr/>
          <a:lstStyle/>
          <a:p>
            <a:fld id="{62B780CC-5D5E-475C-B9C2-86623C2F3D7E}" type="slidenum">
              <a:rPr lang="en-CA" smtClean="0"/>
              <a:t>4</a:t>
            </a:fld>
            <a:endParaRPr lang="en-CA"/>
          </a:p>
        </p:txBody>
      </p:sp>
    </p:spTree>
    <p:extLst>
      <p:ext uri="{BB962C8B-B14F-4D97-AF65-F5344CB8AC3E}">
        <p14:creationId xmlns:p14="http://schemas.microsoft.com/office/powerpoint/2010/main" val="286392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5F98D-0FC5-843C-62B5-7127F0913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024F5-8B47-1D4E-FC32-E7BF4CBE7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E1641-F4F7-46B7-E495-B4A2F4EF983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234B7CF-8FE3-F3B3-D7B0-D7C25F789B33}"/>
              </a:ext>
            </a:extLst>
          </p:cNvPr>
          <p:cNvSpPr>
            <a:spLocks noGrp="1"/>
          </p:cNvSpPr>
          <p:nvPr>
            <p:ph type="sldNum" sz="quarter" idx="5"/>
          </p:nvPr>
        </p:nvSpPr>
        <p:spPr/>
        <p:txBody>
          <a:bodyPr/>
          <a:lstStyle/>
          <a:p>
            <a:fld id="{62B780CC-5D5E-475C-B9C2-86623C2F3D7E}" type="slidenum">
              <a:rPr lang="en-CA" smtClean="0"/>
              <a:t>5</a:t>
            </a:fld>
            <a:endParaRPr lang="en-CA"/>
          </a:p>
        </p:txBody>
      </p:sp>
    </p:spTree>
    <p:extLst>
      <p:ext uri="{BB962C8B-B14F-4D97-AF65-F5344CB8AC3E}">
        <p14:creationId xmlns:p14="http://schemas.microsoft.com/office/powerpoint/2010/main" val="235901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F860B-378B-F423-94F6-CAA467D59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3DF33-4956-00BF-EAB4-E51B5277E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DB925-0C64-4B53-F4CE-3BA07D93DA23}"/>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B5383AF-36C8-BCE0-4C3D-6D1B25D4BE3E}"/>
              </a:ext>
            </a:extLst>
          </p:cNvPr>
          <p:cNvSpPr>
            <a:spLocks noGrp="1"/>
          </p:cNvSpPr>
          <p:nvPr>
            <p:ph type="sldNum" sz="quarter" idx="5"/>
          </p:nvPr>
        </p:nvSpPr>
        <p:spPr/>
        <p:txBody>
          <a:bodyPr/>
          <a:lstStyle/>
          <a:p>
            <a:fld id="{62B780CC-5D5E-475C-B9C2-86623C2F3D7E}" type="slidenum">
              <a:rPr lang="en-CA" smtClean="0"/>
              <a:t>6</a:t>
            </a:fld>
            <a:endParaRPr lang="en-CA"/>
          </a:p>
        </p:txBody>
      </p:sp>
    </p:spTree>
    <p:extLst>
      <p:ext uri="{BB962C8B-B14F-4D97-AF65-F5344CB8AC3E}">
        <p14:creationId xmlns:p14="http://schemas.microsoft.com/office/powerpoint/2010/main" val="174380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F860B-378B-F423-94F6-CAA467D59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3DF33-4956-00BF-EAB4-E51B5277E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FDB925-0C64-4B53-F4CE-3BA07D93DA23}"/>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B5383AF-36C8-BCE0-4C3D-6D1B25D4BE3E}"/>
              </a:ext>
            </a:extLst>
          </p:cNvPr>
          <p:cNvSpPr>
            <a:spLocks noGrp="1"/>
          </p:cNvSpPr>
          <p:nvPr>
            <p:ph type="sldNum" sz="quarter" idx="5"/>
          </p:nvPr>
        </p:nvSpPr>
        <p:spPr/>
        <p:txBody>
          <a:bodyPr/>
          <a:lstStyle/>
          <a:p>
            <a:fld id="{62B780CC-5D5E-475C-B9C2-86623C2F3D7E}" type="slidenum">
              <a:rPr lang="en-CA" smtClean="0"/>
              <a:t>7</a:t>
            </a:fld>
            <a:endParaRPr lang="en-CA"/>
          </a:p>
        </p:txBody>
      </p:sp>
    </p:spTree>
    <p:extLst>
      <p:ext uri="{BB962C8B-B14F-4D97-AF65-F5344CB8AC3E}">
        <p14:creationId xmlns:p14="http://schemas.microsoft.com/office/powerpoint/2010/main" val="98188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DEA0-BF9C-7EB1-D848-E7E910A8F9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3CA45-1DFF-AB08-03BE-84F9153DF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0B889-00FD-EA74-8475-31BB4B39748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E7C01E07-79C1-0727-27D9-AF2CD2E48166}"/>
              </a:ext>
            </a:extLst>
          </p:cNvPr>
          <p:cNvSpPr>
            <a:spLocks noGrp="1"/>
          </p:cNvSpPr>
          <p:nvPr>
            <p:ph type="sldNum" sz="quarter" idx="5"/>
          </p:nvPr>
        </p:nvSpPr>
        <p:spPr/>
        <p:txBody>
          <a:bodyPr/>
          <a:lstStyle/>
          <a:p>
            <a:fld id="{62B780CC-5D5E-475C-B9C2-86623C2F3D7E}" type="slidenum">
              <a:rPr lang="en-CA" smtClean="0"/>
              <a:t>8</a:t>
            </a:fld>
            <a:endParaRPr lang="en-CA"/>
          </a:p>
        </p:txBody>
      </p:sp>
    </p:spTree>
    <p:extLst>
      <p:ext uri="{BB962C8B-B14F-4D97-AF65-F5344CB8AC3E}">
        <p14:creationId xmlns:p14="http://schemas.microsoft.com/office/powerpoint/2010/main" val="76189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726E7-A4E5-6146-58CD-B70D3A13C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F1075-862A-E7EF-0796-8B6121B91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7A443-2F9B-8031-E189-7A0D94D812A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089C087-2E5E-FFE4-3307-9C9EC3E77B63}"/>
              </a:ext>
            </a:extLst>
          </p:cNvPr>
          <p:cNvSpPr>
            <a:spLocks noGrp="1"/>
          </p:cNvSpPr>
          <p:nvPr>
            <p:ph type="sldNum" sz="quarter" idx="5"/>
          </p:nvPr>
        </p:nvSpPr>
        <p:spPr/>
        <p:txBody>
          <a:bodyPr/>
          <a:lstStyle/>
          <a:p>
            <a:fld id="{62B780CC-5D5E-475C-B9C2-86623C2F3D7E}" type="slidenum">
              <a:rPr lang="en-CA" smtClean="0"/>
              <a:t>9</a:t>
            </a:fld>
            <a:endParaRPr lang="en-CA"/>
          </a:p>
        </p:txBody>
      </p:sp>
    </p:spTree>
    <p:extLst>
      <p:ext uri="{BB962C8B-B14F-4D97-AF65-F5344CB8AC3E}">
        <p14:creationId xmlns:p14="http://schemas.microsoft.com/office/powerpoint/2010/main" val="289182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A242-9454-FCDC-1144-663F469C9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6F3E8-B8B2-F68E-8FE1-E6A4DDEA3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C9015-3DB4-9E73-2FCF-E8D93EC2F55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8AA45B1-D884-83C8-CF9A-22998C248392}"/>
              </a:ext>
            </a:extLst>
          </p:cNvPr>
          <p:cNvSpPr>
            <a:spLocks noGrp="1"/>
          </p:cNvSpPr>
          <p:nvPr>
            <p:ph type="sldNum" sz="quarter" idx="5"/>
          </p:nvPr>
        </p:nvSpPr>
        <p:spPr/>
        <p:txBody>
          <a:bodyPr/>
          <a:lstStyle/>
          <a:p>
            <a:fld id="{62B780CC-5D5E-475C-B9C2-86623C2F3D7E}" type="slidenum">
              <a:rPr lang="en-CA" smtClean="0"/>
              <a:t>10</a:t>
            </a:fld>
            <a:endParaRPr lang="en-CA"/>
          </a:p>
        </p:txBody>
      </p:sp>
    </p:spTree>
    <p:extLst>
      <p:ext uri="{BB962C8B-B14F-4D97-AF65-F5344CB8AC3E}">
        <p14:creationId xmlns:p14="http://schemas.microsoft.com/office/powerpoint/2010/main" val="184501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82EB93D6-0386-40F3-514A-B1D9E41377B3}"/>
              </a:ext>
            </a:extLst>
          </p:cNvPr>
          <p:cNvPicPr>
            <a:picLocks noChangeAspect="1"/>
          </p:cNvPicPr>
          <p:nvPr/>
        </p:nvPicPr>
        <p:blipFill>
          <a:blip r:embed="rId2">
            <a:extLst>
              <a:ext uri="{28A0092B-C50C-407E-A947-70E740481C1C}">
                <a14:useLocalDpi xmlns:a14="http://schemas.microsoft.com/office/drawing/2010/main" val="0"/>
              </a:ext>
            </a:extLst>
          </a:blip>
          <a:srcRect b="19"/>
          <a:stretch>
            <a:fillRect/>
          </a:stretch>
        </p:blipFill>
        <p:spPr>
          <a:xfrm>
            <a:off x="20" y="1923"/>
            <a:ext cx="18287980" cy="10285077"/>
          </a:xfrm>
          <a:prstGeom prst="rect">
            <a:avLst/>
          </a:prstGeom>
        </p:spPr>
      </p:pic>
    </p:spTree>
    <p:extLst>
      <p:ext uri="{BB962C8B-B14F-4D97-AF65-F5344CB8AC3E}">
        <p14:creationId xmlns:p14="http://schemas.microsoft.com/office/powerpoint/2010/main" val="262897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58C37-3F3F-801D-5FAD-0DF3A0276F1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C4F9514-6F80-025D-1700-4AF11A50BDE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B7D9A693-1F5D-B192-47F4-02A43D1507E3}"/>
              </a:ext>
            </a:extLst>
          </p:cNvPr>
          <p:cNvGrpSpPr/>
          <p:nvPr/>
        </p:nvGrpSpPr>
        <p:grpSpPr>
          <a:xfrm>
            <a:off x="138968" y="55495"/>
            <a:ext cx="11222215" cy="10176010"/>
            <a:chOff x="0" y="0"/>
            <a:chExt cx="2274402" cy="707744"/>
          </a:xfrm>
        </p:grpSpPr>
        <p:sp>
          <p:nvSpPr>
            <p:cNvPr id="8" name="Freeform 8">
              <a:extLst>
                <a:ext uri="{FF2B5EF4-FFF2-40B4-BE49-F238E27FC236}">
                  <a16:creationId xmlns:a16="http://schemas.microsoft.com/office/drawing/2014/main" id="{B5CD4F3A-F3AF-0FDE-9C83-0D42FB80D602}"/>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DEE58E9F-8DFC-7CFC-D056-D95CBF7A3EBC}"/>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F0923FFE-3323-2DC5-BA30-BC4392C9E437}"/>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5D356C74-16BD-296B-2FCE-44113F3A5644}"/>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24AB8A4E-981C-C8F4-2544-3195DC91C7E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B58DC95-A2DB-2AF0-7E74-8A10005AF9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A87ECED-6D02-CE2B-CE17-F4941A706026}"/>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F51D05D3-15C3-9637-A236-8F6D93BBC751}"/>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C8E24A0D-DB20-39B6-7581-0DF537105812}"/>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2392D83-EF48-A07E-D5C0-1EE5C847A986}"/>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F27FF95B-061C-5042-DD54-33316F9ADE90}"/>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02BB65FD-4A2E-D495-F794-DB76852485D1}"/>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1278BECC-4CC8-FCD9-A661-53A9C16570A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CE3387AA-AF6A-325B-6651-7D9EF385F0FF}"/>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4E9CF7D6-F171-35A0-C00D-ED76DCFE0042}"/>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A452973E-1D96-AFF4-D4CA-08DC0D55B4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86C10DAC-300B-812C-D410-8339811C1B2D}"/>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310AFF99-0501-88C5-451A-393CD9A7AC7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C26F005D-4203-D115-1D46-2AC13F3C94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54C1549D-BD09-8333-9F79-A5643D56D35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F93A539-56DE-EF59-1D2B-923FFC863139}"/>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2F466FA-E8C6-37F0-E1EC-1368D5D163D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59357737-195A-80B0-6DE4-DB977781ADDE}"/>
              </a:ext>
            </a:extLst>
          </p:cNvPr>
          <p:cNvSpPr txBox="1"/>
          <p:nvPr/>
        </p:nvSpPr>
        <p:spPr>
          <a:xfrm>
            <a:off x="373601" y="876300"/>
            <a:ext cx="10647436" cy="8666796"/>
          </a:xfrm>
          <a:prstGeom prst="rect">
            <a:avLst/>
          </a:prstGeom>
          <a:noFill/>
        </p:spPr>
        <p:txBody>
          <a:bodyPr wrap="square">
            <a:spAutoFit/>
          </a:bodyPr>
          <a:lstStyle/>
          <a:p>
            <a:pPr>
              <a:lnSpc>
                <a:spcPct val="107000"/>
              </a:lnSpc>
              <a:spcAft>
                <a:spcPts val="800"/>
              </a:spcAft>
              <a:buNone/>
            </a:pPr>
            <a:r>
              <a:rPr lang="en-CA" sz="3600" b="1" kern="0" dirty="0">
                <a:latin typeface="Arial" panose="020B0604020202020204" pitchFamily="34" charset="0"/>
                <a:ea typeface="Times New Roman" panose="02020603050405020304" pitchFamily="18" charset="0"/>
                <a:cs typeface="Arial" panose="020B0604020202020204" pitchFamily="34" charset="0"/>
              </a:rPr>
              <a:t>CONCLUSION</a:t>
            </a:r>
            <a:endParaRPr lang="en-CA" sz="3600" b="1" kern="100" dirty="0">
              <a:latin typeface="Arial" panose="020B0604020202020204" pitchFamily="34" charset="0"/>
              <a:ea typeface="Aptos" panose="020B0004020202020204" pitchFamily="34" charset="0"/>
              <a:cs typeface="Arial" panose="020B0604020202020204" pitchFamily="34" charset="0"/>
            </a:endParaRPr>
          </a:p>
          <a:p>
            <a:pPr marL="571500" indent="-571500">
              <a:buFont typeface="Wingdings" pitchFamily="2" charset="2"/>
              <a:buChar char="q"/>
            </a:pPr>
            <a:r>
              <a:rPr lang="en-US" sz="3200" kern="0" dirty="0">
                <a:latin typeface="Arial" panose="020B0604020202020204" pitchFamily="34" charset="0"/>
                <a:ea typeface="Times New Roman" panose="02020603050405020304" pitchFamily="18" charset="0"/>
                <a:cs typeface="Arial" panose="020B0604020202020204" pitchFamily="34" charset="0"/>
              </a:rPr>
              <a:t>True deliverance is not limited to what is happening around you; it is most of all what God is doing within you.</a:t>
            </a:r>
          </a:p>
          <a:p>
            <a:endParaRPr lang="en-US" sz="32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200" kern="0" dirty="0">
                <a:latin typeface="Arial" panose="020B0604020202020204" pitchFamily="34" charset="0"/>
                <a:ea typeface="Times New Roman" panose="02020603050405020304" pitchFamily="18" charset="0"/>
                <a:cs typeface="Arial" panose="020B0604020202020204" pitchFamily="34" charset="0"/>
              </a:rPr>
              <a:t>Deliverance is not just about receiving something new; it is also about releasing the past.</a:t>
            </a:r>
          </a:p>
          <a:p>
            <a:pPr marL="571500" indent="-571500">
              <a:buFont typeface="Wingdings" pitchFamily="2" charset="2"/>
              <a:buChar char="q"/>
            </a:pPr>
            <a:endParaRPr lang="en-US" sz="32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200" kern="0" dirty="0">
                <a:latin typeface="Arial" panose="020B0604020202020204" pitchFamily="34" charset="0"/>
                <a:ea typeface="Times New Roman" panose="02020603050405020304" pitchFamily="18" charset="0"/>
                <a:cs typeface="Arial" panose="020B0604020202020204" pitchFamily="34" charset="0"/>
              </a:rPr>
              <a:t>Today see Hosanna, as more than a word. It is a posture. It is the recognition that God alone has the power to save, restore, and change our condition. </a:t>
            </a:r>
          </a:p>
          <a:p>
            <a:pPr marL="571500" indent="-571500">
              <a:buFont typeface="Wingdings" pitchFamily="2" charset="2"/>
              <a:buChar char="q"/>
            </a:pPr>
            <a:endParaRPr lang="en-US" sz="32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200" kern="0" dirty="0">
                <a:latin typeface="Arial" panose="020B0604020202020204" pitchFamily="34" charset="0"/>
                <a:ea typeface="Times New Roman" panose="02020603050405020304" pitchFamily="18" charset="0"/>
                <a:cs typeface="Arial" panose="020B0604020202020204" pitchFamily="34" charset="0"/>
              </a:rPr>
              <a:t>Today, the question is not whether we can say Hosanna; but whether we can mean it.</a:t>
            </a:r>
          </a:p>
          <a:p>
            <a:pPr marL="571500" indent="-571500">
              <a:buFont typeface="Wingdings" pitchFamily="2" charset="2"/>
              <a:buChar char="q"/>
            </a:pPr>
            <a:endParaRPr lang="en-US" sz="32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200" kern="0" dirty="0">
                <a:latin typeface="Arial" panose="020B0604020202020204" pitchFamily="34" charset="0"/>
                <a:ea typeface="Times New Roman" panose="02020603050405020304" pitchFamily="18" charset="0"/>
                <a:cs typeface="Arial" panose="020B0604020202020204" pitchFamily="34" charset="0"/>
              </a:rPr>
              <a:t>When Hosanna becomes real, deliverance is not far behind.</a:t>
            </a:r>
          </a:p>
        </p:txBody>
      </p:sp>
    </p:spTree>
    <p:extLst>
      <p:ext uri="{BB962C8B-B14F-4D97-AF65-F5344CB8AC3E}">
        <p14:creationId xmlns:p14="http://schemas.microsoft.com/office/powerpoint/2010/main" val="318610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88" b="-12888"/>
            </a:stretch>
          </a:blipFill>
        </p:spPr>
        <p:txBody>
          <a:bodyPr/>
          <a:lstStyle/>
          <a:p>
            <a:endParaRPr lang="en-CA" dirty="0"/>
          </a:p>
        </p:txBody>
      </p:sp>
      <p:grpSp>
        <p:nvGrpSpPr>
          <p:cNvPr id="3" name="Group 3"/>
          <p:cNvGrpSpPr/>
          <p:nvPr/>
        </p:nvGrpSpPr>
        <p:grpSpPr>
          <a:xfrm>
            <a:off x="-164272" y="9986785"/>
            <a:ext cx="18452272" cy="300217"/>
            <a:chOff x="0" y="0"/>
            <a:chExt cx="4859858" cy="79070"/>
          </a:xfrm>
        </p:grpSpPr>
        <p:sp>
          <p:nvSpPr>
            <p:cNvPr id="4" name="Freeform 4"/>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5" name="TextBox 5"/>
            <p:cNvSpPr txBox="1"/>
            <p:nvPr/>
          </p:nvSpPr>
          <p:spPr>
            <a:xfrm>
              <a:off x="0" y="-38100"/>
              <a:ext cx="4859858" cy="11717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5032970" cy="10287000"/>
            <a:chOff x="0" y="0"/>
            <a:chExt cx="1325556" cy="2709333"/>
          </a:xfrm>
        </p:grpSpPr>
        <p:sp>
          <p:nvSpPr>
            <p:cNvPr id="7" name="Freeform 7"/>
            <p:cNvSpPr/>
            <p:nvPr/>
          </p:nvSpPr>
          <p:spPr>
            <a:xfrm>
              <a:off x="0" y="0"/>
              <a:ext cx="1325556" cy="2709333"/>
            </a:xfrm>
            <a:custGeom>
              <a:avLst/>
              <a:gdLst/>
              <a:ahLst/>
              <a:cxnLst/>
              <a:rect l="l" t="t" r="r" b="b"/>
              <a:pathLst>
                <a:path w="1325556" h="2709333">
                  <a:moveTo>
                    <a:pt x="0" y="0"/>
                  </a:moveTo>
                  <a:lnTo>
                    <a:pt x="1325556" y="0"/>
                  </a:lnTo>
                  <a:lnTo>
                    <a:pt x="1325556" y="2709333"/>
                  </a:lnTo>
                  <a:lnTo>
                    <a:pt x="0" y="2709333"/>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0" y="-38100"/>
              <a:ext cx="1325556" cy="27474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7707974">
            <a:off x="-5963391" y="47891"/>
            <a:ext cx="5356105" cy="4523232"/>
            <a:chOff x="0" y="0"/>
            <a:chExt cx="1410661" cy="1191304"/>
          </a:xfrm>
        </p:grpSpPr>
        <p:sp>
          <p:nvSpPr>
            <p:cNvPr id="10" name="Freeform 10"/>
            <p:cNvSpPr/>
            <p:nvPr/>
          </p:nvSpPr>
          <p:spPr>
            <a:xfrm>
              <a:off x="0" y="0"/>
              <a:ext cx="1410661" cy="1191304"/>
            </a:xfrm>
            <a:custGeom>
              <a:avLst/>
              <a:gdLst/>
              <a:ahLst/>
              <a:cxnLst/>
              <a:rect l="l" t="t" r="r" b="b"/>
              <a:pathLst>
                <a:path w="1410661" h="1191304">
                  <a:moveTo>
                    <a:pt x="0" y="0"/>
                  </a:moveTo>
                  <a:lnTo>
                    <a:pt x="1410661" y="0"/>
                  </a:lnTo>
                  <a:lnTo>
                    <a:pt x="1410661"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38100"/>
              <a:ext cx="1410661" cy="1229404"/>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7707974">
            <a:off x="-6449508" y="5451170"/>
            <a:ext cx="7767223" cy="4523232"/>
            <a:chOff x="0" y="0"/>
            <a:chExt cx="2045688" cy="1191304"/>
          </a:xfrm>
        </p:grpSpPr>
        <p:sp>
          <p:nvSpPr>
            <p:cNvPr id="13" name="Freeform 13"/>
            <p:cNvSpPr/>
            <p:nvPr/>
          </p:nvSpPr>
          <p:spPr>
            <a:xfrm>
              <a:off x="0" y="0"/>
              <a:ext cx="2045689" cy="1191304"/>
            </a:xfrm>
            <a:custGeom>
              <a:avLst/>
              <a:gdLst/>
              <a:ahLst/>
              <a:cxnLst/>
              <a:rect l="l" t="t" r="r" b="b"/>
              <a:pathLst>
                <a:path w="2045689" h="1191304">
                  <a:moveTo>
                    <a:pt x="0" y="0"/>
                  </a:moveTo>
                  <a:lnTo>
                    <a:pt x="2045689" y="0"/>
                  </a:lnTo>
                  <a:lnTo>
                    <a:pt x="2045689"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38100"/>
              <a:ext cx="2045688" cy="1229404"/>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758348" y="1088222"/>
            <a:ext cx="8110559" cy="8110559"/>
          </a:xfrm>
          <a:custGeom>
            <a:avLst/>
            <a:gdLst/>
            <a:ahLst/>
            <a:cxnLst/>
            <a:rect l="l" t="t" r="r" b="b"/>
            <a:pathLst>
              <a:path w="8110559" h="8110559">
                <a:moveTo>
                  <a:pt x="0" y="0"/>
                </a:moveTo>
                <a:lnTo>
                  <a:pt x="8110559" y="0"/>
                </a:lnTo>
                <a:lnTo>
                  <a:pt x="8110559" y="8110560"/>
                </a:lnTo>
                <a:lnTo>
                  <a:pt x="0" y="8110560"/>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208962" y="1538835"/>
            <a:ext cx="6883095" cy="720933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19" name="Group 19"/>
          <p:cNvGrpSpPr/>
          <p:nvPr/>
        </p:nvGrpSpPr>
        <p:grpSpPr>
          <a:xfrm>
            <a:off x="1468909" y="1798784"/>
            <a:ext cx="6689437" cy="66894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38100"/>
              <a:ext cx="660400" cy="698500"/>
            </a:xfrm>
            <a:prstGeom prst="rect">
              <a:avLst/>
            </a:prstGeom>
          </p:spPr>
          <p:txBody>
            <a:bodyPr lIns="46708" tIns="46708" rIns="46708" bIns="46708" rtlCol="0" anchor="ctr"/>
            <a:lstStyle/>
            <a:p>
              <a:pPr algn="ctr">
                <a:lnSpc>
                  <a:spcPts val="2659"/>
                </a:lnSpc>
              </a:pPr>
              <a:endParaRPr/>
            </a:p>
          </p:txBody>
        </p:sp>
      </p:grpSp>
      <p:grpSp>
        <p:nvGrpSpPr>
          <p:cNvPr id="22" name="Group 22"/>
          <p:cNvGrpSpPr/>
          <p:nvPr/>
        </p:nvGrpSpPr>
        <p:grpSpPr>
          <a:xfrm>
            <a:off x="1782101" y="2111975"/>
            <a:ext cx="5749112" cy="606305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5" name="TextBox 25"/>
          <p:cNvSpPr txBox="1"/>
          <p:nvPr/>
        </p:nvSpPr>
        <p:spPr>
          <a:xfrm>
            <a:off x="8400138" y="1566712"/>
            <a:ext cx="9801661" cy="2872581"/>
          </a:xfrm>
          <a:prstGeom prst="rect">
            <a:avLst/>
          </a:prstGeom>
        </p:spPr>
        <p:txBody>
          <a:bodyPr wrap="square" lIns="0" tIns="0" rIns="0" bIns="0" rtlCol="0" anchor="t">
            <a:spAutoFit/>
          </a:bodyPr>
          <a:lstStyle/>
          <a:p>
            <a:pPr algn="l">
              <a:buNone/>
            </a:pPr>
            <a:r>
              <a:rPr lang="en-US" sz="4000" b="1" i="0" baseline="30000" dirty="0">
                <a:solidFill>
                  <a:srgbClr val="000000"/>
                </a:solidFill>
                <a:effectLst/>
                <a:latin typeface="Arial" panose="020B0604020202020204" pitchFamily="34" charset="0"/>
                <a:cs typeface="Arial" panose="020B0604020202020204" pitchFamily="34" charset="0"/>
              </a:rPr>
              <a:t> </a:t>
            </a:r>
          </a:p>
          <a:p>
            <a:pPr algn="l">
              <a:buNone/>
            </a:pPr>
            <a:endParaRPr lang="en-US" sz="4000" b="1" dirty="0">
              <a:solidFill>
                <a:srgbClr val="000000"/>
              </a:solidFill>
              <a:latin typeface="Arial" panose="020B0604020202020204" pitchFamily="34" charset="0"/>
              <a:cs typeface="Arial" panose="020B0604020202020204" pitchFamily="34" charset="0"/>
            </a:endParaRPr>
          </a:p>
          <a:p>
            <a:pPr algn="ctr">
              <a:buNone/>
            </a:pPr>
            <a:r>
              <a:rPr lang="en-US" sz="4000" b="1" i="0" dirty="0">
                <a:solidFill>
                  <a:srgbClr val="000000"/>
                </a:solidFill>
                <a:effectLst/>
                <a:latin typeface="Arial" panose="020B0604020202020204" pitchFamily="34" charset="0"/>
                <a:cs typeface="Arial" panose="020B0604020202020204" pitchFamily="34" charset="0"/>
              </a:rPr>
              <a:t> Scripture:</a:t>
            </a:r>
          </a:p>
          <a:p>
            <a:pPr algn="ctr">
              <a:buNone/>
            </a:pPr>
            <a:endParaRPr lang="en-US" sz="4000" b="1" i="0" dirty="0">
              <a:solidFill>
                <a:srgbClr val="000000"/>
              </a:solidFill>
              <a:effectLst/>
              <a:latin typeface="Arial" panose="020B0604020202020204" pitchFamily="34" charset="0"/>
              <a:cs typeface="Arial" panose="020B0604020202020204" pitchFamily="34" charset="0"/>
            </a:endParaRPr>
          </a:p>
          <a:p>
            <a:pPr algn="ctr">
              <a:buNone/>
            </a:pPr>
            <a:r>
              <a:rPr lang="en-US" sz="4000" b="1" dirty="0">
                <a:solidFill>
                  <a:srgbClr val="000000"/>
                </a:solidFill>
                <a:latin typeface="Arial" panose="020B0604020202020204" pitchFamily="34" charset="0"/>
                <a:cs typeface="Arial" panose="020B0604020202020204" pitchFamily="34" charset="0"/>
              </a:rPr>
              <a:t>MATTHEW 21: 1 – 11  </a:t>
            </a:r>
            <a:r>
              <a:rPr lang="en-US" sz="4000" dirty="0">
                <a:solidFill>
                  <a:srgbClr val="000000"/>
                </a:solidFill>
                <a:latin typeface="Arial" panose="020B0604020202020204" pitchFamily="34" charset="0"/>
                <a:cs typeface="Arial" panose="020B0604020202020204" pitchFamily="34" charset="0"/>
              </a:rPr>
              <a:t>  </a:t>
            </a:r>
            <a:endParaRPr lang="en-US" sz="4000" i="0" dirty="0">
              <a:solidFill>
                <a:srgbClr val="000000"/>
              </a:solidFill>
              <a:effectLst/>
              <a:latin typeface="Arial" panose="020B0604020202020204" pitchFamily="34" charset="0"/>
              <a:cs typeface="Arial" panose="020B0604020202020204" pitchFamily="34" charset="0"/>
            </a:endParaRPr>
          </a:p>
        </p:txBody>
      </p:sp>
      <p:sp>
        <p:nvSpPr>
          <p:cNvPr id="26" name="TextBox 26"/>
          <p:cNvSpPr txBox="1"/>
          <p:nvPr/>
        </p:nvSpPr>
        <p:spPr>
          <a:xfrm>
            <a:off x="8344877" y="573530"/>
            <a:ext cx="8543830" cy="1084588"/>
          </a:xfrm>
          <a:prstGeom prst="rect">
            <a:avLst/>
          </a:prstGeom>
        </p:spPr>
        <p:txBody>
          <a:bodyPr lIns="0" tIns="0" rIns="0" bIns="0" rtlCol="0" anchor="t">
            <a:spAutoFit/>
          </a:bodyPr>
          <a:lstStyle/>
          <a:p>
            <a:pPr>
              <a:lnSpc>
                <a:spcPts val="8161"/>
              </a:lnSpc>
            </a:pPr>
            <a:r>
              <a:rPr lang="en-US" sz="7419" b="1" dirty="0">
                <a:solidFill>
                  <a:srgbClr val="000000"/>
                </a:solidFill>
                <a:latin typeface="Arimo Bold"/>
                <a:ea typeface="Arimo Bold"/>
                <a:cs typeface="Arimo Bold"/>
                <a:sym typeface="Arimo Bold"/>
              </a:rPr>
              <a:t>SCRIPTURE</a:t>
            </a:r>
          </a:p>
        </p:txBody>
      </p:sp>
      <p:grpSp>
        <p:nvGrpSpPr>
          <p:cNvPr id="27" name="Group 27"/>
          <p:cNvGrpSpPr/>
          <p:nvPr/>
        </p:nvGrpSpPr>
        <p:grpSpPr>
          <a:xfrm>
            <a:off x="15264249" y="-2577575"/>
            <a:ext cx="5693728" cy="5693728"/>
            <a:chOff x="0" y="0"/>
            <a:chExt cx="7591638" cy="7591638"/>
          </a:xfrm>
        </p:grpSpPr>
        <p:sp>
          <p:nvSpPr>
            <p:cNvPr id="28" name="Freeform 28"/>
            <p:cNvSpPr/>
            <p:nvPr/>
          </p:nvSpPr>
          <p:spPr>
            <a:xfrm rot="-6339738">
              <a:off x="716888" y="716888"/>
              <a:ext cx="6157862" cy="6157862"/>
            </a:xfrm>
            <a:custGeom>
              <a:avLst/>
              <a:gdLst/>
              <a:ahLst/>
              <a:cxnLst/>
              <a:rect l="l" t="t" r="r" b="b"/>
              <a:pathLst>
                <a:path w="6157862" h="6157862">
                  <a:moveTo>
                    <a:pt x="0" y="0"/>
                  </a:moveTo>
                  <a:lnTo>
                    <a:pt x="6157862" y="0"/>
                  </a:lnTo>
                  <a:lnTo>
                    <a:pt x="6157862" y="6157862"/>
                  </a:lnTo>
                  <a:lnTo>
                    <a:pt x="0" y="6157862"/>
                  </a:lnTo>
                  <a:lnTo>
                    <a:pt x="0" y="0"/>
                  </a:lnTo>
                  <a:close/>
                </a:path>
              </a:pathLst>
            </a:custGeom>
            <a:blipFill>
              <a:blip r:embed="rId3"/>
              <a:stretch>
                <a:fillRect/>
              </a:stretch>
            </a:blipFill>
          </p:spPr>
          <p:txBody>
            <a:bodyPr/>
            <a:lstStyle/>
            <a:p>
              <a:endParaRPr lang="en-CA"/>
            </a:p>
          </p:txBody>
        </p:sp>
        <p:grpSp>
          <p:nvGrpSpPr>
            <p:cNvPr id="29" name="Group 29"/>
            <p:cNvGrpSpPr/>
            <p:nvPr/>
          </p:nvGrpSpPr>
          <p:grpSpPr>
            <a:xfrm rot="-6339738">
              <a:off x="1093046" y="1093046"/>
              <a:ext cx="5405546" cy="540554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1" name="TextBox 31"/>
              <p:cNvSpPr txBox="1"/>
              <p:nvPr/>
            </p:nvSpPr>
            <p:spPr>
              <a:xfrm>
                <a:off x="76200" y="38100"/>
                <a:ext cx="660400" cy="698500"/>
              </a:xfrm>
              <a:prstGeom prst="rect">
                <a:avLst/>
              </a:prstGeom>
            </p:spPr>
            <p:txBody>
              <a:bodyPr lIns="32870" tIns="32870" rIns="32870" bIns="32870" rtlCol="0" anchor="ctr"/>
              <a:lstStyle/>
              <a:p>
                <a:pPr algn="ctr">
                  <a:lnSpc>
                    <a:spcPts val="2659"/>
                  </a:lnSpc>
                </a:pPr>
                <a:endParaRPr/>
              </a:p>
            </p:txBody>
          </p:sp>
        </p:grpSp>
      </p:grpSp>
      <p:grpSp>
        <p:nvGrpSpPr>
          <p:cNvPr id="32" name="Group 32"/>
          <p:cNvGrpSpPr/>
          <p:nvPr/>
        </p:nvGrpSpPr>
        <p:grpSpPr>
          <a:xfrm>
            <a:off x="19099654" y="1451964"/>
            <a:ext cx="1437790" cy="1437790"/>
            <a:chOff x="0" y="0"/>
            <a:chExt cx="1917053" cy="1917053"/>
          </a:xfrm>
        </p:grpSpPr>
        <p:sp>
          <p:nvSpPr>
            <p:cNvPr id="33" name="Freeform 33"/>
            <p:cNvSpPr/>
            <p:nvPr/>
          </p:nvSpPr>
          <p:spPr>
            <a:xfrm rot="-6339738">
              <a:off x="181030" y="181030"/>
              <a:ext cx="1554993" cy="1554993"/>
            </a:xfrm>
            <a:custGeom>
              <a:avLst/>
              <a:gdLst/>
              <a:ahLst/>
              <a:cxnLst/>
              <a:rect l="l" t="t" r="r" b="b"/>
              <a:pathLst>
                <a:path w="1554993" h="1554993">
                  <a:moveTo>
                    <a:pt x="0" y="0"/>
                  </a:moveTo>
                  <a:lnTo>
                    <a:pt x="1554993" y="0"/>
                  </a:lnTo>
                  <a:lnTo>
                    <a:pt x="1554993" y="1554993"/>
                  </a:lnTo>
                  <a:lnTo>
                    <a:pt x="0" y="1554993"/>
                  </a:lnTo>
                  <a:lnTo>
                    <a:pt x="0" y="0"/>
                  </a:lnTo>
                  <a:close/>
                </a:path>
              </a:pathLst>
            </a:custGeom>
            <a:blipFill>
              <a:blip r:embed="rId3"/>
              <a:stretch>
                <a:fillRect/>
              </a:stretch>
            </a:blipFill>
          </p:spPr>
          <p:txBody>
            <a:bodyPr/>
            <a:lstStyle/>
            <a:p>
              <a:endParaRPr lang="en-CA"/>
            </a:p>
          </p:txBody>
        </p:sp>
        <p:grpSp>
          <p:nvGrpSpPr>
            <p:cNvPr id="34" name="Group 34"/>
            <p:cNvGrpSpPr/>
            <p:nvPr/>
          </p:nvGrpSpPr>
          <p:grpSpPr>
            <a:xfrm rot="-6339738">
              <a:off x="276018" y="276018"/>
              <a:ext cx="1365017" cy="136501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grpSp>
        <p:nvGrpSpPr>
          <p:cNvPr id="37" name="Group 37"/>
          <p:cNvGrpSpPr/>
          <p:nvPr/>
        </p:nvGrpSpPr>
        <p:grpSpPr>
          <a:xfrm>
            <a:off x="19860347" y="2816390"/>
            <a:ext cx="630070" cy="630070"/>
            <a:chOff x="0" y="0"/>
            <a:chExt cx="840093" cy="840093"/>
          </a:xfrm>
        </p:grpSpPr>
        <p:sp>
          <p:nvSpPr>
            <p:cNvPr id="38" name="Freeform 38"/>
            <p:cNvSpPr/>
            <p:nvPr/>
          </p:nvSpPr>
          <p:spPr>
            <a:xfrm rot="-6339738">
              <a:off x="79331" y="79331"/>
              <a:ext cx="681431" cy="681431"/>
            </a:xfrm>
            <a:custGeom>
              <a:avLst/>
              <a:gdLst/>
              <a:ahLst/>
              <a:cxnLst/>
              <a:rect l="l" t="t" r="r" b="b"/>
              <a:pathLst>
                <a:path w="681431" h="681431">
                  <a:moveTo>
                    <a:pt x="0" y="0"/>
                  </a:moveTo>
                  <a:lnTo>
                    <a:pt x="681431" y="0"/>
                  </a:lnTo>
                  <a:lnTo>
                    <a:pt x="681431" y="681431"/>
                  </a:lnTo>
                  <a:lnTo>
                    <a:pt x="0" y="681431"/>
                  </a:lnTo>
                  <a:lnTo>
                    <a:pt x="0" y="0"/>
                  </a:lnTo>
                  <a:close/>
                </a:path>
              </a:pathLst>
            </a:custGeom>
            <a:blipFill>
              <a:blip r:embed="rId3"/>
              <a:stretch>
                <a:fillRect/>
              </a:stretch>
            </a:blipFill>
          </p:spPr>
          <p:txBody>
            <a:bodyPr/>
            <a:lstStyle/>
            <a:p>
              <a:endParaRPr lang="en-CA"/>
            </a:p>
          </p:txBody>
        </p:sp>
        <p:grpSp>
          <p:nvGrpSpPr>
            <p:cNvPr id="39" name="Group 39"/>
            <p:cNvGrpSpPr/>
            <p:nvPr/>
          </p:nvGrpSpPr>
          <p:grpSpPr>
            <a:xfrm rot="-6339738">
              <a:off x="120957" y="120957"/>
              <a:ext cx="598179" cy="598179"/>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1" name="TextBox 41"/>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p:cNvGrpSpPr/>
          <p:nvPr/>
        </p:nvGrpSpPr>
        <p:grpSpPr>
          <a:xfrm>
            <a:off x="338876" y="110990"/>
            <a:ext cx="11222215" cy="10176010"/>
            <a:chOff x="0" y="0"/>
            <a:chExt cx="2274402" cy="707744"/>
          </a:xfrm>
        </p:grpSpPr>
        <p:sp>
          <p:nvSpPr>
            <p:cNvPr id="8" name="Freeform 8"/>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p:cNvGrpSpPr/>
          <p:nvPr/>
        </p:nvGrpSpPr>
        <p:grpSpPr>
          <a:xfrm>
            <a:off x="10658240" y="-4851087"/>
            <a:ext cx="13912875" cy="13912875"/>
            <a:chOff x="0" y="0"/>
            <a:chExt cx="18550500" cy="18550500"/>
          </a:xfrm>
        </p:grpSpPr>
        <p:sp>
          <p:nvSpPr>
            <p:cNvPr id="20" name="Freeform 20"/>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p:cNvGrpSpPr/>
            <p:nvPr/>
          </p:nvGrpSpPr>
          <p:grpSpPr>
            <a:xfrm>
              <a:off x="1133172" y="1133172"/>
              <a:ext cx="16284156" cy="1628415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p:cNvGrpSpPr/>
          <p:nvPr/>
        </p:nvGrpSpPr>
        <p:grpSpPr>
          <a:xfrm rot="-3207614">
            <a:off x="17455210" y="2837636"/>
            <a:ext cx="6049545" cy="3685699"/>
            <a:chOff x="0" y="0"/>
            <a:chExt cx="1593296" cy="970719"/>
          </a:xfrm>
        </p:grpSpPr>
        <p:sp>
          <p:nvSpPr>
            <p:cNvPr id="25" name="Freeform 25"/>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p:cNvGrpSpPr/>
          <p:nvPr/>
        </p:nvGrpSpPr>
        <p:grpSpPr>
          <a:xfrm rot="-3207614">
            <a:off x="13944382" y="936044"/>
            <a:ext cx="6049545" cy="3685699"/>
            <a:chOff x="0" y="0"/>
            <a:chExt cx="1593296" cy="970719"/>
          </a:xfrm>
        </p:grpSpPr>
        <p:sp>
          <p:nvSpPr>
            <p:cNvPr id="28" name="Freeform 28"/>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p:cNvGrpSpPr/>
          <p:nvPr/>
        </p:nvGrpSpPr>
        <p:grpSpPr>
          <a:xfrm>
            <a:off x="11398276" y="3170031"/>
            <a:ext cx="6092184" cy="609218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p:cNvGrpSpPr/>
          <p:nvPr/>
        </p:nvGrpSpPr>
        <p:grpSpPr>
          <a:xfrm>
            <a:off x="11640242" y="3393886"/>
            <a:ext cx="5608255" cy="560825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p:cNvGrpSpPr/>
          <p:nvPr/>
        </p:nvGrpSpPr>
        <p:grpSpPr>
          <a:xfrm>
            <a:off x="11878452" y="3648768"/>
            <a:ext cx="5131832" cy="513183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2B4CAC9A-6C9A-1724-BA69-D6DA6A51A03D}"/>
              </a:ext>
            </a:extLst>
          </p:cNvPr>
          <p:cNvSpPr txBox="1"/>
          <p:nvPr/>
        </p:nvSpPr>
        <p:spPr>
          <a:xfrm>
            <a:off x="609601" y="876300"/>
            <a:ext cx="10524918" cy="9239068"/>
          </a:xfrm>
          <a:prstGeom prst="rect">
            <a:avLst/>
          </a:prstGeom>
          <a:noFill/>
        </p:spPr>
        <p:txBody>
          <a:bodyPr wrap="square">
            <a:spAutoFit/>
          </a:bodyPr>
          <a:lstStyle/>
          <a:p>
            <a:pPr>
              <a:lnSpc>
                <a:spcPct val="107000"/>
              </a:lnSpc>
              <a:spcAft>
                <a:spcPts val="800"/>
              </a:spcAft>
              <a:buNone/>
            </a:pPr>
            <a:r>
              <a:rPr lang="en-CA" sz="3600" b="1" kern="0" dirty="0">
                <a:effectLst/>
                <a:latin typeface="Arial" panose="020B0604020202020204" pitchFamily="34" charset="0"/>
                <a:ea typeface="Times New Roman" panose="02020603050405020304" pitchFamily="18" charset="0"/>
                <a:cs typeface="Arial" panose="020B0604020202020204" pitchFamily="34" charset="0"/>
              </a:rPr>
              <a:t>INTRODUCTION</a:t>
            </a:r>
          </a:p>
          <a:p>
            <a:pPr>
              <a:lnSpc>
                <a:spcPct val="107000"/>
              </a:lnSpc>
              <a:spcAft>
                <a:spcPts val="800"/>
              </a:spcAft>
              <a:buNone/>
            </a:pPr>
            <a:r>
              <a:rPr lang="en-US" sz="3600" b="1" kern="0" dirty="0">
                <a:latin typeface="Arial" panose="020B0604020202020204" pitchFamily="34" charset="0"/>
                <a:ea typeface="Times New Roman" panose="02020603050405020304" pitchFamily="18" charset="0"/>
                <a:cs typeface="Arial" panose="020B0604020202020204" pitchFamily="34" charset="0"/>
              </a:rPr>
              <a:t>Hosanna</a:t>
            </a: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Not just a celebration. Not just a song</a:t>
            </a:r>
          </a:p>
          <a:p>
            <a:pPr>
              <a:buNone/>
            </a:pPr>
            <a:r>
              <a:rPr lang="en-US" sz="3600" kern="0" dirty="0">
                <a:latin typeface="Arial" panose="020B0604020202020204" pitchFamily="34" charset="0"/>
                <a:ea typeface="Times New Roman" panose="02020603050405020304" pitchFamily="18" charset="0"/>
                <a:cs typeface="Arial" panose="020B0604020202020204" pitchFamily="34" charset="0"/>
              </a:rPr>
              <a:t>But a cry that means: Save us now!</a:t>
            </a:r>
          </a:p>
          <a:p>
            <a:pPr>
              <a:buNone/>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 same voices that waved palm branches were not just honoring a King, they were pleading for deliverance from </a:t>
            </a:r>
            <a:r>
              <a:rPr lang="en-US" sz="3600" b="1" u="sng" kern="0" dirty="0">
                <a:latin typeface="Arial" panose="020B0604020202020204" pitchFamily="34" charset="0"/>
                <a:ea typeface="Times New Roman" panose="02020603050405020304" pitchFamily="18" charset="0"/>
                <a:cs typeface="Arial" panose="020B0604020202020204" pitchFamily="34" charset="0"/>
              </a:rPr>
              <a:t>oppression</a:t>
            </a:r>
            <a:r>
              <a:rPr lang="en-US" sz="3600" kern="0" dirty="0">
                <a:latin typeface="Arial" panose="020B0604020202020204" pitchFamily="34" charset="0"/>
                <a:ea typeface="Times New Roman" panose="02020603050405020304" pitchFamily="18" charset="0"/>
                <a:cs typeface="Arial" panose="020B0604020202020204" pitchFamily="34" charset="0"/>
              </a:rPr>
              <a:t>, </a:t>
            </a:r>
            <a:r>
              <a:rPr lang="en-US" sz="3600" b="1" kern="0" dirty="0">
                <a:latin typeface="Arial" panose="020B0604020202020204" pitchFamily="34" charset="0"/>
                <a:ea typeface="Times New Roman" panose="02020603050405020304" pitchFamily="18" charset="0"/>
                <a:cs typeface="Arial" panose="020B0604020202020204" pitchFamily="34" charset="0"/>
              </a:rPr>
              <a:t>bondage</a:t>
            </a:r>
            <a:r>
              <a:rPr lang="en-US" sz="3600" kern="0" dirty="0">
                <a:latin typeface="Arial" panose="020B0604020202020204" pitchFamily="34" charset="0"/>
                <a:ea typeface="Times New Roman" panose="02020603050405020304" pitchFamily="18" charset="0"/>
                <a:cs typeface="Arial" panose="020B0604020202020204" pitchFamily="34" charset="0"/>
              </a:rPr>
              <a:t>, and </a:t>
            </a:r>
            <a:r>
              <a:rPr lang="en-US" sz="3600" b="1" kern="0" dirty="0">
                <a:latin typeface="Arial" panose="020B0604020202020204" pitchFamily="34" charset="0"/>
                <a:ea typeface="Times New Roman" panose="02020603050405020304" pitchFamily="18" charset="0"/>
                <a:cs typeface="Arial" panose="020B0604020202020204" pitchFamily="34" charset="0"/>
              </a:rPr>
              <a:t>brokenness.</a:t>
            </a:r>
          </a:p>
          <a:p>
            <a:pPr>
              <a:buNone/>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Many people today are singing, but few are truly crying out. True worship is not polished, it is desperate.</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anose="05000000000000000000"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Hosanna is the sound of someone who refuses to stay bound.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7ED2-BDD1-AC6D-30C4-4A304CCD72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4C724F-C7FF-FEA7-F1AB-7259199FD23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848CEF8F-A8FC-3E3A-7038-72999D1DE963}"/>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E37C082-6783-9B76-ACB7-DE20AAD8DE3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36BAEE38-A85B-15CD-333F-611D71B35B2F}"/>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EABD788F-9275-C3CA-64DC-0D437FDA4BE2}"/>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DD46612D-39D9-CD49-14AC-4883A0C2AE47}"/>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DB06A220-9A46-517D-BA1D-AD2A9677EF69}"/>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242A5817-235D-7314-686A-2F7DE5E4E79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A5C0CA82-5128-C322-CAA0-4627E419C073}"/>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3E346D7-9199-9B47-FDB9-AFD6C96BFB10}"/>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E90CF56-A652-A915-B0F0-15A0017B8006}"/>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B52C6516-11B4-9D3D-C47E-53D017B6752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64F4879-624E-42AC-4511-491BEB484127}"/>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3F85F537-EC0C-78E6-FA19-5F6162F0AF7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17F0BEF-461C-2316-0683-91AA93692C1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802DDC5B-5950-1382-6435-15DB702E8EA1}"/>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C11AAE72-56D7-0AE8-6BEF-B0CBACB8A421}"/>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9C2A8594-14D2-67D7-6F88-356093B26A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7CE11203-ABDA-9F52-D052-435D0B9A0DEB}"/>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7BE3DA9-D98D-ADE0-372D-F6873779474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F5CD27E1-1A85-8C00-64F4-AB1C61776A2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FA3C749-F4CB-1BD6-A88F-48FB897097AE}"/>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47955282-0414-89D9-8CC1-05973D0204E6}"/>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8C08EB3F-06CE-87D8-1514-8931B546B0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3BC574E8-0746-2A5B-6752-BC50D88E3610}"/>
              </a:ext>
            </a:extLst>
          </p:cNvPr>
          <p:cNvSpPr txBox="1"/>
          <p:nvPr/>
        </p:nvSpPr>
        <p:spPr>
          <a:xfrm>
            <a:off x="609601" y="1409700"/>
            <a:ext cx="10524918" cy="7615867"/>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1. HOSANNA IS A CRY BEFORE IT IS A PRAISE</a:t>
            </a: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Scripture: Psalm 118:25 </a:t>
            </a:r>
            <a:r>
              <a:rPr lang="en-US" sz="3600" kern="0" dirty="0">
                <a:latin typeface="Arial" panose="020B0604020202020204" pitchFamily="34" charset="0"/>
                <a:ea typeface="Times New Roman" panose="02020603050405020304" pitchFamily="18" charset="0"/>
                <a:cs typeface="Arial" panose="020B0604020202020204" pitchFamily="34" charset="0"/>
              </a:rPr>
              <a:t>- Save now, I pray, O Lord; O Lord, I pray, send now prosperity.</a:t>
            </a: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Hosanna originates as a petition, not a Celebration. </a:t>
            </a:r>
          </a:p>
          <a:p>
            <a:pPr marL="571500" indent="-571500">
              <a:buFont typeface="Wingdings"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Hosanna is the language of urgency: God, I need You now!</a:t>
            </a:r>
          </a:p>
          <a:p>
            <a:pPr marL="571500" indent="-571500">
              <a:buFont typeface="Wingdings"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Deliverance begins when pride ends. </a:t>
            </a:r>
          </a:p>
          <a:p>
            <a:pPr marL="571500" indent="-571500">
              <a:buFont typeface="Wingdings"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You cannot experience deliverance until you are willing to cry out.</a:t>
            </a:r>
          </a:p>
        </p:txBody>
      </p:sp>
    </p:spTree>
    <p:extLst>
      <p:ext uri="{BB962C8B-B14F-4D97-AF65-F5344CB8AC3E}">
        <p14:creationId xmlns:p14="http://schemas.microsoft.com/office/powerpoint/2010/main" val="9840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4F00-8F73-F6B2-2F80-6A6AFFE931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72A03F-9F22-BC8C-1BF2-4B13DFFED10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0F090548-13E4-CC4E-354C-0AD9D4705C1E}"/>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E8D393AC-C8E8-A6E5-3D5B-FA82900865DC}"/>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0A83412D-6170-FF8A-22ED-BAB97E96AAEE}"/>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1F196ED6-8A7E-C34C-669B-B621A2E9A456}"/>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858C452A-56EB-7049-32B4-AB1C968E3C44}"/>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E91C4535-137C-5D9F-BD50-EC44A85C75BC}"/>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65DF4B0-4CF8-21C6-19B4-11019F9A8FF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9330EC40-1FF7-2BE2-2E74-ECA3AE865A27}"/>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89E46AE1-EABB-5766-789A-B612D86DBAAE}"/>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4D77372C-092F-BFB0-6C28-5D04F78046B8}"/>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E1811ADA-ADF1-FA57-8955-1D6C5D006D4D}"/>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CF23054D-0ED4-F8C6-C9D7-5F51A3975F7C}"/>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C173B977-ED32-E167-FF53-95653C4DDA74}"/>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CCF70E42-0601-D839-8883-85F97B0972F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C515809D-FC49-9F38-DFE7-92B6451C5A89}"/>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F75D8216-C339-297F-E8CE-DE7DB9943495}"/>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18A2FFBA-F070-DAE9-4CBC-0CE5E7F74A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0C54A38D-45BE-4579-8ADA-77DF3CE01350}"/>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D19A36B2-7355-B8D7-58A3-F1A4287EDDB5}"/>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A21D80B2-E1C8-391F-1C19-6E5F22A38C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E9A9B157-45A1-60DC-550D-E9DF1B3079D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356602C-0686-BF1D-D66A-FB32AD90EAE7}"/>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E01A25F6-6776-2814-B814-CA4308FFAF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2E97E29-D451-A55E-D0E2-676D395AAF3C}"/>
              </a:ext>
            </a:extLst>
          </p:cNvPr>
          <p:cNvSpPr txBox="1"/>
          <p:nvPr/>
        </p:nvSpPr>
        <p:spPr>
          <a:xfrm>
            <a:off x="533401" y="1066925"/>
            <a:ext cx="10601118" cy="8840241"/>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2. HOSANNA INVITES THE KING INTO YOUR SITUATION</a:t>
            </a: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Scripture: Matthew 21:5 </a:t>
            </a:r>
            <a:r>
              <a:rPr lang="en-US" sz="3600" kern="0" dirty="0">
                <a:latin typeface="Arial" panose="020B0604020202020204" pitchFamily="34" charset="0"/>
                <a:ea typeface="Times New Roman" panose="02020603050405020304" pitchFamily="18" charset="0"/>
                <a:cs typeface="Arial" panose="020B0604020202020204" pitchFamily="34" charset="0"/>
              </a:rPr>
              <a:t>“Tell the daughter of Zion, ‘Behold, your King is coming to you, Lowly, and sitting on a donkey, A colt, the foal of a donkey.”</a:t>
            </a: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 cry of Hosanna activates divine intervention. </a:t>
            </a:r>
          </a:p>
          <a:p>
            <a:pPr marL="571500" indent="-571500">
              <a:buFont typeface="Wingdings"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Jesus enters where He is welcomed. </a:t>
            </a:r>
          </a:p>
          <a:p>
            <a:pPr marL="571500" indent="-571500">
              <a:buFont typeface="Wingdings"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 people didn’t go to the palace; the King came to them. </a:t>
            </a:r>
          </a:p>
          <a:p>
            <a:pPr marL="571500" indent="-571500">
              <a:buFont typeface="Wingdings" pitchFamily="2" charset="2"/>
              <a:buChar char="q"/>
            </a:pPr>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When your cry is real, God comes near.</a:t>
            </a:r>
          </a:p>
        </p:txBody>
      </p:sp>
    </p:spTree>
    <p:extLst>
      <p:ext uri="{BB962C8B-B14F-4D97-AF65-F5344CB8AC3E}">
        <p14:creationId xmlns:p14="http://schemas.microsoft.com/office/powerpoint/2010/main" val="267491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A28E2-2B8B-5B51-9776-F2A1432060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C44F441-E20A-1EF8-AF08-1F559798CEE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B75A64CB-C456-CBA6-7EA4-55CEA1096F91}"/>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3BB1AC4-322E-663C-6D99-ADF8D62ACEA3}"/>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8A19B1AD-D2FD-2D0E-DC58-F7954A09FD67}"/>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92E23978-CCE0-7BC8-A44B-E0CD53575842}"/>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07C775A1-A879-0D7C-F349-B85FE19F09E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37CAB6E4-BE10-0FA0-996C-5E39590E7BAD}"/>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99B840D-A95C-0723-9573-6A48EB0FB94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FFB881F4-363D-F886-B217-9DC7A2A40EA0}"/>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A1842401-D6A2-AFDA-6A0B-58C80B2006A4}"/>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8315732-5095-F6CE-F594-FC098D822D7A}"/>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CED655AA-044D-8E66-8752-67893D88BA1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D0AF2AA7-0653-2397-BA57-5198C8BB4DA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A6A6D367-0E10-E80C-CF05-F26ED5376F7B}"/>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89D1EF87-AE4E-5FCE-F9AE-C306DF3A893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24857293-089E-052C-B336-4C62C036F7C2}"/>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9E977E20-905C-5119-D707-EA5D74FE13B5}"/>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7EBA792B-2850-FEB8-6A76-5B87503696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E9EE760-2170-1F0E-7FC4-311615C86CA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09610050-8CE8-6709-3E09-FE3418424CA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108ECEDB-BA33-DB66-4C20-6471BAB5F6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3F800AD8-F31D-5AAF-3719-DDF955C9DA13}"/>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07A0C6C-7C26-8CDC-28E4-13E488FE6AB8}"/>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7BDB4B4E-A824-76BC-14B5-CE8189181E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F840EBF3-8F25-4051-8F8A-418F9EAA3224}"/>
              </a:ext>
            </a:extLst>
          </p:cNvPr>
          <p:cNvSpPr txBox="1"/>
          <p:nvPr/>
        </p:nvSpPr>
        <p:spPr>
          <a:xfrm>
            <a:off x="533401" y="1066924"/>
            <a:ext cx="10601118" cy="6182270"/>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3. HOSANNA RECOGNIZES JESUS AS DELIVERER.</a:t>
            </a:r>
          </a:p>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Scripture: Luke 19:38–40 </a:t>
            </a:r>
          </a:p>
          <a:p>
            <a:pPr>
              <a:lnSpc>
                <a:spcPct val="107000"/>
              </a:lnSpc>
              <a:spcAft>
                <a:spcPts val="800"/>
              </a:spcAft>
            </a:pPr>
            <a:r>
              <a:rPr lang="en-US" sz="3600" kern="0" dirty="0">
                <a:latin typeface="Arial" panose="020B0604020202020204" pitchFamily="34" charset="0"/>
                <a:ea typeface="Times New Roman" panose="02020603050405020304" pitchFamily="18" charset="0"/>
                <a:cs typeface="Arial" panose="020B0604020202020204" pitchFamily="34" charset="0"/>
              </a:rPr>
              <a:t>‘Blessed is the King who comes in the name of the Lord!’ Peace in heaven and glory in the highest!” 39 And some of the Pharisees called to Him from the crowd, “Teacher, rebuke Your disciples.” 40 But He answered and said to them, “I tell you that if these should keep silent, the stones would immediately cry out.”</a:t>
            </a:r>
          </a:p>
        </p:txBody>
      </p:sp>
    </p:spTree>
    <p:extLst>
      <p:ext uri="{BB962C8B-B14F-4D97-AF65-F5344CB8AC3E}">
        <p14:creationId xmlns:p14="http://schemas.microsoft.com/office/powerpoint/2010/main" val="311469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A28E2-2B8B-5B51-9776-F2A1432060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C44F441-E20A-1EF8-AF08-1F559798CEE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B75A64CB-C456-CBA6-7EA4-55CEA1096F91}"/>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3BB1AC4-322E-663C-6D99-ADF8D62ACEA3}"/>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8A19B1AD-D2FD-2D0E-DC58-F7954A09FD67}"/>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92E23978-CCE0-7BC8-A44B-E0CD53575842}"/>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07C775A1-A879-0D7C-F349-B85FE19F09E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37CAB6E4-BE10-0FA0-996C-5E39590E7BAD}"/>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099B840D-A95C-0723-9573-6A48EB0FB94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FFB881F4-363D-F886-B217-9DC7A2A40EA0}"/>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A1842401-D6A2-AFDA-6A0B-58C80B2006A4}"/>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88315732-5095-F6CE-F594-FC098D822D7A}"/>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CED655AA-044D-8E66-8752-67893D88BA1E}"/>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D0AF2AA7-0653-2397-BA57-5198C8BB4DA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A6A6D367-0E10-E80C-CF05-F26ED5376F7B}"/>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89D1EF87-AE4E-5FCE-F9AE-C306DF3A8934}"/>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24857293-089E-052C-B336-4C62C036F7C2}"/>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9E977E20-905C-5119-D707-EA5D74FE13B5}"/>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7EBA792B-2850-FEB8-6A76-5B87503696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6E9EE760-2170-1F0E-7FC4-311615C86CA4}"/>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09610050-8CE8-6709-3E09-FE3418424CAD}"/>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108ECEDB-BA33-DB66-4C20-6471BAB5F6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3F800AD8-F31D-5AAF-3719-DDF955C9DA13}"/>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807A0C6C-7C26-8CDC-28E4-13E488FE6AB8}"/>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7BDB4B4E-A824-76BC-14B5-CE8189181E3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F840EBF3-8F25-4051-8F8A-418F9EAA3224}"/>
              </a:ext>
            </a:extLst>
          </p:cNvPr>
          <p:cNvSpPr txBox="1"/>
          <p:nvPr/>
        </p:nvSpPr>
        <p:spPr>
          <a:xfrm>
            <a:off x="533400" y="2019300"/>
            <a:ext cx="10864876" cy="5812489"/>
          </a:xfrm>
          <a:prstGeom prst="rect">
            <a:avLst/>
          </a:prstGeom>
          <a:noFill/>
        </p:spPr>
        <p:txBody>
          <a:bodyPr wrap="square">
            <a:spAutoFit/>
          </a:bodyPr>
          <a:lstStyle/>
          <a:p>
            <a:pPr>
              <a:lnSpc>
                <a:spcPct val="107000"/>
              </a:lnSpc>
              <a:spcAft>
                <a:spcPts val="800"/>
              </a:spcAft>
            </a:pPr>
            <a:r>
              <a:rPr lang="en-US" sz="3600" b="1" kern="0" dirty="0">
                <a:latin typeface="Arial" panose="020B0604020202020204" pitchFamily="34" charset="0"/>
                <a:ea typeface="Times New Roman" panose="02020603050405020304" pitchFamily="18" charset="0"/>
                <a:cs typeface="Arial" panose="020B0604020202020204" pitchFamily="34" charset="0"/>
              </a:rPr>
              <a:t>3. HOSANNA RECOGNIZES JESUS AS DELIVERER (</a:t>
            </a:r>
            <a:r>
              <a:rPr lang="en-US" sz="3600" b="1" kern="0" dirty="0" err="1">
                <a:latin typeface="Arial" panose="020B0604020202020204" pitchFamily="34" charset="0"/>
                <a:ea typeface="Times New Roman" panose="02020603050405020304" pitchFamily="18" charset="0"/>
                <a:cs typeface="Arial" panose="020B0604020202020204" pitchFamily="34" charset="0"/>
              </a:rPr>
              <a:t>con’t</a:t>
            </a:r>
            <a:r>
              <a:rPr lang="en-US" sz="3600" b="1" kern="0" dirty="0">
                <a:latin typeface="Arial" panose="020B0604020202020204" pitchFamily="34" charset="0"/>
                <a:ea typeface="Times New Roman" panose="02020603050405020304" pitchFamily="18" charset="0"/>
                <a:cs typeface="Arial" panose="020B0604020202020204" pitchFamily="34" charset="0"/>
              </a:rPr>
              <a:t>)</a:t>
            </a: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They expected political rescue, but Jesus brought deeper deliverance.</a:t>
            </a:r>
          </a:p>
          <a:p>
            <a:endParaRPr lang="en-US" sz="3600"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Deliverance is not just from </a:t>
            </a:r>
            <a:r>
              <a:rPr lang="en-US" sz="3600" b="1" kern="0" dirty="0">
                <a:latin typeface="Arial" panose="020B0604020202020204" pitchFamily="34" charset="0"/>
                <a:ea typeface="Times New Roman" panose="02020603050405020304" pitchFamily="18" charset="0"/>
                <a:cs typeface="Arial" panose="020B0604020202020204" pitchFamily="34" charset="0"/>
              </a:rPr>
              <a:t>enemies</a:t>
            </a:r>
            <a:r>
              <a:rPr lang="en-US" sz="3600" kern="0" dirty="0">
                <a:latin typeface="Arial" panose="020B0604020202020204" pitchFamily="34" charset="0"/>
                <a:ea typeface="Times New Roman" panose="02020603050405020304" pitchFamily="18" charset="0"/>
                <a:cs typeface="Arial" panose="020B0604020202020204" pitchFamily="34" charset="0"/>
              </a:rPr>
              <a:t>, it is from </a:t>
            </a:r>
            <a:r>
              <a:rPr lang="en-US" sz="3600" b="1" kern="0" dirty="0">
                <a:latin typeface="Arial" panose="020B0604020202020204" pitchFamily="34" charset="0"/>
                <a:ea typeface="Times New Roman" panose="02020603050405020304" pitchFamily="18" charset="0"/>
                <a:cs typeface="Arial" panose="020B0604020202020204" pitchFamily="34" charset="0"/>
              </a:rPr>
              <a:t>sin</a:t>
            </a:r>
            <a:r>
              <a:rPr lang="en-US" sz="3600" kern="0" dirty="0">
                <a:latin typeface="Arial" panose="020B0604020202020204" pitchFamily="34" charset="0"/>
                <a:ea typeface="Times New Roman" panose="02020603050405020304" pitchFamily="18" charset="0"/>
                <a:cs typeface="Arial" panose="020B0604020202020204" pitchFamily="34" charset="0"/>
              </a:rPr>
              <a:t>, </a:t>
            </a:r>
            <a:r>
              <a:rPr lang="en-US" sz="3600" b="1" kern="0" dirty="0">
                <a:latin typeface="Arial" panose="020B0604020202020204" pitchFamily="34" charset="0"/>
                <a:ea typeface="Times New Roman" panose="02020603050405020304" pitchFamily="18" charset="0"/>
                <a:cs typeface="Arial" panose="020B0604020202020204" pitchFamily="34" charset="0"/>
              </a:rPr>
              <a:t>fear</a:t>
            </a:r>
            <a:r>
              <a:rPr lang="en-US" sz="3600" kern="0" dirty="0">
                <a:latin typeface="Arial" panose="020B0604020202020204" pitchFamily="34" charset="0"/>
                <a:ea typeface="Times New Roman" panose="02020603050405020304" pitchFamily="18" charset="0"/>
                <a:cs typeface="Arial" panose="020B0604020202020204" pitchFamily="34" charset="0"/>
              </a:rPr>
              <a:t>, </a:t>
            </a:r>
            <a:r>
              <a:rPr lang="en-US" sz="3600" b="1" kern="0" dirty="0">
                <a:latin typeface="Arial" panose="020B0604020202020204" pitchFamily="34" charset="0"/>
                <a:ea typeface="Times New Roman" panose="02020603050405020304" pitchFamily="18" charset="0"/>
                <a:cs typeface="Arial" panose="020B0604020202020204" pitchFamily="34" charset="0"/>
              </a:rPr>
              <a:t>bondage</a:t>
            </a:r>
            <a:r>
              <a:rPr lang="en-US" sz="3600" kern="0" dirty="0">
                <a:latin typeface="Arial" panose="020B0604020202020204" pitchFamily="34" charset="0"/>
                <a:ea typeface="Times New Roman" panose="02020603050405020304" pitchFamily="18" charset="0"/>
                <a:cs typeface="Arial" panose="020B0604020202020204" pitchFamily="34" charset="0"/>
              </a:rPr>
              <a:t>, and </a:t>
            </a:r>
            <a:r>
              <a:rPr lang="en-US" sz="3600" b="1" kern="0" dirty="0">
                <a:latin typeface="Arial" panose="020B0604020202020204" pitchFamily="34" charset="0"/>
                <a:ea typeface="Times New Roman" panose="02020603050405020304" pitchFamily="18" charset="0"/>
                <a:cs typeface="Arial" panose="020B0604020202020204" pitchFamily="34" charset="0"/>
              </a:rPr>
              <a:t>identity loss. </a:t>
            </a:r>
          </a:p>
          <a:p>
            <a:pPr marL="571500" indent="-571500">
              <a:buFont typeface="Wingdings" pitchFamily="2" charset="2"/>
              <a:buChar char="q"/>
            </a:pPr>
            <a:endParaRPr lang="en-US" sz="3600" b="1" kern="0" dirty="0">
              <a:latin typeface="Arial" panose="020B0604020202020204" pitchFamily="34" charset="0"/>
              <a:ea typeface="Times New Roman" panose="02020603050405020304" pitchFamily="18" charset="0"/>
              <a:cs typeface="Arial" panose="020B0604020202020204" pitchFamily="34" charset="0"/>
            </a:endParaRPr>
          </a:p>
          <a:p>
            <a:pPr marL="571500" indent="-571500">
              <a:buFont typeface="Wingdings" pitchFamily="2" charset="2"/>
              <a:buChar char="q"/>
            </a:pPr>
            <a:r>
              <a:rPr lang="en-US" sz="3600" kern="0" dirty="0">
                <a:latin typeface="Arial" panose="020B0604020202020204" pitchFamily="34" charset="0"/>
                <a:ea typeface="Times New Roman" panose="02020603050405020304" pitchFamily="18" charset="0"/>
                <a:cs typeface="Arial" panose="020B0604020202020204" pitchFamily="34" charset="0"/>
              </a:rPr>
              <a:t>God may not answer how you expect, but He always delivers what you truly need.</a:t>
            </a:r>
          </a:p>
        </p:txBody>
      </p:sp>
    </p:spTree>
    <p:extLst>
      <p:ext uri="{BB962C8B-B14F-4D97-AF65-F5344CB8AC3E}">
        <p14:creationId xmlns:p14="http://schemas.microsoft.com/office/powerpoint/2010/main" val="141277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7DB3-E2E1-EA5F-DBBA-120584B1CB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1515CB-91F9-FC50-5F6D-0825EE65169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36C31494-C6C6-9D04-4933-B4E96FAEA63E}"/>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3AB7625F-B269-FF2A-F453-41A03D1921CA}"/>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20F2FD49-CD0F-8094-07CC-D157CC1AA790}"/>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B1C9B496-CAF2-DE75-CFDE-5D811CAFF773}"/>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10EBB547-A4E8-635A-FBB7-2A4C2FAD580E}"/>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DE035450-53E8-7725-EAD4-9DBE920B586A}"/>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5F9C4908-1620-2B46-EF03-253D40D82AC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2ECB9504-FEDF-B7F3-32CD-4917773FF4BA}"/>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5F96B4A5-2180-36AB-8B59-8E7170094938}"/>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5C9D4445-CBB5-68F6-95D1-3ED9E502D611}"/>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F19EDC8E-EF09-AC77-0BE5-0AF8655E8357}"/>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FA12556C-2B01-6C4B-FB42-676D2284E4C3}"/>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0CF34C0F-4A71-B62C-E7A0-EAF010D4E330}"/>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4E8401C7-01EB-C061-DA74-C7BBFDB4A259}"/>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5A086575-6CF8-543D-074F-199E9354F39B}"/>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EF5554B5-F604-97C2-E8A5-9077797E9C40}"/>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76D52E6D-A7F6-84F2-F0DD-81591672CD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5EAFCD00-4E3F-EE76-8A04-D7F9A28CA3DC}"/>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AABCCDDF-D7F4-B2C3-B328-D982505676D4}"/>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B145B708-499F-252D-45EF-7B819FAC96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ACC55274-1486-3AA7-3299-0DDE1A7C7DCA}"/>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744D821F-F46F-330E-42D4-25DAE2633BD4}"/>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BE027116-5F2F-D3F8-9B72-CD133EBF6B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0D240A6B-1E3E-5854-F7F7-F5682AC3128B}"/>
              </a:ext>
            </a:extLst>
          </p:cNvPr>
          <p:cNvSpPr txBox="1"/>
          <p:nvPr/>
        </p:nvSpPr>
        <p:spPr>
          <a:xfrm>
            <a:off x="533400" y="1225212"/>
            <a:ext cx="10773909" cy="8883970"/>
          </a:xfrm>
          <a:prstGeom prst="rect">
            <a:avLst/>
          </a:prstGeom>
          <a:noFill/>
        </p:spPr>
        <p:txBody>
          <a:bodyPr wrap="square">
            <a:spAutoFit/>
          </a:bodyPr>
          <a:lstStyle/>
          <a:p>
            <a:pPr>
              <a:lnSpc>
                <a:spcPct val="107000"/>
              </a:lnSpc>
              <a:spcAft>
                <a:spcPts val="800"/>
              </a:spcAft>
              <a:buNone/>
            </a:pPr>
            <a:r>
              <a:rPr lang="en-US" sz="3600" b="1" kern="0" dirty="0">
                <a:effectLst/>
                <a:latin typeface="Arial" panose="020B0604020202020204" pitchFamily="34" charset="0"/>
                <a:ea typeface="Times New Roman" panose="02020603050405020304" pitchFamily="18" charset="0"/>
                <a:cs typeface="Arial" panose="020B0604020202020204" pitchFamily="34" charset="0"/>
              </a:rPr>
              <a:t>4. BARTIMAEUS – THE HOSANNA MAN</a:t>
            </a:r>
          </a:p>
          <a:p>
            <a:pPr>
              <a:lnSpc>
                <a:spcPct val="107000"/>
              </a:lnSpc>
              <a:spcAft>
                <a:spcPts val="800"/>
              </a:spcAft>
            </a:pPr>
            <a:r>
              <a:rPr lang="en-US" sz="3600" kern="0" dirty="0">
                <a:effectLst/>
                <a:latin typeface="Arial" panose="020B0604020202020204" pitchFamily="34" charset="0"/>
                <a:ea typeface="Times New Roman" panose="02020603050405020304" pitchFamily="18" charset="0"/>
                <a:cs typeface="Arial" panose="020B0604020202020204" pitchFamily="34" charset="0"/>
              </a:rPr>
              <a:t>Scripture: Mark 10:46–52</a:t>
            </a:r>
          </a:p>
          <a:p>
            <a:pPr>
              <a:lnSpc>
                <a:spcPct val="107000"/>
              </a:lnSpc>
              <a:spcAft>
                <a:spcPts val="800"/>
              </a:spcAft>
            </a:pPr>
            <a:r>
              <a:rPr lang="en-US" sz="3600" kern="0" dirty="0">
                <a:effectLst/>
                <a:latin typeface="Arial" panose="020B0604020202020204" pitchFamily="34" charset="0"/>
                <a:ea typeface="Times New Roman" panose="02020603050405020304" pitchFamily="18" charset="0"/>
                <a:cs typeface="Arial" panose="020B0604020202020204" pitchFamily="34" charset="0"/>
              </a:rPr>
              <a:t>His Story:</a:t>
            </a:r>
          </a:p>
          <a:p>
            <a:pPr marL="571500" indent="-571500">
              <a:lnSpc>
                <a:spcPct val="107000"/>
              </a:lnSpc>
              <a:spcAft>
                <a:spcPts val="800"/>
              </a:spcAft>
              <a:buFont typeface="Wingdings" pitchFamily="2" charset="2"/>
              <a:buChar char="q"/>
            </a:pPr>
            <a:r>
              <a:rPr lang="en-US" sz="3600" kern="0" dirty="0">
                <a:effectLst/>
                <a:latin typeface="Arial" panose="020B0604020202020204" pitchFamily="34" charset="0"/>
                <a:ea typeface="Times New Roman" panose="02020603050405020304" pitchFamily="18" charset="0"/>
                <a:cs typeface="Arial" panose="020B0604020202020204" pitchFamily="34" charset="0"/>
              </a:rPr>
              <a:t>He was blind (limited vision, limited future)</a:t>
            </a:r>
          </a:p>
          <a:p>
            <a:pPr>
              <a:lnSpc>
                <a:spcPct val="107000"/>
              </a:lnSpc>
              <a:spcAft>
                <a:spcPts val="800"/>
              </a:spcAft>
            </a:pPr>
            <a:endParaRPr lang="en-US" sz="3600" kern="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0" dirty="0">
                <a:effectLst/>
                <a:latin typeface="Arial" panose="020B0604020202020204" pitchFamily="34" charset="0"/>
                <a:ea typeface="Times New Roman" panose="02020603050405020304" pitchFamily="18" charset="0"/>
                <a:cs typeface="Arial" panose="020B0604020202020204" pitchFamily="34" charset="0"/>
              </a:rPr>
              <a:t>He was a beggar (dependent, overlooked) </a:t>
            </a:r>
          </a:p>
          <a:p>
            <a:pPr marL="571500" indent="-571500">
              <a:lnSpc>
                <a:spcPct val="107000"/>
              </a:lnSpc>
              <a:spcAft>
                <a:spcPts val="800"/>
              </a:spcAft>
              <a:buFont typeface="Wingdings" pitchFamily="2" charset="2"/>
              <a:buChar char="q"/>
            </a:pPr>
            <a:endParaRPr lang="en-US" sz="3600" kern="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0" dirty="0">
                <a:effectLst/>
                <a:latin typeface="Arial" panose="020B0604020202020204" pitchFamily="34" charset="0"/>
                <a:ea typeface="Times New Roman" panose="02020603050405020304" pitchFamily="18" charset="0"/>
                <a:cs typeface="Arial" panose="020B0604020202020204" pitchFamily="34" charset="0"/>
              </a:rPr>
              <a:t>He was silenced by the crowd </a:t>
            </a:r>
          </a:p>
          <a:p>
            <a:pPr marL="571500" indent="-571500">
              <a:lnSpc>
                <a:spcPct val="107000"/>
              </a:lnSpc>
              <a:spcAft>
                <a:spcPts val="800"/>
              </a:spcAft>
              <a:buFont typeface="Wingdings" pitchFamily="2" charset="2"/>
              <a:buChar char="q"/>
            </a:pPr>
            <a:endParaRPr lang="en-US" sz="3600" kern="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0" dirty="0">
                <a:effectLst/>
                <a:latin typeface="Arial" panose="020B0604020202020204" pitchFamily="34" charset="0"/>
                <a:ea typeface="Times New Roman" panose="02020603050405020304" pitchFamily="18" charset="0"/>
                <a:cs typeface="Arial" panose="020B0604020202020204" pitchFamily="34" charset="0"/>
              </a:rPr>
              <a:t>But when he heard Jesus was passing by</a:t>
            </a:r>
            <a:r>
              <a:rPr lang="en-US" sz="3600" kern="0" dirty="0">
                <a:latin typeface="Arial" panose="020B0604020202020204" pitchFamily="34" charset="0"/>
                <a:ea typeface="Times New Roman" panose="02020603050405020304" pitchFamily="18" charset="0"/>
                <a:cs typeface="Arial" panose="020B0604020202020204" pitchFamily="34" charset="0"/>
              </a:rPr>
              <a:t>, </a:t>
            </a:r>
            <a:r>
              <a:rPr lang="en-US" sz="3600" kern="0" dirty="0">
                <a:effectLst/>
                <a:latin typeface="Arial" panose="020B0604020202020204" pitchFamily="34" charset="0"/>
                <a:ea typeface="Times New Roman" panose="02020603050405020304" pitchFamily="18" charset="0"/>
                <a:cs typeface="Arial" panose="020B0604020202020204" pitchFamily="34" charset="0"/>
              </a:rPr>
              <a:t>he cried</a:t>
            </a:r>
            <a:r>
              <a:rPr lang="en-US" sz="3600" kern="0" dirty="0">
                <a:latin typeface="Arial" panose="020B0604020202020204" pitchFamily="34" charset="0"/>
                <a:ea typeface="Times New Roman" panose="02020603050405020304" pitchFamily="18" charset="0"/>
                <a:cs typeface="Arial" panose="020B0604020202020204" pitchFamily="34" charset="0"/>
              </a:rPr>
              <a:t>: “</a:t>
            </a:r>
            <a:r>
              <a:rPr lang="en-US" sz="3600" kern="0" dirty="0">
                <a:effectLst/>
                <a:latin typeface="Arial" panose="020B0604020202020204" pitchFamily="34" charset="0"/>
                <a:ea typeface="Times New Roman" panose="02020603050405020304" pitchFamily="18" charset="0"/>
                <a:cs typeface="Arial" panose="020B0604020202020204" pitchFamily="34" charset="0"/>
              </a:rPr>
              <a:t>Jesus, Son of David, have mercy on me!”</a:t>
            </a:r>
          </a:p>
          <a:p>
            <a:pPr>
              <a:lnSpc>
                <a:spcPct val="107000"/>
              </a:lnSpc>
              <a:spcAft>
                <a:spcPts val="800"/>
              </a:spcAft>
            </a:pPr>
            <a:endParaRPr lang="en-US" sz="3600" kern="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07000"/>
              </a:lnSpc>
              <a:spcAft>
                <a:spcPts val="800"/>
              </a:spcAft>
              <a:buFont typeface="Wingdings" pitchFamily="2" charset="2"/>
              <a:buChar char="q"/>
            </a:pPr>
            <a:r>
              <a:rPr lang="en-US" sz="3600" kern="0" dirty="0">
                <a:effectLst/>
                <a:latin typeface="Arial" panose="020B0604020202020204" pitchFamily="34" charset="0"/>
                <a:ea typeface="Times New Roman" panose="02020603050405020304" pitchFamily="18" charset="0"/>
                <a:cs typeface="Arial" panose="020B0604020202020204" pitchFamily="34" charset="0"/>
              </a:rPr>
              <a:t>This was his Hosanna moment.</a:t>
            </a:r>
          </a:p>
        </p:txBody>
      </p:sp>
    </p:spTree>
    <p:extLst>
      <p:ext uri="{BB962C8B-B14F-4D97-AF65-F5344CB8AC3E}">
        <p14:creationId xmlns:p14="http://schemas.microsoft.com/office/powerpoint/2010/main" val="56560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B673C-A986-B5EB-50C6-9AF15F7A9C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D3408E-D742-A6FC-68D7-F17B4D71F3C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9521" r="-10927"/>
            </a:stretch>
          </a:blipFill>
        </p:spPr>
        <p:txBody>
          <a:bodyPr/>
          <a:lstStyle/>
          <a:p>
            <a:endParaRPr lang="en-CA"/>
          </a:p>
        </p:txBody>
      </p:sp>
      <p:grpSp>
        <p:nvGrpSpPr>
          <p:cNvPr id="7" name="Group 7">
            <a:extLst>
              <a:ext uri="{FF2B5EF4-FFF2-40B4-BE49-F238E27FC236}">
                <a16:creationId xmlns:a16="http://schemas.microsoft.com/office/drawing/2014/main" id="{8A1C0ECF-3A0C-0883-7C23-6B95FFF03A8C}"/>
              </a:ext>
            </a:extLst>
          </p:cNvPr>
          <p:cNvGrpSpPr/>
          <p:nvPr/>
        </p:nvGrpSpPr>
        <p:grpSpPr>
          <a:xfrm>
            <a:off x="338876" y="110990"/>
            <a:ext cx="11222215" cy="10176010"/>
            <a:chOff x="0" y="0"/>
            <a:chExt cx="2274402" cy="707744"/>
          </a:xfrm>
        </p:grpSpPr>
        <p:sp>
          <p:nvSpPr>
            <p:cNvPr id="8" name="Freeform 8">
              <a:extLst>
                <a:ext uri="{FF2B5EF4-FFF2-40B4-BE49-F238E27FC236}">
                  <a16:creationId xmlns:a16="http://schemas.microsoft.com/office/drawing/2014/main" id="{DD344EFB-4093-F55C-5B5E-1D57548D3135}"/>
                </a:ext>
              </a:extLst>
            </p:cNvPr>
            <p:cNvSpPr/>
            <p:nvPr/>
          </p:nvSpPr>
          <p:spPr>
            <a:xfrm>
              <a:off x="0" y="0"/>
              <a:ext cx="2274402" cy="707744"/>
            </a:xfrm>
            <a:custGeom>
              <a:avLst/>
              <a:gdLst/>
              <a:ahLst/>
              <a:cxnLst/>
              <a:rect l="l" t="t" r="r" b="b"/>
              <a:pathLst>
                <a:path w="2274402" h="707744">
                  <a:moveTo>
                    <a:pt x="25159" y="0"/>
                  </a:moveTo>
                  <a:lnTo>
                    <a:pt x="2249243" y="0"/>
                  </a:lnTo>
                  <a:cubicBezTo>
                    <a:pt x="2255915" y="0"/>
                    <a:pt x="2262315" y="2651"/>
                    <a:pt x="2267033" y="7369"/>
                  </a:cubicBezTo>
                  <a:cubicBezTo>
                    <a:pt x="2271751" y="12087"/>
                    <a:pt x="2274402" y="18486"/>
                    <a:pt x="2274402" y="25159"/>
                  </a:cubicBezTo>
                  <a:lnTo>
                    <a:pt x="2274402" y="682586"/>
                  </a:lnTo>
                  <a:cubicBezTo>
                    <a:pt x="2274402" y="689258"/>
                    <a:pt x="2271751" y="695657"/>
                    <a:pt x="2267033" y="700376"/>
                  </a:cubicBezTo>
                  <a:cubicBezTo>
                    <a:pt x="2262315" y="705094"/>
                    <a:pt x="2255915" y="707744"/>
                    <a:pt x="2249243" y="707744"/>
                  </a:cubicBezTo>
                  <a:lnTo>
                    <a:pt x="25159" y="707744"/>
                  </a:lnTo>
                  <a:cubicBezTo>
                    <a:pt x="18486" y="707744"/>
                    <a:pt x="12087" y="705094"/>
                    <a:pt x="7369" y="700376"/>
                  </a:cubicBezTo>
                  <a:cubicBezTo>
                    <a:pt x="2651" y="695657"/>
                    <a:pt x="0" y="689258"/>
                    <a:pt x="0" y="682586"/>
                  </a:cubicBezTo>
                  <a:lnTo>
                    <a:pt x="0" y="25159"/>
                  </a:lnTo>
                  <a:cubicBezTo>
                    <a:pt x="0" y="18486"/>
                    <a:pt x="2651" y="12087"/>
                    <a:pt x="7369" y="7369"/>
                  </a:cubicBezTo>
                  <a:cubicBezTo>
                    <a:pt x="12087" y="2651"/>
                    <a:pt x="18486" y="0"/>
                    <a:pt x="25159" y="0"/>
                  </a:cubicBezTo>
                  <a:close/>
                </a:path>
              </a:pathLst>
            </a:custGeom>
            <a:solidFill>
              <a:srgbClr val="FFFFFF"/>
            </a:solidFill>
            <a:ln w="76200" cap="rnd">
              <a:gradFill>
                <a:gsLst>
                  <a:gs pos="0">
                    <a:srgbClr val="5D3AE7">
                      <a:alpha val="100000"/>
                    </a:srgbClr>
                  </a:gs>
                  <a:gs pos="100000">
                    <a:srgbClr val="9332BD">
                      <a:alpha val="100000"/>
                    </a:srgbClr>
                  </a:gs>
                </a:gsLst>
                <a:lin ang="0"/>
              </a:gradFill>
              <a:prstDash val="solid"/>
              <a:round/>
            </a:ln>
          </p:spPr>
          <p:txBody>
            <a:bodyPr/>
            <a:lstStyle/>
            <a:p>
              <a:endParaRPr lang="en-CA"/>
            </a:p>
          </p:txBody>
        </p:sp>
        <p:sp>
          <p:nvSpPr>
            <p:cNvPr id="9" name="TextBox 9">
              <a:extLst>
                <a:ext uri="{FF2B5EF4-FFF2-40B4-BE49-F238E27FC236}">
                  <a16:creationId xmlns:a16="http://schemas.microsoft.com/office/drawing/2014/main" id="{E9A5FC83-E144-6F6E-F080-2D3DA344DED5}"/>
                </a:ext>
              </a:extLst>
            </p:cNvPr>
            <p:cNvSpPr txBox="1"/>
            <p:nvPr/>
          </p:nvSpPr>
          <p:spPr>
            <a:xfrm>
              <a:off x="0" y="-38100"/>
              <a:ext cx="2274402" cy="745844"/>
            </a:xfrm>
            <a:prstGeom prst="rect">
              <a:avLst/>
            </a:prstGeom>
          </p:spPr>
          <p:txBody>
            <a:bodyPr lIns="57927" tIns="57927" rIns="57927" bIns="57927" rtlCol="0" anchor="ctr"/>
            <a:lstStyle/>
            <a:p>
              <a:pPr algn="ctr">
                <a:lnSpc>
                  <a:spcPts val="2659"/>
                </a:lnSpc>
              </a:pPr>
              <a:endParaRPr/>
            </a:p>
          </p:txBody>
        </p:sp>
      </p:grpSp>
      <p:grpSp>
        <p:nvGrpSpPr>
          <p:cNvPr id="19" name="Group 19">
            <a:extLst>
              <a:ext uri="{FF2B5EF4-FFF2-40B4-BE49-F238E27FC236}">
                <a16:creationId xmlns:a16="http://schemas.microsoft.com/office/drawing/2014/main" id="{FAADED95-A677-CD20-7B0D-C67191757132}"/>
              </a:ext>
            </a:extLst>
          </p:cNvPr>
          <p:cNvGrpSpPr/>
          <p:nvPr/>
        </p:nvGrpSpPr>
        <p:grpSpPr>
          <a:xfrm>
            <a:off x="10658240" y="-4851087"/>
            <a:ext cx="13912875" cy="13912875"/>
            <a:chOff x="0" y="0"/>
            <a:chExt cx="18550500" cy="18550500"/>
          </a:xfrm>
        </p:grpSpPr>
        <p:sp>
          <p:nvSpPr>
            <p:cNvPr id="20" name="Freeform 20">
              <a:extLst>
                <a:ext uri="{FF2B5EF4-FFF2-40B4-BE49-F238E27FC236}">
                  <a16:creationId xmlns:a16="http://schemas.microsoft.com/office/drawing/2014/main" id="{67824B7F-C6CD-17CD-91A5-BA90D2D95CFD}"/>
                </a:ext>
              </a:extLst>
            </p:cNvPr>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4"/>
              <a:stretch>
                <a:fillRect/>
              </a:stretch>
            </a:blipFill>
          </p:spPr>
          <p:txBody>
            <a:bodyPr/>
            <a:lstStyle/>
            <a:p>
              <a:endParaRPr lang="en-CA"/>
            </a:p>
          </p:txBody>
        </p:sp>
        <p:grpSp>
          <p:nvGrpSpPr>
            <p:cNvPr id="21" name="Group 21">
              <a:extLst>
                <a:ext uri="{FF2B5EF4-FFF2-40B4-BE49-F238E27FC236}">
                  <a16:creationId xmlns:a16="http://schemas.microsoft.com/office/drawing/2014/main" id="{9F107739-859B-D68A-AB43-B376D6AD70F5}"/>
                </a:ext>
              </a:extLst>
            </p:cNvPr>
            <p:cNvGrpSpPr/>
            <p:nvPr/>
          </p:nvGrpSpPr>
          <p:grpSpPr>
            <a:xfrm>
              <a:off x="1133172" y="1133172"/>
              <a:ext cx="16284156" cy="16284156"/>
              <a:chOff x="0" y="0"/>
              <a:chExt cx="812800" cy="812800"/>
            </a:xfrm>
          </p:grpSpPr>
          <p:sp>
            <p:nvSpPr>
              <p:cNvPr id="22" name="Freeform 22">
                <a:extLst>
                  <a:ext uri="{FF2B5EF4-FFF2-40B4-BE49-F238E27FC236}">
                    <a16:creationId xmlns:a16="http://schemas.microsoft.com/office/drawing/2014/main" id="{2A6C46B7-894F-509E-F16C-3058CF25017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3" name="TextBox 23">
                <a:extLst>
                  <a:ext uri="{FF2B5EF4-FFF2-40B4-BE49-F238E27FC236}">
                    <a16:creationId xmlns:a16="http://schemas.microsoft.com/office/drawing/2014/main" id="{7A61E9C9-CE15-46F9-C180-4F2BEE628F78}"/>
                  </a:ext>
                </a:extLst>
              </p:cNvPr>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24" name="Group 24">
            <a:extLst>
              <a:ext uri="{FF2B5EF4-FFF2-40B4-BE49-F238E27FC236}">
                <a16:creationId xmlns:a16="http://schemas.microsoft.com/office/drawing/2014/main" id="{CF0EA8B2-B2AD-7CD9-1FE9-8C675A9F8C1F}"/>
              </a:ext>
            </a:extLst>
          </p:cNvPr>
          <p:cNvGrpSpPr/>
          <p:nvPr/>
        </p:nvGrpSpPr>
        <p:grpSpPr>
          <a:xfrm rot="-3207614">
            <a:off x="17455210" y="2837636"/>
            <a:ext cx="6049545" cy="3685699"/>
            <a:chOff x="0" y="0"/>
            <a:chExt cx="1593296" cy="970719"/>
          </a:xfrm>
        </p:grpSpPr>
        <p:sp>
          <p:nvSpPr>
            <p:cNvPr id="25" name="Freeform 25">
              <a:extLst>
                <a:ext uri="{FF2B5EF4-FFF2-40B4-BE49-F238E27FC236}">
                  <a16:creationId xmlns:a16="http://schemas.microsoft.com/office/drawing/2014/main" id="{ACEDA15D-DBAA-839C-DD59-2111F2A7F129}"/>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6" name="TextBox 26">
              <a:extLst>
                <a:ext uri="{FF2B5EF4-FFF2-40B4-BE49-F238E27FC236}">
                  <a16:creationId xmlns:a16="http://schemas.microsoft.com/office/drawing/2014/main" id="{AC7CADD5-81DF-CDA6-AB58-6659B6CE3965}"/>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grpSp>
        <p:nvGrpSpPr>
          <p:cNvPr id="27" name="Group 27">
            <a:extLst>
              <a:ext uri="{FF2B5EF4-FFF2-40B4-BE49-F238E27FC236}">
                <a16:creationId xmlns:a16="http://schemas.microsoft.com/office/drawing/2014/main" id="{D4E6FB07-D0F9-7A06-5985-050736A52156}"/>
              </a:ext>
            </a:extLst>
          </p:cNvPr>
          <p:cNvGrpSpPr/>
          <p:nvPr/>
        </p:nvGrpSpPr>
        <p:grpSpPr>
          <a:xfrm rot="-3207614">
            <a:off x="13944382" y="936044"/>
            <a:ext cx="6049545" cy="3685699"/>
            <a:chOff x="0" y="0"/>
            <a:chExt cx="1593296" cy="970719"/>
          </a:xfrm>
        </p:grpSpPr>
        <p:sp>
          <p:nvSpPr>
            <p:cNvPr id="28" name="Freeform 28">
              <a:extLst>
                <a:ext uri="{FF2B5EF4-FFF2-40B4-BE49-F238E27FC236}">
                  <a16:creationId xmlns:a16="http://schemas.microsoft.com/office/drawing/2014/main" id="{515EC01B-E78B-F603-F253-84ADBE847676}"/>
                </a:ext>
              </a:extLst>
            </p:cNvPr>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a:extLst>
                <a:ext uri="{FF2B5EF4-FFF2-40B4-BE49-F238E27FC236}">
                  <a16:creationId xmlns:a16="http://schemas.microsoft.com/office/drawing/2014/main" id="{315A3354-E1EF-7492-5349-46D561C403E6}"/>
                </a:ext>
              </a:extLst>
            </p:cNvPr>
            <p:cNvSpPr txBox="1"/>
            <p:nvPr/>
          </p:nvSpPr>
          <p:spPr>
            <a:xfrm>
              <a:off x="0" y="-38100"/>
              <a:ext cx="1593296" cy="1008819"/>
            </a:xfrm>
            <a:prstGeom prst="rect">
              <a:avLst/>
            </a:prstGeom>
          </p:spPr>
          <p:txBody>
            <a:bodyPr lIns="50800" tIns="50800" rIns="50800" bIns="50800" rtlCol="0" anchor="ctr"/>
            <a:lstStyle/>
            <a:p>
              <a:pPr algn="ctr">
                <a:lnSpc>
                  <a:spcPts val="2659"/>
                </a:lnSpc>
                <a:spcBef>
                  <a:spcPct val="0"/>
                </a:spcBef>
              </a:pPr>
              <a:endParaRPr/>
            </a:p>
          </p:txBody>
        </p:sp>
      </p:grpSp>
      <p:sp>
        <p:nvSpPr>
          <p:cNvPr id="30" name="Freeform 30">
            <a:extLst>
              <a:ext uri="{FF2B5EF4-FFF2-40B4-BE49-F238E27FC236}">
                <a16:creationId xmlns:a16="http://schemas.microsoft.com/office/drawing/2014/main" id="{F07F5EB7-86E7-AC04-2EF0-1427CB60FA64}"/>
              </a:ext>
            </a:extLst>
          </p:cNvPr>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4"/>
            <a:stretch>
              <a:fillRect/>
            </a:stretch>
          </a:blipFill>
        </p:spPr>
        <p:txBody>
          <a:bodyPr/>
          <a:lstStyle/>
          <a:p>
            <a:endParaRPr lang="en-CA"/>
          </a:p>
        </p:txBody>
      </p:sp>
      <p:grpSp>
        <p:nvGrpSpPr>
          <p:cNvPr id="31" name="Group 31">
            <a:extLst>
              <a:ext uri="{FF2B5EF4-FFF2-40B4-BE49-F238E27FC236}">
                <a16:creationId xmlns:a16="http://schemas.microsoft.com/office/drawing/2014/main" id="{0E8F8420-561F-5BFE-7A86-254A9F6704F6}"/>
              </a:ext>
            </a:extLst>
          </p:cNvPr>
          <p:cNvGrpSpPr/>
          <p:nvPr/>
        </p:nvGrpSpPr>
        <p:grpSpPr>
          <a:xfrm>
            <a:off x="11398276" y="3170031"/>
            <a:ext cx="6092184" cy="6092184"/>
            <a:chOff x="0" y="0"/>
            <a:chExt cx="812800" cy="812800"/>
          </a:xfrm>
        </p:grpSpPr>
        <p:sp>
          <p:nvSpPr>
            <p:cNvPr id="32" name="Freeform 32">
              <a:extLst>
                <a:ext uri="{FF2B5EF4-FFF2-40B4-BE49-F238E27FC236}">
                  <a16:creationId xmlns:a16="http://schemas.microsoft.com/office/drawing/2014/main" id="{B3513B71-F92A-3829-754D-F33BE2152B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3" name="TextBox 33">
              <a:extLst>
                <a:ext uri="{FF2B5EF4-FFF2-40B4-BE49-F238E27FC236}">
                  <a16:creationId xmlns:a16="http://schemas.microsoft.com/office/drawing/2014/main" id="{8ADA8561-D7E3-A846-D4C8-F7908F8D0488}"/>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4" name="Group 34">
            <a:extLst>
              <a:ext uri="{FF2B5EF4-FFF2-40B4-BE49-F238E27FC236}">
                <a16:creationId xmlns:a16="http://schemas.microsoft.com/office/drawing/2014/main" id="{1A25930B-18C9-E0B2-C636-D6A284585A1F}"/>
              </a:ext>
            </a:extLst>
          </p:cNvPr>
          <p:cNvGrpSpPr/>
          <p:nvPr/>
        </p:nvGrpSpPr>
        <p:grpSpPr>
          <a:xfrm>
            <a:off x="11640242" y="3393886"/>
            <a:ext cx="5608255" cy="5608255"/>
            <a:chOff x="0" y="0"/>
            <a:chExt cx="812800" cy="812800"/>
          </a:xfrm>
        </p:grpSpPr>
        <p:sp>
          <p:nvSpPr>
            <p:cNvPr id="35" name="Freeform 35">
              <a:extLst>
                <a:ext uri="{FF2B5EF4-FFF2-40B4-BE49-F238E27FC236}">
                  <a16:creationId xmlns:a16="http://schemas.microsoft.com/office/drawing/2014/main" id="{9FFE7261-F549-B0CC-D1D5-C0E7439A05A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6" name="TextBox 36">
              <a:extLst>
                <a:ext uri="{FF2B5EF4-FFF2-40B4-BE49-F238E27FC236}">
                  <a16:creationId xmlns:a16="http://schemas.microsoft.com/office/drawing/2014/main" id="{434BF648-E144-DD28-4BEF-0121D9A07F82}"/>
                </a:ext>
              </a:extLst>
            </p:cNvPr>
            <p:cNvSpPr txBox="1"/>
            <p:nvPr/>
          </p:nvSpPr>
          <p:spPr>
            <a:xfrm>
              <a:off x="76200" y="38100"/>
              <a:ext cx="660400" cy="698500"/>
            </a:xfrm>
            <a:prstGeom prst="rect">
              <a:avLst/>
            </a:prstGeom>
          </p:spPr>
          <p:txBody>
            <a:bodyPr lIns="42879" tIns="42879" rIns="42879" bIns="42879" rtlCol="0" anchor="ctr"/>
            <a:lstStyle/>
            <a:p>
              <a:pPr algn="ctr">
                <a:lnSpc>
                  <a:spcPts val="2659"/>
                </a:lnSpc>
              </a:pPr>
              <a:endParaRPr/>
            </a:p>
          </p:txBody>
        </p:sp>
      </p:grpSp>
      <p:grpSp>
        <p:nvGrpSpPr>
          <p:cNvPr id="37" name="Group 37">
            <a:extLst>
              <a:ext uri="{FF2B5EF4-FFF2-40B4-BE49-F238E27FC236}">
                <a16:creationId xmlns:a16="http://schemas.microsoft.com/office/drawing/2014/main" id="{27470DED-A9B9-3714-996D-EDD586911FE5}"/>
              </a:ext>
            </a:extLst>
          </p:cNvPr>
          <p:cNvGrpSpPr/>
          <p:nvPr/>
        </p:nvGrpSpPr>
        <p:grpSpPr>
          <a:xfrm>
            <a:off x="11878452" y="3648768"/>
            <a:ext cx="5131832" cy="5131832"/>
            <a:chOff x="0" y="0"/>
            <a:chExt cx="812800" cy="812800"/>
          </a:xfrm>
        </p:grpSpPr>
        <p:sp>
          <p:nvSpPr>
            <p:cNvPr id="38" name="Freeform 38">
              <a:extLst>
                <a:ext uri="{FF2B5EF4-FFF2-40B4-BE49-F238E27FC236}">
                  <a16:creationId xmlns:a16="http://schemas.microsoft.com/office/drawing/2014/main" id="{CB9367D7-FB8D-A4F3-7B5E-BB7F56A5FD1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5" name="TextBox 4">
            <a:extLst>
              <a:ext uri="{FF2B5EF4-FFF2-40B4-BE49-F238E27FC236}">
                <a16:creationId xmlns:a16="http://schemas.microsoft.com/office/drawing/2014/main" id="{E7C2B341-68DA-C9F9-4E9D-587C46D39340}"/>
              </a:ext>
            </a:extLst>
          </p:cNvPr>
          <p:cNvSpPr txBox="1"/>
          <p:nvPr/>
        </p:nvSpPr>
        <p:spPr>
          <a:xfrm>
            <a:off x="373602" y="351972"/>
            <a:ext cx="10933708" cy="9651681"/>
          </a:xfrm>
          <a:prstGeom prst="rect">
            <a:avLst/>
          </a:prstGeom>
          <a:noFill/>
        </p:spPr>
        <p:txBody>
          <a:bodyPr wrap="square">
            <a:spAutoFit/>
          </a:bodyPr>
          <a:lstStyle/>
          <a:p>
            <a:pPr>
              <a:lnSpc>
                <a:spcPct val="107000"/>
              </a:lnSpc>
              <a:spcAft>
                <a:spcPts val="800"/>
              </a:spcAft>
              <a:buNone/>
            </a:pPr>
            <a:r>
              <a:rPr lang="en-US" sz="3600" b="1" kern="0" dirty="0">
                <a:effectLst/>
                <a:latin typeface="Arial" panose="020B0604020202020204" pitchFamily="34" charset="0"/>
                <a:ea typeface="Times New Roman" panose="02020603050405020304" pitchFamily="18" charset="0"/>
                <a:cs typeface="Arial" panose="020B0604020202020204" pitchFamily="34" charset="0"/>
              </a:rPr>
              <a:t>5. LESSONS FROM BARTIMAEUS</a:t>
            </a:r>
          </a:p>
          <a:p>
            <a:pPr marL="742950" indent="-742950">
              <a:buAutoNum type="arabicPeriod"/>
            </a:pPr>
            <a:r>
              <a:rPr lang="en-US" sz="3600" kern="0" dirty="0">
                <a:effectLst/>
                <a:latin typeface="Arial" panose="020B0604020202020204" pitchFamily="34" charset="0"/>
                <a:ea typeface="Times New Roman" panose="02020603050405020304" pitchFamily="18" charset="0"/>
                <a:cs typeface="Arial" panose="020B0604020202020204" pitchFamily="34" charset="0"/>
              </a:rPr>
              <a:t>Deliverance begins when you refuse to stay silent. The crowd told him to be quiet; but he cried louder </a:t>
            </a:r>
          </a:p>
          <a:p>
            <a:endParaRPr lang="en-US" sz="3600" kern="0" dirty="0">
              <a:effectLst/>
              <a:latin typeface="Arial" panose="020B0604020202020204" pitchFamily="34" charset="0"/>
              <a:ea typeface="Times New Roman" panose="02020603050405020304" pitchFamily="18" charset="0"/>
              <a:cs typeface="Arial" panose="020B0604020202020204" pitchFamily="34" charset="0"/>
            </a:endParaRPr>
          </a:p>
          <a:p>
            <a:r>
              <a:rPr lang="en-US" sz="3600" kern="0" dirty="0">
                <a:effectLst/>
                <a:latin typeface="Arial" panose="020B0604020202020204" pitchFamily="34" charset="0"/>
                <a:ea typeface="Times New Roman" panose="02020603050405020304" pitchFamily="18" charset="0"/>
                <a:cs typeface="Arial" panose="020B0604020202020204" pitchFamily="34" charset="0"/>
              </a:rPr>
              <a:t>2. Your condition does not cancel your cry. Blind, but not voiceless.	Broken, but not powerless. </a:t>
            </a:r>
            <a:endParaRPr lang="en-US" sz="3600" kern="0" dirty="0">
              <a:latin typeface="Arial" panose="020B0604020202020204" pitchFamily="34" charset="0"/>
              <a:ea typeface="Times New Roman" panose="02020603050405020304" pitchFamily="18" charset="0"/>
              <a:cs typeface="Arial" panose="020B0604020202020204" pitchFamily="34" charset="0"/>
            </a:endParaRPr>
          </a:p>
          <a:p>
            <a:endParaRPr lang="en-US" sz="3600" kern="0" dirty="0">
              <a:effectLst/>
              <a:latin typeface="Arial" panose="020B0604020202020204" pitchFamily="34" charset="0"/>
              <a:ea typeface="Times New Roman" panose="02020603050405020304" pitchFamily="18" charset="0"/>
              <a:cs typeface="Arial" panose="020B0604020202020204" pitchFamily="34" charset="0"/>
            </a:endParaRPr>
          </a:p>
          <a:p>
            <a:r>
              <a:rPr lang="en-US" sz="3600" kern="0" dirty="0">
                <a:effectLst/>
                <a:latin typeface="Arial" panose="020B0604020202020204" pitchFamily="34" charset="0"/>
                <a:ea typeface="Times New Roman" panose="02020603050405020304" pitchFamily="18" charset="0"/>
                <a:cs typeface="Arial" panose="020B0604020202020204" pitchFamily="34" charset="0"/>
              </a:rPr>
              <a:t>3. Jesus responds to desperate faith. Jesus stopped, for one man’s cry. </a:t>
            </a:r>
          </a:p>
          <a:p>
            <a:endParaRPr lang="en-US" sz="3600" kern="0" dirty="0">
              <a:effectLst/>
              <a:latin typeface="Arial" panose="020B0604020202020204" pitchFamily="34" charset="0"/>
              <a:ea typeface="Times New Roman" panose="02020603050405020304" pitchFamily="18" charset="0"/>
              <a:cs typeface="Arial" panose="020B0604020202020204" pitchFamily="34" charset="0"/>
            </a:endParaRPr>
          </a:p>
          <a:p>
            <a:r>
              <a:rPr lang="en-US" sz="3600" kern="0" dirty="0">
                <a:effectLst/>
                <a:latin typeface="Arial" panose="020B0604020202020204" pitchFamily="34" charset="0"/>
                <a:ea typeface="Times New Roman" panose="02020603050405020304" pitchFamily="18" charset="0"/>
                <a:cs typeface="Arial" panose="020B0604020202020204" pitchFamily="34" charset="0"/>
              </a:rPr>
              <a:t>4. Deliverance requires participation. </a:t>
            </a:r>
            <a:r>
              <a:rPr lang="en-US" sz="3600" b="1" i="1" kern="0" dirty="0">
                <a:effectLst/>
                <a:latin typeface="Arial" panose="020B0604020202020204" pitchFamily="34" charset="0"/>
                <a:ea typeface="Times New Roman" panose="02020603050405020304" pitchFamily="18" charset="0"/>
                <a:cs typeface="Arial" panose="020B0604020202020204" pitchFamily="34" charset="0"/>
              </a:rPr>
              <a:t>Throwing aside his garment. </a:t>
            </a:r>
            <a:r>
              <a:rPr lang="en-US" sz="3600" kern="0" dirty="0">
                <a:effectLst/>
                <a:latin typeface="Arial" panose="020B0604020202020204" pitchFamily="34" charset="0"/>
                <a:ea typeface="Times New Roman" panose="02020603050405020304" pitchFamily="18" charset="0"/>
                <a:cs typeface="Arial" panose="020B0604020202020204" pitchFamily="34" charset="0"/>
              </a:rPr>
              <a:t>(identity shift). He left behind what defined his limitation. </a:t>
            </a:r>
            <a:endParaRPr lang="en-US" sz="3600" kern="0" dirty="0">
              <a:latin typeface="Arial" panose="020B0604020202020204" pitchFamily="34" charset="0"/>
              <a:ea typeface="Times New Roman" panose="02020603050405020304" pitchFamily="18" charset="0"/>
              <a:cs typeface="Arial" panose="020B0604020202020204" pitchFamily="34" charset="0"/>
            </a:endParaRPr>
          </a:p>
          <a:p>
            <a:endParaRPr lang="en-US" sz="3600" kern="0" dirty="0">
              <a:effectLst/>
              <a:latin typeface="Arial" panose="020B0604020202020204" pitchFamily="34" charset="0"/>
              <a:ea typeface="Times New Roman" panose="02020603050405020304" pitchFamily="18" charset="0"/>
              <a:cs typeface="Arial" panose="020B0604020202020204" pitchFamily="34" charset="0"/>
            </a:endParaRPr>
          </a:p>
          <a:p>
            <a:r>
              <a:rPr lang="en-US" sz="3600" kern="0" dirty="0">
                <a:effectLst/>
                <a:latin typeface="Arial" panose="020B0604020202020204" pitchFamily="34" charset="0"/>
                <a:ea typeface="Times New Roman" panose="02020603050405020304" pitchFamily="18" charset="0"/>
                <a:cs typeface="Arial" panose="020B0604020202020204" pitchFamily="34" charset="0"/>
              </a:rPr>
              <a:t>5. Deliverance leads to purpose. He didn’t go back to begging; he followed Jesus. </a:t>
            </a:r>
          </a:p>
        </p:txBody>
      </p:sp>
    </p:spTree>
    <p:extLst>
      <p:ext uri="{BB962C8B-B14F-4D97-AF65-F5344CB8AC3E}">
        <p14:creationId xmlns:p14="http://schemas.microsoft.com/office/powerpoint/2010/main" val="374501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11882</TotalTime>
  <Words>687</Words>
  <Application>Microsoft Office PowerPoint</Application>
  <PresentationFormat>Custom</PresentationFormat>
  <Paragraphs>83</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Wingdings</vt:lpstr>
      <vt:lpstr>Aptos</vt:lpstr>
      <vt:lpstr>Arial</vt:lpstr>
      <vt:lpstr>Calibri</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Modern Business Plan Presentation</dc:title>
  <dc:creator>Lovelace</dc:creator>
  <cp:lastModifiedBy>Jennel Wilmot</cp:lastModifiedBy>
  <cp:revision>18</cp:revision>
  <dcterms:created xsi:type="dcterms:W3CDTF">2006-08-16T00:00:00Z</dcterms:created>
  <dcterms:modified xsi:type="dcterms:W3CDTF">2026-03-28T16:16:57Z</dcterms:modified>
  <dc:identifier>DAGbAtwYxKE</dc:identifier>
</cp:coreProperties>
</file>