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28600" y="2679700"/>
            <a:ext cx="11741150" cy="4178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000000"/>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28600" y="323850"/>
            <a:ext cx="11741150" cy="6203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000000"/>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The Currency of Jesus</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27:1-27</a:t>
            </a:r>
            <a:endParaRPr dirty="0"/>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Good Friday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Now it was the governor’s custom each year during the Passover celebration to release one prisoner to the crowd—anyone they wanted. This year there was a notorious prisoner, a man named Barabbas.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27:15–16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As the crowds gathered before Pilate’s house that morning, he asked them, “Which one do you want me to release to you—Barabbas, or Jesus who is called the Messiah?” (He knew very well that the religious leaders had arrested Jesus out of envy.)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27:17–18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Just then, as Pilate was sitting on the judgment seat, his wife sent him this message: “Leave that innocent man alone. I suffered through a terrible nightmare about him last night.”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Meanwhile, the leading priests and the elders persuaded the crowd to ask for Barabbas to be released and for Jesus to be put to death.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So the governor asked again, “Which of these two do you want me to release to you?” The crowd shouted back, “Barabbas!” Pilate responded, “Then what should I do with Jesus who is called the Messiah?” They shouted back, “Crucify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27:21–22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“Why?” Pilate demanded. “What crime has he committed?” But the mob roared even louder, “Crucify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Pilate saw that he wasn’t getting anywhere and that a riot was developing. So he sent for a bowl of water and washed his hands before the crowd, saying, “I am innocent of this man’s blood. The responsibility is yours!”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all the people yelled back, “We will take responsibility for his death—we and our children!” So Pilate released Barabbas to them. He ordered Jesus flogged with a lead-tipped whip, then turned him over to the Roman soldiers to be crucified.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27:25–26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Some of the governor’s soldiers took Jesus into their headquarters and called out the entire regiment.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28600" y="4603530"/>
            <a:ext cx="11741150" cy="141889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000000"/>
                </a:solidFill>
              </a:defRPr>
            </a:lvl1pPr>
          </a:lstStyle>
          <a:p>
            <a:pPr algn="r"/>
            <a:r>
              <a:rPr sz="3500" b="1" dirty="0">
                <a:solidFill>
                  <a:srgbClr val="FF0000"/>
                </a:solidFill>
                <a:effectLst>
                  <a:outerShdw blurRad="50800" dist="38100" dir="10800000" algn="r" rotWithShape="0">
                    <a:prstClr val="black">
                      <a:alpha val="40000"/>
                    </a:prstClr>
                  </a:outerShdw>
                </a:effectLst>
              </a:rPr>
              <a:t>Akeldama - “The Field of Blood</a:t>
            </a:r>
            <a:r>
              <a:rPr sz="3500" b="0" dirty="0">
                <a:solidFill>
                  <a:srgbClr val="0000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Very early in the morning the leading priests and the elders of the people met again to lay plans for putting Jesus to death. Then they bound him, led him away, and took him to Pilate, the Roman governor.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 ‘Cursed be anyone who takes a bribe to shed innocent blood.’ And all the people shall say, ‘Amen.’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Deuteronomy 27:25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all the people yelled back, “We will take responsibility for his death—we and our children!”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if we walk in the light, as he is in the light, we have fellowship with one another, and the blood of Jesus his Son cleanses us from all sin.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If we confess our sins, he is faithful and just to forgive us our sins and to cleanse us from all unrighteousness.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28600" y="323850"/>
            <a:ext cx="11741150" cy="6203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000000"/>
                </a:solidFill>
              </a:defRPr>
            </a:lvl1pPr>
          </a:lstStyle>
          <a:p>
            <a:pPr algn="ctr"/>
            <a:r>
              <a:rPr sz="3500" b="1" dirty="0">
                <a:solidFill>
                  <a:srgbClr val="000000"/>
                </a:solidFill>
                <a:effectLst>
                  <a:outerShdw blurRad="50800" dist="38100" dir="10800000" algn="r" rotWithShape="0">
                    <a:prstClr val="black">
                      <a:alpha val="40000"/>
                    </a:prstClr>
                  </a:outerShdw>
                </a:effectLst>
              </a:rPr>
              <a:t>The </a:t>
            </a:r>
            <a:r>
              <a:rPr sz="3500" b="1" dirty="0">
                <a:solidFill>
                  <a:srgbClr val="FF0000"/>
                </a:solidFill>
                <a:effectLst>
                  <a:outerShdw blurRad="50800" dist="38100" dir="10800000" algn="r" rotWithShape="0">
                    <a:prstClr val="black">
                      <a:alpha val="40000"/>
                    </a:prstClr>
                  </a:outerShdw>
                </a:effectLst>
              </a:rPr>
              <a:t>blood</a:t>
            </a:r>
            <a:r>
              <a:rPr sz="3500" b="1" dirty="0">
                <a:solidFill>
                  <a:srgbClr val="000000"/>
                </a:solidFill>
                <a:effectLst>
                  <a:outerShdw blurRad="50800" dist="38100" dir="10800000" algn="r" rotWithShape="0">
                    <a:prstClr val="black">
                      <a:alpha val="40000"/>
                    </a:prstClr>
                  </a:outerShdw>
                </a:effectLst>
              </a:rPr>
              <a:t> that stains, is the </a:t>
            </a:r>
            <a:r>
              <a:rPr sz="3500" b="1" dirty="0">
                <a:solidFill>
                  <a:srgbClr val="FF0000"/>
                </a:solidFill>
                <a:effectLst>
                  <a:outerShdw blurRad="50800" dist="38100" dir="10800000" algn="r" rotWithShape="0">
                    <a:prstClr val="black">
                      <a:alpha val="40000"/>
                    </a:prstClr>
                  </a:outerShdw>
                </a:effectLst>
              </a:rPr>
              <a:t>blood</a:t>
            </a:r>
            <a:r>
              <a:rPr sz="3500" b="1" dirty="0">
                <a:solidFill>
                  <a:srgbClr val="000000"/>
                </a:solidFill>
                <a:effectLst>
                  <a:outerShdw blurRad="50800" dist="38100" dir="10800000" algn="r" rotWithShape="0">
                    <a:prstClr val="black">
                      <a:alpha val="40000"/>
                    </a:prstClr>
                  </a:outerShdw>
                </a:effectLst>
              </a:rPr>
              <a:t> that saves!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Indeed, under the law almost everything is purified with blood, and without the shedding of blood there is no forgiveness of sins.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9:22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In him we have redemption through his blood, the forgiveness of our trespasses, according to the riches of his grace,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from Jesus Christ the faithful witness, the firstborn of the dead, and the ruler of kings on earth. To him who loves us and has freed us from our sins by his blood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Revelation 1:5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When Judas, who had betrayed him, realized that Jesus had been condemned to die, he was filled with remorse. So he took the thirty pieces of silver back to the leading priests and the elders.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 have sinned,” he declared, “for I have betrayed an innocent man.” “What do we care?” they retorted. “That’s your problem.”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Then Judas threw the silver coins down in the Temple and went out and hanged himself. The leading priests picked up the coins. “It wouldn’t be right to put this money in the Temple treasury,” they said, “since it was payment for murder.”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27:5–6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After some discussion they finally decided to buy the potter’s field, and they made it into a cemetery for foreigners. That is why the field is still called the Field of Blood.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27:7–8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This fulfilled the prophecy of Jeremiah that says, “They took the thirty pieces of silver— the price at which he was valued by the people of Israel, and purchased the potter’s field, as the Lord directed.”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27:9–10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Now Jesus was standing before Pilate, the Roman governor. “Are you the king of the Jews?” the governor asked him. Jesus replied, “You have said it.” But when the leading priests and the elders made their accusations against him, Jesus remained silent.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27:11–12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“Don’t you hear all these charges they are bringing against you?” Pilate demanded. But Jesus made no response to any of the charges, much to the governor’s surprise.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27:13–14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959</Words>
  <Application>Microsoft Macintosh PowerPoint</Application>
  <PresentationFormat>Widescreen</PresentationFormat>
  <Paragraphs>77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2026-04-03T14:47:09Z</dcterms:modified>
</cp:coreProperties>
</file>