
<file path=[Content_Types].xml><?xml version="1.0" encoding="utf-8"?>
<Types xmlns="http://schemas.openxmlformats.org/package/2006/content-types">
  <Default Extension="bmp" ContentType="image/bmp"/>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2000" cy="6858000"/>
  <p:notesSz cx="12192000" cy="6858000"/>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endParaRP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
        <p:nvSpPr>
          <p:cNvPr id="4" name="New Shape"/>
          <p:cNvSpPr>
            <a:spLocks noGrp="1"/>
          </p:cNvSpPr>
          <p:nvPr>
            <p:ph type="body" idx="2"/>
          </p:nvPr>
        </p:nvSpPr>
        <p:spPr>
          <a:xfrm>
            <a:off x="698500" y="413385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2613">
                <a:solidFill>
                  <a:srgbClr val="E1A8B9"/>
                </a:solidFill>
              </a:defRPr>
            </a:lvl1pP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endParaRP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endParaRP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ide Master">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bmp"/><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2266950"/>
            <a:ext cx="10795000" cy="10350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4386">
                <a:solidFill>
                  <a:srgbClr val="C29D8D"/>
                </a:solidFill>
              </a:defRPr>
            </a:lvl1pPr>
          </a:lstStyle>
          <a:p>
            <a:pPr algn="ctr"/>
            <a:r>
              <a:rPr sz="4386" b="0">
                <a:solidFill>
                  <a:srgbClr val="C29D8D"/>
                </a:solidFill>
              </a:rPr>
              <a:t>Living as Risen</a:t>
            </a:r>
          </a:p>
        </p:txBody>
      </p:sp>
      <p:sp>
        <p:nvSpPr>
          <p:cNvPr id="3" name="New Shape"/>
          <p:cNvSpPr>
            <a:spLocks noGrp="1"/>
          </p:cNvSpPr>
          <p:nvPr>
            <p:ph type="body" idx="1"/>
          </p:nvPr>
        </p:nvSpPr>
        <p:spPr>
          <a:xfrm>
            <a:off x="698500" y="342900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2613">
                <a:solidFill>
                  <a:srgbClr val="E1A8B9"/>
                </a:solidFill>
              </a:defRPr>
            </a:lvl1pPr>
          </a:lstStyle>
          <a:p>
            <a:pPr algn="ctr"/>
            <a:r>
              <a:rPr lang="en-CA" dirty="0"/>
              <a:t>Matthew 28; Luke 24:13-24; Romans 6:4</a:t>
            </a:r>
            <a:endParaRPr dirty="0"/>
          </a:p>
        </p:txBody>
      </p:sp>
      <p:sp>
        <p:nvSpPr>
          <p:cNvPr id="4" name="New Shape"/>
          <p:cNvSpPr>
            <a:spLocks noGrp="1"/>
          </p:cNvSpPr>
          <p:nvPr>
            <p:ph type="body" idx="2"/>
          </p:nvPr>
        </p:nvSpPr>
        <p:spPr>
          <a:xfrm>
            <a:off x="698500" y="4133850"/>
            <a:ext cx="10795000" cy="4699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lnSpcReduction="10000"/>
          </a:bodyPr>
          <a:lstStyle>
            <a:lvl1pPr algn="ctr">
              <a:defRPr sz="2613">
                <a:solidFill>
                  <a:srgbClr val="E1A8B9"/>
                </a:solidFill>
              </a:defRPr>
            </a:lvl1pPr>
          </a:lstStyle>
          <a:p>
            <a:pPr algn="ctr"/>
            <a:r>
              <a:rPr lang="en-CA" dirty="0"/>
              <a:t>Resurrection Sunday</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Now if Christ is proclaimed as raised from the dead, how can some of you say that there is no resurrection of the dead? But if there is no resurrection of the dead, then not even Christ has been raised.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Corinthians 15:12–13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And if Christ has not been raised, then our preaching is in vain and your faith is in vain. We are even found to be misrepresenting God, because we testified about God that he raised Christ, whom he did not raise if it is true that the dead are not raised.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Corinthians 15:14–15</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if the dead are not raised, not even Christ has been raised. And if Christ has not been raised, your faith is futile and you are still in your sins.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Corinthians 15:16–17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Then those also who have fallen asleep in Christ have perished. If in Christ we have hope in this life only, we are of all people most to be pitied.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Corinthians 15:18–19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if we do not doubt Jesus’ death and resurrection, am I the living proof of His life and resurrection?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to set the mind on the flesh is death, but to set the mind on the Spirit is life and peace. For the mind that is set on the flesh is hostile to God, for it does not submit to God’s law; indeed, it cannot.</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8:6–7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Those who are in the flesh cannot please God. You, however, are not in the flesh but in the Spirit, if in fact the Spirit of God dwells in you. Anyone who does not have the Spirit of Christ does not belong to him.</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8:8–9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Do I offer myself as an instrument of righteousness to God, as one alive from the grave, empowered by the Holy Spirit and dead to sin (Romans 6:11-14)?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Death no longer rules over Christ, so why should it rule over us (Romans 6:9)?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Are we living as Jesus is risen from the grave?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We were buried therefore with him by baptism into death, in order that, just as Christ was raised from the dead by the glory of the Father, we too might walk in newness of life.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6:4</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But seek first the kingdom of God and his righteousness, and all these things will be added to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6:33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Go therefore and make disciples of all nations, baptizing them in the name of the Father and of the Son and of the Holy Spirit, teaching them to observe all that I have commanded you. And behold, I am with you always, to the end of the age.”</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28:19–20</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From that time Jesus began to show his disciples that he must go to Jerusalem and suffer many things from the elders and chief priests and scribes, and be killed, and on the third day be raised.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16:21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As they were gathering in Galilee, Jesus said to them, “The Son of Man is about to be delivered into the hands of men, and they will kill him, and he will be raised on the third day.” And they were greatly distressed.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17:22–23</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“See, we are going up to Jerusalem. And the Son of Man will be delivered over to the chief priests and scribes, and they will condemn him to death and deliver him over to the Gentiles to be mocked and flogged and crucified, and he will be raised on the third day.”</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Matthew 20:18–19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For if the dead are not raised, not even Christ has been raised. And if Christ has not been raised, your faith is futile and you are still in your sins.</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Corinthians 15:16–17</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Then those also who have fallen asleep in Christ have perished. If in Christ we have hope in this life only, we are of all people most to be pitied.</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1 Corinthians 15:18–19</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476250"/>
            <a:ext cx="10795000" cy="5905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The resurrection of Jesus is the line in the sand for the follower of Christ.  It is not a line that says, ‘I dare you to cross this line’; but a line that says, ‘You MUST cross this line’.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2"/>
          <a:stretch/>
        </a:blipFill>
        <a:effectLst/>
      </p:bgPr>
    </p:bg>
    <p:spTree>
      <p:nvGrpSpPr>
        <p:cNvPr id="1" name=""/>
        <p:cNvGrpSpPr/>
        <p:nvPr/>
      </p:nvGrpSpPr>
      <p:grpSpPr>
        <a:xfrm>
          <a:off x="0" y="0"/>
          <a:ext cx="0" cy="0"/>
          <a:chOff x="0" y="0"/>
          <a:chExt cx="0" cy="0"/>
        </a:xfrm>
      </p:grpSpPr>
      <p:sp>
        <p:nvSpPr>
          <p:cNvPr id="2" name="New Shape"/>
          <p:cNvSpPr>
            <a:spLocks noGrp="1"/>
          </p:cNvSpPr>
          <p:nvPr>
            <p:ph type="body"/>
          </p:nvPr>
        </p:nvSpPr>
        <p:spPr>
          <a:xfrm>
            <a:off x="698500" y="698500"/>
            <a:ext cx="10795000" cy="450850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500">
                <a:solidFill>
                  <a:srgbClr val="E0A8B9"/>
                </a:solidFill>
              </a:defRPr>
            </a:lvl1pPr>
          </a:lstStyle>
          <a:p>
            <a:pPr algn="l"/>
            <a:r>
              <a:rPr sz="3500" b="0">
                <a:solidFill>
                  <a:srgbClr val="E0A8B9"/>
                </a:solidFill>
              </a:rPr>
              <a:t>If the Spirit of him who raised Jesus from the dead dwells in you, he who raised Christ Jesus from the dead will also give life to your mortal bodies through his Spirit who dwells in you.</a:t>
            </a:r>
          </a:p>
        </p:txBody>
      </p:sp>
      <p:sp>
        <p:nvSpPr>
          <p:cNvPr id="3" name="New Shape"/>
          <p:cNvSpPr>
            <a:spLocks noGrp="1"/>
          </p:cNvSpPr>
          <p:nvPr>
            <p:ph type="body" idx="1"/>
          </p:nvPr>
        </p:nvSpPr>
        <p:spPr>
          <a:xfrm>
            <a:off x="698500" y="5473700"/>
            <a:ext cx="91440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l">
              <a:defRPr sz="3920">
                <a:solidFill>
                  <a:srgbClr val="C29D8D"/>
                </a:solidFill>
              </a:defRPr>
            </a:lvl1pPr>
          </a:lstStyle>
          <a:p>
            <a:pPr algn="l"/>
            <a:r>
              <a:rPr sz="3920" b="0">
                <a:solidFill>
                  <a:srgbClr val="C29D8D"/>
                </a:solidFill>
              </a:rPr>
              <a:t>Romans 8:11</a:t>
            </a:r>
          </a:p>
        </p:txBody>
      </p:sp>
      <p:sp>
        <p:nvSpPr>
          <p:cNvPr id="4" name="New Shape"/>
          <p:cNvSpPr>
            <a:spLocks noGrp="1"/>
          </p:cNvSpPr>
          <p:nvPr>
            <p:ph type="body" idx="2"/>
          </p:nvPr>
        </p:nvSpPr>
        <p:spPr>
          <a:xfrm>
            <a:off x="10064749" y="5473700"/>
            <a:ext cx="1447800" cy="692150"/>
          </a:xfrm>
          <a:prstGeom prst="rect">
            <a:avLst/>
          </a:prstGeom>
          <a:noFill/>
          <a:ln cmpd="sng">
            <a:noFill/>
          </a:ln>
        </p:spPr>
        <p:style>
          <a:lnRef idx="2">
            <a:schemeClr val="accent1">
              <a:shade val="50000"/>
            </a:schemeClr>
          </a:lnRef>
          <a:fillRef idx="1">
            <a:schemeClr val="accent1">
              <a:shade val="50000"/>
            </a:schemeClr>
          </a:fillRef>
          <a:effectRef idx="0">
            <a:schemeClr val="accent1">
              <a:shade val="50000"/>
            </a:schemeClr>
          </a:effectRef>
          <a:fontRef idx="major">
            <a:schemeClr val="lt1"/>
          </a:fontRef>
        </p:style>
        <p:txBody>
          <a:bodyPr anchor="ctr">
            <a:normAutofit/>
          </a:bodyPr>
          <a:lstStyle>
            <a:lvl1pPr algn="ctr">
              <a:defRPr sz="3920">
                <a:solidFill>
                  <a:srgbClr val="C29D8D"/>
                </a:solidFill>
              </a:defRPr>
            </a:lvl1pPr>
          </a:lstStyle>
          <a:p>
            <a:pPr algn="ctr"/>
            <a:r>
              <a:rPr sz="3920" b="0">
                <a:solidFill>
                  <a:srgbClr val="C29D8D"/>
                </a:solidFill>
              </a:rPr>
              <a:t>ESV</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
        <a:ea typeface=""/>
        <a:cs typeface=""/>
      </a:majorFont>
      <a:minorFont>
        <a:latin typeface=""/>
        <a:ea typeface=""/>
        <a:cs typeface=""/>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noFill/>
        <a:pattFill/>
        <a:grpFill/>
      </a:fillStyleLst>
      <a:lnStyleLst>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 w="9525" cap="flat" cmpd="sng" algn="ctr">
          <a:solidFill>
            <a:schemeClr val="phClr">
              <a:shade val="95000"/>
              <a:satMod val="105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
          <a:effectLst>
            <a:outerShdw blurRad="40000" dist="20000" dir="5400000" rotWithShape="0">
              <a:srgbClr val="000000">
                <a:alpha val="38000"/>
              </a:srgbClr>
            </a:outerShdw>
          </a:effectLst>
        </a:effectStyle>
      </a:effectStyleLst>
      <a:bgFillStyleLst>
        <a:solidFill>
          <a:schemeClr val="phClr"/>
        </a:solidFill>
        <a:gradFill>
          <a:gsLst>
            <a:gs pos="0">
              <a:schemeClr val="phClr">
                <a:tint val="50000"/>
                <a:satMod val="300000"/>
              </a:schemeClr>
            </a:gs>
            <a:gs pos="0">
              <a:schemeClr val="phClr">
                <a:tint val="50000"/>
                <a:satMod val="300000"/>
              </a:schemeClr>
            </a:gs>
            <a:gs pos="0">
              <a:schemeClr val="phClr">
                <a:tint val="50000"/>
                <a:satMod val="300000"/>
              </a:schemeClr>
            </a:gs>
          </a:gsLst>
          <a:lin ang="16200000" scaled="1"/>
        </a:gradFill>
        <a:gradFill>
          <a:gsLst>
            <a:gs pos="0">
              <a:schemeClr val="phClr">
                <a:tint val="50000"/>
                <a:satMod val="300000"/>
              </a:schemeClr>
            </a:gs>
            <a:gs pos="0">
              <a:schemeClr val="phClr">
                <a:tint val="50000"/>
                <a:satMod val="300000"/>
              </a:schemeClr>
            </a:gs>
          </a:gsLst>
          <a:lin ang="16200000" scaled="1"/>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833</Words>
  <Application>Microsoft Macintosh PowerPoint</Application>
  <PresentationFormat>Widescreen</PresentationFormat>
  <Paragraphs>53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Shannon Whitehouse</cp:lastModifiedBy>
  <cp:revision>1</cp:revision>
  <dcterms:modified xsi:type="dcterms:W3CDTF">2026-04-05T15:15:18Z</dcterms:modified>
</cp:coreProperties>
</file>