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4630400" cy="8229600"/>
  <p:notesSz cx="8229600" cy="14630400"/>
  <p:embeddedFontLst>
    <p:embeddedFont>
      <p:font typeface="Quattrocento" panose="02020502030000000404" pitchFamily="18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1A1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411968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Empty Tomb, Full Life</a:t>
            </a:r>
            <a:endParaRPr lang="en-US" sz="7650" dirty="0"/>
          </a:p>
        </p:txBody>
      </p:sp>
      <p:sp>
        <p:nvSpPr>
          <p:cNvPr id="4" name="Text 1"/>
          <p:cNvSpPr/>
          <p:nvPr/>
        </p:nvSpPr>
        <p:spPr>
          <a:xfrm>
            <a:off x="6324124" y="5289590"/>
            <a:ext cx="5504974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Hope That Cannot Be Shaken</a:t>
            </a:r>
            <a:endParaRPr lang="en-US" sz="3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971913"/>
            <a:ext cx="7468553" cy="1759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Let's Examine This Together</a:t>
            </a:r>
            <a:endParaRPr lang="en-US" sz="5500" dirty="0"/>
          </a:p>
        </p:txBody>
      </p:sp>
      <p:sp>
        <p:nvSpPr>
          <p:cNvPr id="4" name="Shape 1"/>
          <p:cNvSpPr/>
          <p:nvPr/>
        </p:nvSpPr>
        <p:spPr>
          <a:xfrm>
            <a:off x="6324124" y="4180642"/>
            <a:ext cx="7468553" cy="2076926"/>
          </a:xfrm>
          <a:prstGeom prst="roundRect">
            <a:avLst>
              <a:gd name="adj" fmla="val 216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324124" y="4180642"/>
            <a:ext cx="7468553" cy="1038463"/>
          </a:xfrm>
          <a:prstGeom prst="roundRect">
            <a:avLst>
              <a:gd name="adj" fmla="val 4322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623328" y="4479846"/>
            <a:ext cx="3520202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Not blind faith</a:t>
            </a:r>
            <a:endParaRPr lang="en-US" sz="2750" dirty="0"/>
          </a:p>
        </p:txBody>
      </p:sp>
      <p:sp>
        <p:nvSpPr>
          <p:cNvPr id="7" name="Shape 4"/>
          <p:cNvSpPr/>
          <p:nvPr/>
        </p:nvSpPr>
        <p:spPr>
          <a:xfrm>
            <a:off x="6324124" y="5219105"/>
            <a:ext cx="7468553" cy="1038463"/>
          </a:xfrm>
          <a:prstGeom prst="rect">
            <a:avLst/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6324124" y="5219105"/>
            <a:ext cx="7468553" cy="3810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623328" y="5518309"/>
            <a:ext cx="3520202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Not blind rejection</a:t>
            </a:r>
            <a:endParaRPr lang="en-US" sz="2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88513"/>
            <a:ext cx="8564523" cy="879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 if Jesus Did </a:t>
            </a:r>
            <a:r>
              <a:rPr lang="en-US" sz="5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Not</a:t>
            </a: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Rise?</a:t>
            </a:r>
            <a:endParaRPr lang="en-US" sz="5500" dirty="0"/>
          </a:p>
        </p:txBody>
      </p:sp>
      <p:sp>
        <p:nvSpPr>
          <p:cNvPr id="3" name="Shape 1"/>
          <p:cNvSpPr/>
          <p:nvPr/>
        </p:nvSpPr>
        <p:spPr>
          <a:xfrm>
            <a:off x="837724" y="4315658"/>
            <a:ext cx="4118848" cy="1525310"/>
          </a:xfrm>
          <a:prstGeom prst="roundRect">
            <a:avLst>
              <a:gd name="adj" fmla="val 11990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4277558"/>
            <a:ext cx="4118848" cy="15240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448342" y="3866912"/>
            <a:ext cx="897612" cy="897612"/>
          </a:xfrm>
          <a:prstGeom prst="roundRect">
            <a:avLst>
              <a:gd name="adj" fmla="val 10187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17661" y="4091345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175028" y="5063609"/>
            <a:ext cx="3444240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 didn't really die</a:t>
            </a:r>
            <a:endParaRPr lang="en-US" sz="2750" dirty="0"/>
          </a:p>
        </p:txBody>
      </p:sp>
      <p:sp>
        <p:nvSpPr>
          <p:cNvPr id="8" name="Shape 6"/>
          <p:cNvSpPr/>
          <p:nvPr/>
        </p:nvSpPr>
        <p:spPr>
          <a:xfrm>
            <a:off x="5255776" y="4315658"/>
            <a:ext cx="4118848" cy="1525310"/>
          </a:xfrm>
          <a:prstGeom prst="roundRect">
            <a:avLst>
              <a:gd name="adj" fmla="val 11990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255776" y="4277558"/>
            <a:ext cx="4118848" cy="15240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66394" y="3866912"/>
            <a:ext cx="897612" cy="897612"/>
          </a:xfrm>
          <a:prstGeom prst="roundRect">
            <a:avLst>
              <a:gd name="adj" fmla="val 10187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35713" y="4091345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5593080" y="5063609"/>
            <a:ext cx="3444240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body was taken</a:t>
            </a:r>
            <a:endParaRPr lang="en-US" sz="2750" dirty="0"/>
          </a:p>
        </p:txBody>
      </p:sp>
      <p:sp>
        <p:nvSpPr>
          <p:cNvPr id="13" name="Shape 11"/>
          <p:cNvSpPr/>
          <p:nvPr/>
        </p:nvSpPr>
        <p:spPr>
          <a:xfrm>
            <a:off x="9673828" y="4315658"/>
            <a:ext cx="4118848" cy="1525310"/>
          </a:xfrm>
          <a:prstGeom prst="roundRect">
            <a:avLst>
              <a:gd name="adj" fmla="val 11990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9673828" y="4277558"/>
            <a:ext cx="4118848" cy="15240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284446" y="3866912"/>
            <a:ext cx="897612" cy="897612"/>
          </a:xfrm>
          <a:prstGeom prst="roundRect">
            <a:avLst>
              <a:gd name="adj" fmla="val 10187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1553765" y="4091345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10011132" y="5063609"/>
            <a:ext cx="3444240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was made up</a:t>
            </a:r>
            <a:endParaRPr lang="en-US" sz="2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2930"/>
            <a:ext cx="7040523" cy="879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Theory 1</a:t>
            </a:r>
            <a:endParaRPr lang="en-US" sz="5500" dirty="0"/>
          </a:p>
        </p:txBody>
      </p:sp>
      <p:sp>
        <p:nvSpPr>
          <p:cNvPr id="4" name="Text 1"/>
          <p:cNvSpPr/>
          <p:nvPr/>
        </p:nvSpPr>
        <p:spPr>
          <a:xfrm>
            <a:off x="6324124" y="2861667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 didn't really die?</a:t>
            </a:r>
            <a:endParaRPr lang="en-US" sz="7650" dirty="0"/>
          </a:p>
        </p:txBody>
      </p:sp>
      <p:sp>
        <p:nvSpPr>
          <p:cNvPr id="5" name="Text 2"/>
          <p:cNvSpPr/>
          <p:nvPr/>
        </p:nvSpPr>
        <p:spPr>
          <a:xfrm>
            <a:off x="6324124" y="5739289"/>
            <a:ext cx="7468553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Roman execution was precise. Soldiers ensured death. Does this really hold up?</a:t>
            </a:r>
            <a:endParaRPr lang="en-US" sz="2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56310"/>
            <a:ext cx="416028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 THE MEDICAL EVIDENCE SAYS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837724" y="1765578"/>
            <a:ext cx="12954952" cy="1435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Edwards, Gabel, and Hosmer were medical researchers at the Mayo Clinic who conducted a peer-reviewed study published in one of the world’s most respected medical journals, with no theological agenda.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1286470" y="3986808"/>
            <a:ext cx="12506206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"Modern medical interpretation of the historical evidence indicates that Jesus was dead when taken down from the cross."</a:t>
            </a:r>
            <a:endParaRPr lang="en-US" sz="4400" dirty="0"/>
          </a:p>
        </p:txBody>
      </p:sp>
      <p:sp>
        <p:nvSpPr>
          <p:cNvPr id="5" name="Shape 3"/>
          <p:cNvSpPr/>
          <p:nvPr/>
        </p:nvSpPr>
        <p:spPr>
          <a:xfrm>
            <a:off x="837724" y="3538061"/>
            <a:ext cx="38100" cy="3009543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37724" y="6884194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Edwards, Gabel &amp; Hosmer, Journal of the American Medical Association (JAMA), 1986</a:t>
            </a:r>
            <a:endParaRPr lang="en-US" sz="2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54298"/>
            <a:ext cx="7040523" cy="879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Theory 2</a:t>
            </a:r>
            <a:endParaRPr lang="en-US" sz="5500" dirty="0"/>
          </a:p>
        </p:txBody>
      </p:sp>
      <p:sp>
        <p:nvSpPr>
          <p:cNvPr id="4" name="Text 1"/>
          <p:cNvSpPr/>
          <p:nvPr/>
        </p:nvSpPr>
        <p:spPr>
          <a:xfrm>
            <a:off x="837724" y="2383036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body was taken?</a:t>
            </a:r>
            <a:endParaRPr lang="en-US" sz="7650" dirty="0"/>
          </a:p>
        </p:txBody>
      </p:sp>
      <p:sp>
        <p:nvSpPr>
          <p:cNvPr id="5" name="Text 2"/>
          <p:cNvSpPr/>
          <p:nvPr/>
        </p:nvSpPr>
        <p:spPr>
          <a:xfrm>
            <a:off x="837724" y="5260658"/>
            <a:ext cx="7468553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tomb was sealed and guarded by Roman soldiers. Anyone attempting to steal the body would have had to get past an armed guard and break a Roman seal — a capital offence.</a:t>
            </a:r>
            <a:endParaRPr lang="en-US" sz="2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80480"/>
            <a:ext cx="4083963" cy="327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 A ROMAN HISTORIAN RECORDED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837724" y="1661160"/>
            <a:ext cx="12954952" cy="818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Tacitus was one of ancient Rome's greatest historians — a Roman senator who was openly hostile to Christianity. He had every reason to dismiss it, not document it.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1241584" y="3115985"/>
            <a:ext cx="12551093" cy="3168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"Christus, from whom the name had its origin, suffered the extreme penalty during the reign of Tiberius at the hands of one of our procurators, Pontius Pilatus, and a most mischievous superstition, thus checked for the moment, again broke out."</a:t>
            </a:r>
            <a:endParaRPr lang="en-US" sz="3950" dirty="0"/>
          </a:p>
        </p:txBody>
      </p:sp>
      <p:sp>
        <p:nvSpPr>
          <p:cNvPr id="5" name="Shape 3"/>
          <p:cNvSpPr/>
          <p:nvPr/>
        </p:nvSpPr>
        <p:spPr>
          <a:xfrm>
            <a:off x="837724" y="2752487"/>
            <a:ext cx="30480" cy="3895249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37724" y="6920389"/>
            <a:ext cx="12954952" cy="40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Tacitus, Roman Senator &amp; Historian, Annals 15.44 (c. 116 AD)</a:t>
            </a:r>
            <a:endParaRPr lang="en-US" sz="2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12438"/>
            <a:ext cx="7040523" cy="879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Theory 3</a:t>
            </a:r>
            <a:endParaRPr lang="en-US" sz="5500" dirty="0"/>
          </a:p>
        </p:txBody>
      </p:sp>
      <p:sp>
        <p:nvSpPr>
          <p:cNvPr id="4" name="Text 1"/>
          <p:cNvSpPr/>
          <p:nvPr/>
        </p:nvSpPr>
        <p:spPr>
          <a:xfrm>
            <a:off x="837724" y="2741176"/>
            <a:ext cx="7468553" cy="121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was made up?</a:t>
            </a:r>
            <a:endParaRPr lang="en-US" sz="7650" dirty="0"/>
          </a:p>
        </p:txBody>
      </p:sp>
      <p:sp>
        <p:nvSpPr>
          <p:cNvPr id="5" name="Text 2"/>
          <p:cNvSpPr/>
          <p:nvPr/>
        </p:nvSpPr>
        <p:spPr>
          <a:xfrm>
            <a:off x="837724" y="4404360"/>
            <a:ext cx="4643438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Then where is the body?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837724" y="5381149"/>
            <a:ext cx="7468553" cy="1435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disciples faced persecution and death for this claim. Who willingly dies for something they know is a lie?</a:t>
            </a:r>
            <a:endParaRPr lang="en-US" sz="2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14795"/>
            <a:ext cx="3839647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 A JEWISH HISTORIAN RECORDED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837724" y="1835229"/>
            <a:ext cx="12954952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Flavius Josephus was a 1st-century Jewish historian — not a Christian — who wrote a comprehensive history of the Jewish people for a Roman audience. He had no motive to promote the resurrection.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219200" y="3155275"/>
            <a:ext cx="12573476" cy="2992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"When Pilate, at the suggestion of the principal men amongst us, had condemned him to the cross, those that loved him at the first did not forsake him; for he appeared to them alive again the third day… And the tribe of Christians, so named from him, are not extinct at this day."</a:t>
            </a:r>
            <a:endParaRPr lang="en-US" sz="3750" dirty="0"/>
          </a:p>
        </p:txBody>
      </p:sp>
      <p:sp>
        <p:nvSpPr>
          <p:cNvPr id="5" name="Shape 3"/>
          <p:cNvSpPr/>
          <p:nvPr/>
        </p:nvSpPr>
        <p:spPr>
          <a:xfrm>
            <a:off x="837724" y="2831068"/>
            <a:ext cx="30480" cy="3640455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37724" y="6714649"/>
            <a:ext cx="12954952" cy="37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Flavius Josephus, Jewish Historian, Antiquities of the Jews 18.64 (c. 93 AD)</a:t>
            </a: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22527"/>
            <a:ext cx="12954952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takes </a:t>
            </a:r>
            <a:r>
              <a:rPr lang="en-US" sz="7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more faith</a:t>
            </a: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 explain it away</a:t>
            </a:r>
            <a:endParaRPr lang="en-US" sz="7650" dirty="0"/>
          </a:p>
        </p:txBody>
      </p:sp>
      <p:sp>
        <p:nvSpPr>
          <p:cNvPr id="3" name="Text 1"/>
          <p:cNvSpPr/>
          <p:nvPr/>
        </p:nvSpPr>
        <p:spPr>
          <a:xfrm>
            <a:off x="837724" y="5149810"/>
            <a:ext cx="12954952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Every alternative theory requires more assumptions, more coincidences, and more unanswered questions than the resurrection itself.</a:t>
            </a:r>
            <a:endParaRPr lang="en-US" sz="2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6470" y="3003113"/>
            <a:ext cx="1250620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"If only for this life we have hope in Christ, we are of all people most to be pitied."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4367"/>
            <a:ext cx="38100" cy="230552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37724" y="5196483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1 Corinthians 15:19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9618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Everyone Is Hoping for Something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591395"/>
            <a:ext cx="7468553" cy="1041916"/>
          </a:xfrm>
          <a:prstGeom prst="roundRect">
            <a:avLst>
              <a:gd name="adj" fmla="val 34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63439" y="2830711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Health</a:t>
            </a:r>
            <a:endParaRPr lang="en-US" sz="3500" dirty="0"/>
          </a:p>
        </p:txBody>
      </p:sp>
      <p:sp>
        <p:nvSpPr>
          <p:cNvPr id="6" name="Shape 3"/>
          <p:cNvSpPr/>
          <p:nvPr/>
        </p:nvSpPr>
        <p:spPr>
          <a:xfrm>
            <a:off x="6324124" y="3824764"/>
            <a:ext cx="7468553" cy="1041916"/>
          </a:xfrm>
          <a:prstGeom prst="roundRect">
            <a:avLst>
              <a:gd name="adj" fmla="val 34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563439" y="4064079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Relationships</a:t>
            </a:r>
            <a:endParaRPr lang="en-US" sz="3500" dirty="0"/>
          </a:p>
        </p:txBody>
      </p:sp>
      <p:sp>
        <p:nvSpPr>
          <p:cNvPr id="8" name="Shape 5"/>
          <p:cNvSpPr/>
          <p:nvPr/>
        </p:nvSpPr>
        <p:spPr>
          <a:xfrm>
            <a:off x="6324124" y="5058132"/>
            <a:ext cx="7468553" cy="1041916"/>
          </a:xfrm>
          <a:prstGeom prst="roundRect">
            <a:avLst>
              <a:gd name="adj" fmla="val 34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563439" y="5297448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Finances</a:t>
            </a:r>
            <a:endParaRPr lang="en-US" sz="3500" dirty="0"/>
          </a:p>
        </p:txBody>
      </p:sp>
      <p:sp>
        <p:nvSpPr>
          <p:cNvPr id="10" name="Shape 7"/>
          <p:cNvSpPr/>
          <p:nvPr/>
        </p:nvSpPr>
        <p:spPr>
          <a:xfrm>
            <a:off x="6324124" y="6291501"/>
            <a:ext cx="7468553" cy="1041916"/>
          </a:xfrm>
          <a:prstGeom prst="roundRect">
            <a:avLst>
              <a:gd name="adj" fmla="val 34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63439" y="6530816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Peace</a:t>
            </a:r>
            <a:endParaRPr lang="en-US" sz="3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305" y="1028938"/>
            <a:ext cx="6171724" cy="617172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460230" y="839629"/>
            <a:ext cx="4501515" cy="6550342"/>
          </a:xfrm>
          <a:prstGeom prst="roundRect">
            <a:avLst>
              <a:gd name="adj" fmla="val 74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9684544" y="1680924"/>
            <a:ext cx="4052888" cy="1056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But this is not just about evidence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9684544" y="2905244"/>
            <a:ext cx="4052888" cy="3643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150"/>
              </a:lnSpc>
              <a:buNone/>
            </a:pPr>
            <a:r>
              <a:rPr lang="en-US" sz="57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It's about what it means </a:t>
            </a:r>
            <a:r>
              <a:rPr lang="en-US" sz="5700" i="1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 you</a:t>
            </a:r>
            <a:endParaRPr lang="en-US" sz="57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900363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Because the tomb is </a:t>
            </a:r>
            <a:r>
              <a:rPr lang="en-US" sz="7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empty…</a:t>
            </a:r>
            <a:endParaRPr lang="en-US" sz="76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37874"/>
            <a:ext cx="11711464" cy="879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Three Truths That Change Everything</a:t>
            </a:r>
            <a:endParaRPr lang="en-US" sz="5500" dirty="0"/>
          </a:p>
        </p:txBody>
      </p:sp>
      <p:sp>
        <p:nvSpPr>
          <p:cNvPr id="3" name="Shape 1"/>
          <p:cNvSpPr/>
          <p:nvPr/>
        </p:nvSpPr>
        <p:spPr>
          <a:xfrm>
            <a:off x="837724" y="3516273"/>
            <a:ext cx="4118848" cy="2675334"/>
          </a:xfrm>
          <a:prstGeom prst="roundRect">
            <a:avLst>
              <a:gd name="adj" fmla="val 167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36928" y="3815477"/>
            <a:ext cx="897612" cy="897612"/>
          </a:xfrm>
          <a:prstGeom prst="roundRect">
            <a:avLst>
              <a:gd name="adj" fmla="val 1018601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3744" y="4062293"/>
            <a:ext cx="403860" cy="403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36928" y="5012293"/>
            <a:ext cx="3520440" cy="880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Your past can be forgiven</a:t>
            </a:r>
            <a:endParaRPr lang="en-US" sz="2750" dirty="0"/>
          </a:p>
        </p:txBody>
      </p:sp>
      <p:sp>
        <p:nvSpPr>
          <p:cNvPr id="7" name="Shape 4"/>
          <p:cNvSpPr/>
          <p:nvPr/>
        </p:nvSpPr>
        <p:spPr>
          <a:xfrm>
            <a:off x="5255776" y="3516273"/>
            <a:ext cx="4118848" cy="2675334"/>
          </a:xfrm>
          <a:prstGeom prst="roundRect">
            <a:avLst>
              <a:gd name="adj" fmla="val 167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5554980" y="3815477"/>
            <a:ext cx="897612" cy="897612"/>
          </a:xfrm>
          <a:prstGeom prst="roundRect">
            <a:avLst>
              <a:gd name="adj" fmla="val 1018601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1797" y="4062293"/>
            <a:ext cx="403860" cy="403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554980" y="5012293"/>
            <a:ext cx="3520440" cy="880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Your present has meaning</a:t>
            </a:r>
            <a:endParaRPr lang="en-US" sz="2750" dirty="0"/>
          </a:p>
        </p:txBody>
      </p:sp>
      <p:sp>
        <p:nvSpPr>
          <p:cNvPr id="11" name="Shape 7"/>
          <p:cNvSpPr/>
          <p:nvPr/>
        </p:nvSpPr>
        <p:spPr>
          <a:xfrm>
            <a:off x="9673828" y="3516273"/>
            <a:ext cx="4118848" cy="2675334"/>
          </a:xfrm>
          <a:prstGeom prst="roundRect">
            <a:avLst>
              <a:gd name="adj" fmla="val 167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9973032" y="3815477"/>
            <a:ext cx="897612" cy="897612"/>
          </a:xfrm>
          <a:prstGeom prst="roundRect">
            <a:avLst>
              <a:gd name="adj" fmla="val 1018601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9849" y="4062293"/>
            <a:ext cx="403860" cy="403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73032" y="5012293"/>
            <a:ext cx="3520202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Your future is secure</a:t>
            </a:r>
            <a:endParaRPr lang="en-US" sz="2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1204"/>
            <a:ext cx="2067520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FEAR OF GUILT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837724" y="1609130"/>
            <a:ext cx="10515481" cy="115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7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Your past can be forgiven</a:t>
            </a:r>
            <a:endParaRPr lang="en-US" sz="7250" dirty="0"/>
          </a:p>
        </p:txBody>
      </p:sp>
      <p:sp>
        <p:nvSpPr>
          <p:cNvPr id="4" name="Text 2"/>
          <p:cNvSpPr/>
          <p:nvPr/>
        </p:nvSpPr>
        <p:spPr>
          <a:xfrm>
            <a:off x="837724" y="3167896"/>
            <a:ext cx="12954952" cy="887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Because Jesus rose from the dead, His sacrifice is confirmed, sin and guilt no longer have the final word.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264087" y="4763691"/>
            <a:ext cx="12528590" cy="133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"He was delivered over to death for our sins and was raised to life for our justification."</a:t>
            </a:r>
            <a:endParaRPr lang="en-US" sz="4200" dirty="0"/>
          </a:p>
        </p:txBody>
      </p:sp>
      <p:sp>
        <p:nvSpPr>
          <p:cNvPr id="6" name="Text 4"/>
          <p:cNvSpPr/>
          <p:nvPr/>
        </p:nvSpPr>
        <p:spPr>
          <a:xfrm>
            <a:off x="1264087" y="6506289"/>
            <a:ext cx="12528590" cy="443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Romans 4:25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837724" y="4358640"/>
            <a:ext cx="38100" cy="289488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1204"/>
            <a:ext cx="3535799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FEAR OF MEANINGLESSNESS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837724" y="1609130"/>
            <a:ext cx="10813613" cy="115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7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Your present has meaning</a:t>
            </a:r>
            <a:endParaRPr lang="en-US" sz="7250" dirty="0"/>
          </a:p>
        </p:txBody>
      </p:sp>
      <p:sp>
        <p:nvSpPr>
          <p:cNvPr id="4" name="Text 2"/>
          <p:cNvSpPr/>
          <p:nvPr/>
        </p:nvSpPr>
        <p:spPr>
          <a:xfrm>
            <a:off x="837724" y="3167896"/>
            <a:ext cx="12954952" cy="887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resurrection means Jesus is alive today, and that He is actively at work in your life, giving purpose to every moment.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264087" y="4763691"/>
            <a:ext cx="12528590" cy="133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"I have been crucified with Christ and I no longer live, but Christ lives in me."</a:t>
            </a:r>
            <a:endParaRPr lang="en-US" sz="4200" dirty="0"/>
          </a:p>
        </p:txBody>
      </p:sp>
      <p:sp>
        <p:nvSpPr>
          <p:cNvPr id="6" name="Text 4"/>
          <p:cNvSpPr/>
          <p:nvPr/>
        </p:nvSpPr>
        <p:spPr>
          <a:xfrm>
            <a:off x="1264087" y="6506289"/>
            <a:ext cx="12528590" cy="443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Galatians 2:20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837724" y="4358640"/>
            <a:ext cx="38100" cy="289488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326237"/>
            <a:ext cx="2644140" cy="562332"/>
          </a:xfrm>
          <a:prstGeom prst="roundRect">
            <a:avLst>
              <a:gd name="adj" fmla="val 6385"/>
            </a:avLst>
          </a:prstGeom>
          <a:solidFill>
            <a:srgbClr val="44170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17151" y="1415891"/>
            <a:ext cx="22852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FEAR OF DEATH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2008227"/>
            <a:ext cx="9715976" cy="121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Your future is secure</a:t>
            </a:r>
            <a:endParaRPr lang="en-US" sz="7650" dirty="0"/>
          </a:p>
        </p:txBody>
      </p:sp>
      <p:sp>
        <p:nvSpPr>
          <p:cNvPr id="5" name="Text 3"/>
          <p:cNvSpPr/>
          <p:nvPr/>
        </p:nvSpPr>
        <p:spPr>
          <a:xfrm>
            <a:off x="837724" y="3671411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Because Jesus conquered death, those who trust in Him share in that victory.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1286470" y="4935379"/>
            <a:ext cx="821162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"Because I live, you also will live."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1286470" y="6088142"/>
            <a:ext cx="1250620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John 14:19</a:t>
            </a:r>
            <a:endParaRPr lang="en-US" sz="2350" dirty="0"/>
          </a:p>
        </p:txBody>
      </p:sp>
      <p:sp>
        <p:nvSpPr>
          <p:cNvPr id="8" name="Shape 6"/>
          <p:cNvSpPr/>
          <p:nvPr/>
        </p:nvSpPr>
        <p:spPr>
          <a:xfrm>
            <a:off x="837724" y="4486632"/>
            <a:ext cx="38100" cy="2416731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16762"/>
            <a:ext cx="682335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is not wishful thinking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69525"/>
            <a:ext cx="7468553" cy="3643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is hope </a:t>
            </a:r>
            <a:r>
              <a:rPr lang="en-US" sz="7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anchored in Jesus Christ</a:t>
            </a:r>
            <a:endParaRPr lang="en-US" sz="76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95939"/>
            <a:ext cx="7468553" cy="1759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 Don't Have to Have All the Answers</a:t>
            </a:r>
            <a:endParaRPr lang="en-US" sz="5500" dirty="0"/>
          </a:p>
        </p:txBody>
      </p:sp>
      <p:sp>
        <p:nvSpPr>
          <p:cNvPr id="4" name="Text 1"/>
          <p:cNvSpPr/>
          <p:nvPr/>
        </p:nvSpPr>
        <p:spPr>
          <a:xfrm>
            <a:off x="6324124" y="4004667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But you can </a:t>
            </a:r>
            <a:r>
              <a:rPr lang="en-US" sz="7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take a step</a:t>
            </a:r>
            <a:endParaRPr lang="en-US" sz="76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3823"/>
            <a:ext cx="25975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TAKING A STEP — 1 OF 3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837724" y="1656159"/>
            <a:ext cx="10134243" cy="121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Accept God's Invitation</a:t>
            </a:r>
            <a:endParaRPr lang="en-US" sz="7650" dirty="0"/>
          </a:p>
        </p:txBody>
      </p:sp>
      <p:sp>
        <p:nvSpPr>
          <p:cNvPr id="4" name="Text 2"/>
          <p:cNvSpPr/>
          <p:nvPr/>
        </p:nvSpPr>
        <p:spPr>
          <a:xfrm>
            <a:off x="837724" y="3319343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 is not waiting for you to be good enough. He is inviting you as you are.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286470" y="4583311"/>
            <a:ext cx="1250620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"Come to me, all you who are weary and burdened, and I will give you rest."</a:t>
            </a:r>
            <a:endParaRPr lang="en-US" sz="4400" dirty="0"/>
          </a:p>
        </p:txBody>
      </p:sp>
      <p:sp>
        <p:nvSpPr>
          <p:cNvPr id="6" name="Shape 4"/>
          <p:cNvSpPr/>
          <p:nvPr/>
        </p:nvSpPr>
        <p:spPr>
          <a:xfrm>
            <a:off x="837724" y="4134564"/>
            <a:ext cx="38100" cy="230552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37724" y="6776680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Matthew 11:28</a:t>
            </a:r>
            <a:endParaRPr lang="en-US" sz="23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95306"/>
            <a:ext cx="2377083" cy="327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TAKING A STEP — 2 OF 3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837724" y="2000250"/>
            <a:ext cx="12657773" cy="1092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600"/>
              </a:lnSpc>
              <a:buNone/>
            </a:pPr>
            <a:r>
              <a:rPr lang="en-US" sz="6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Acknowledge Your Helplessness</a:t>
            </a:r>
            <a:endParaRPr lang="en-US" sz="6850" dirty="0"/>
          </a:p>
        </p:txBody>
      </p:sp>
      <p:sp>
        <p:nvSpPr>
          <p:cNvPr id="4" name="Text 2"/>
          <p:cNvSpPr/>
          <p:nvPr/>
        </p:nvSpPr>
        <p:spPr>
          <a:xfrm>
            <a:off x="837724" y="3456742"/>
            <a:ext cx="12954952" cy="40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Trusting Jesus begins with honesty: I cannot save myself. I need Him.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241584" y="4502229"/>
            <a:ext cx="12551093" cy="1267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"For it is by grace you have been saved, through faith — and this is not from yourselves, it is the gift of God."</a:t>
            </a:r>
            <a:endParaRPr lang="en-US" sz="3950" dirty="0"/>
          </a:p>
        </p:txBody>
      </p:sp>
      <p:sp>
        <p:nvSpPr>
          <p:cNvPr id="6" name="Text 4"/>
          <p:cNvSpPr/>
          <p:nvPr/>
        </p:nvSpPr>
        <p:spPr>
          <a:xfrm>
            <a:off x="1241584" y="6133028"/>
            <a:ext cx="12551093" cy="40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Ephesians 2:8</a:t>
            </a:r>
            <a:endParaRPr lang="en-US" sz="2100" dirty="0"/>
          </a:p>
        </p:txBody>
      </p:sp>
      <p:sp>
        <p:nvSpPr>
          <p:cNvPr id="7" name="Shape 5"/>
          <p:cNvSpPr/>
          <p:nvPr/>
        </p:nvSpPr>
        <p:spPr>
          <a:xfrm>
            <a:off x="837724" y="4138732"/>
            <a:ext cx="30480" cy="2676287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900363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Hope is powerful</a:t>
            </a:r>
            <a:endParaRPr lang="en-US" sz="76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3823"/>
            <a:ext cx="264306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TAKING A STEP — 3 OF 3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837724" y="1656159"/>
            <a:ext cx="9715976" cy="121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Ask for Help</a:t>
            </a:r>
            <a:endParaRPr lang="en-US" sz="7650" dirty="0"/>
          </a:p>
        </p:txBody>
      </p:sp>
      <p:sp>
        <p:nvSpPr>
          <p:cNvPr id="4" name="Text 2"/>
          <p:cNvSpPr/>
          <p:nvPr/>
        </p:nvSpPr>
        <p:spPr>
          <a:xfrm>
            <a:off x="837724" y="3319343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 can pray, talk to someone, or simply tell God where you are. He hears you.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286470" y="4583311"/>
            <a:ext cx="1250620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"Everyone who calls on the name of the Lord will be saved."</a:t>
            </a:r>
            <a:endParaRPr lang="en-US" sz="4400" dirty="0"/>
          </a:p>
        </p:txBody>
      </p:sp>
      <p:sp>
        <p:nvSpPr>
          <p:cNvPr id="6" name="Text 4"/>
          <p:cNvSpPr/>
          <p:nvPr/>
        </p:nvSpPr>
        <p:spPr>
          <a:xfrm>
            <a:off x="1286470" y="6440091"/>
            <a:ext cx="1250620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Romans 10:13</a:t>
            </a:r>
            <a:endParaRPr lang="en-US" sz="2350" dirty="0"/>
          </a:p>
        </p:txBody>
      </p:sp>
      <p:sp>
        <p:nvSpPr>
          <p:cNvPr id="7" name="Shape 5"/>
          <p:cNvSpPr/>
          <p:nvPr/>
        </p:nvSpPr>
        <p:spPr>
          <a:xfrm>
            <a:off x="837724" y="4134564"/>
            <a:ext cx="38100" cy="3120747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79170"/>
            <a:ext cx="7468553" cy="2428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tomb is empty</a:t>
            </a:r>
            <a:endParaRPr lang="en-US" sz="7650" dirty="0"/>
          </a:p>
        </p:txBody>
      </p:sp>
      <p:sp>
        <p:nvSpPr>
          <p:cNvPr id="4" name="Text 1"/>
          <p:cNvSpPr/>
          <p:nvPr/>
        </p:nvSpPr>
        <p:spPr>
          <a:xfrm>
            <a:off x="837724" y="3856792"/>
            <a:ext cx="5664994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 your life doesn't have to be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837724" y="4833580"/>
            <a:ext cx="7468553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If that's where you are, you can simply say: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1286470" y="6097548"/>
            <a:ext cx="691741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Jesus, I put my hope in You.</a:t>
            </a:r>
            <a:endParaRPr lang="en-US" sz="4400" dirty="0"/>
          </a:p>
        </p:txBody>
      </p:sp>
      <p:sp>
        <p:nvSpPr>
          <p:cNvPr id="7" name="Shape 4"/>
          <p:cNvSpPr/>
          <p:nvPr/>
        </p:nvSpPr>
        <p:spPr>
          <a:xfrm>
            <a:off x="837724" y="5648801"/>
            <a:ext cx="38100" cy="160151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6470" y="1947148"/>
            <a:ext cx="12506206" cy="352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"Hope is both the earliest and the most indispensable virtue inherent in the state of being alive. If life is to be sustained, hope must remain — even where confidence is wounded, trust impaired."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498402"/>
            <a:ext cx="38100" cy="441757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37724" y="6252567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Erik H. Erikson, Developmental Psychologist, </a:t>
            </a:r>
            <a:r>
              <a:rPr lang="en-US" sz="235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Erik Erickson Reader (2000)</a:t>
            </a:r>
            <a:endParaRPr lang="en-US" sz="2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24" y="1801297"/>
            <a:ext cx="8165187" cy="46268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740622" y="1685925"/>
            <a:ext cx="4059674" cy="485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But what is your hope </a:t>
            </a:r>
            <a:r>
              <a:rPr lang="en-US" sz="7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built on?</a:t>
            </a:r>
            <a:endParaRPr lang="en-US" sz="7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94754"/>
            <a:ext cx="7468553" cy="2639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greatest hope in history is built on </a:t>
            </a:r>
            <a:r>
              <a:rPr lang="en-US" sz="5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one claim</a:t>
            </a:r>
            <a:endParaRPr lang="en-US" sz="5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6470" y="3003113"/>
            <a:ext cx="1250620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"If Christ has not been raised, our preaching is useless and so is your faith."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286470" y="4859893"/>
            <a:ext cx="1250620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— 1 Corinthians 15:14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837724" y="2554367"/>
            <a:ext cx="38100" cy="3120747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507581"/>
            <a:ext cx="7468553" cy="121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50"/>
              </a:lnSpc>
              <a:buNone/>
            </a:pPr>
            <a:r>
              <a:rPr lang="en-US" sz="7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 Empty Tomb</a:t>
            </a:r>
            <a:endParaRPr lang="en-US" sz="7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54787"/>
            <a:ext cx="1625798" cy="327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ONE CLAIM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837724" y="1659731"/>
            <a:ext cx="12476798" cy="1092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600"/>
              </a:lnSpc>
              <a:buNone/>
            </a:pPr>
            <a:r>
              <a:rPr lang="en-US" sz="6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Jesus Christ rose from the dead.</a:t>
            </a:r>
            <a:endParaRPr lang="en-US" sz="6850" dirty="0"/>
          </a:p>
        </p:txBody>
      </p:sp>
      <p:sp>
        <p:nvSpPr>
          <p:cNvPr id="4" name="Shape 2"/>
          <p:cNvSpPr/>
          <p:nvPr/>
        </p:nvSpPr>
        <p:spPr>
          <a:xfrm>
            <a:off x="837724" y="3116223"/>
            <a:ext cx="6356271" cy="1898452"/>
          </a:xfrm>
          <a:prstGeom prst="roundRect">
            <a:avLst>
              <a:gd name="adj" fmla="val 212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06924" y="3385423"/>
            <a:ext cx="3168253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conquers death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106924" y="3926800"/>
            <a:ext cx="5817870" cy="818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Every other hope can be taken away by death. This one defeats it.</a:t>
            </a:r>
            <a:endParaRPr lang="en-US" sz="2100" dirty="0"/>
          </a:p>
        </p:txBody>
      </p:sp>
      <p:sp>
        <p:nvSpPr>
          <p:cNvPr id="7" name="Shape 5"/>
          <p:cNvSpPr/>
          <p:nvPr/>
        </p:nvSpPr>
        <p:spPr>
          <a:xfrm>
            <a:off x="7436287" y="3116223"/>
            <a:ext cx="6356390" cy="1898452"/>
          </a:xfrm>
          <a:prstGeom prst="roundRect">
            <a:avLst>
              <a:gd name="adj" fmla="val 212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705487" y="3385423"/>
            <a:ext cx="330267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It's grounded in history</a:t>
            </a:r>
            <a:endParaRPr lang="en-US" sz="2450" dirty="0"/>
          </a:p>
        </p:txBody>
      </p:sp>
      <p:sp>
        <p:nvSpPr>
          <p:cNvPr id="9" name="Text 7"/>
          <p:cNvSpPr/>
          <p:nvPr/>
        </p:nvSpPr>
        <p:spPr>
          <a:xfrm>
            <a:off x="7705487" y="3926800"/>
            <a:ext cx="5817989" cy="818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Not a wish about the future, but a claim about something that already happened.</a:t>
            </a:r>
            <a:endParaRPr lang="en-US" sz="2100" dirty="0"/>
          </a:p>
        </p:txBody>
      </p:sp>
      <p:sp>
        <p:nvSpPr>
          <p:cNvPr id="10" name="Shape 8"/>
          <p:cNvSpPr/>
          <p:nvPr/>
        </p:nvSpPr>
        <p:spPr>
          <a:xfrm>
            <a:off x="837724" y="5256967"/>
            <a:ext cx="6356271" cy="1898452"/>
          </a:xfrm>
          <a:prstGeom prst="roundRect">
            <a:avLst>
              <a:gd name="adj" fmla="val 212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106924" y="5526167"/>
            <a:ext cx="4000976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answers our deepest fears</a:t>
            </a:r>
            <a:endParaRPr lang="en-US" sz="2450" dirty="0"/>
          </a:p>
        </p:txBody>
      </p:sp>
      <p:sp>
        <p:nvSpPr>
          <p:cNvPr id="12" name="Text 10"/>
          <p:cNvSpPr/>
          <p:nvPr/>
        </p:nvSpPr>
        <p:spPr>
          <a:xfrm>
            <a:off x="1106924" y="6067544"/>
            <a:ext cx="5817870" cy="818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Guilt, meaninglessness, and death — all addressed in one event.</a:t>
            </a:r>
            <a:endParaRPr lang="en-US" sz="2100" dirty="0"/>
          </a:p>
        </p:txBody>
      </p:sp>
      <p:sp>
        <p:nvSpPr>
          <p:cNvPr id="13" name="Shape 11"/>
          <p:cNvSpPr/>
          <p:nvPr/>
        </p:nvSpPr>
        <p:spPr>
          <a:xfrm>
            <a:off x="7436287" y="5256967"/>
            <a:ext cx="6356390" cy="1898452"/>
          </a:xfrm>
          <a:prstGeom prst="roundRect">
            <a:avLst>
              <a:gd name="adj" fmla="val 212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705487" y="5526167"/>
            <a:ext cx="3364111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cannot be taken away</a:t>
            </a:r>
            <a:endParaRPr lang="en-US" sz="2450" dirty="0"/>
          </a:p>
        </p:txBody>
      </p:sp>
      <p:sp>
        <p:nvSpPr>
          <p:cNvPr id="15" name="Text 13"/>
          <p:cNvSpPr/>
          <p:nvPr/>
        </p:nvSpPr>
        <p:spPr>
          <a:xfrm>
            <a:off x="7705487" y="6067544"/>
            <a:ext cx="5817989" cy="818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Health, money, relationships can all be lost. This hope cannot.</a:t>
            </a:r>
            <a:endParaRPr lang="en-US" sz="2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1109</Words>
  <Application>Microsoft Macintosh PowerPoint</Application>
  <PresentationFormat>Custom</PresentationFormat>
  <Paragraphs>137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Quattrocento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danielle9453@gmail.com</cp:lastModifiedBy>
  <cp:revision>4</cp:revision>
  <dcterms:created xsi:type="dcterms:W3CDTF">2026-04-04T19:56:56Z</dcterms:created>
  <dcterms:modified xsi:type="dcterms:W3CDTF">2026-04-05T05:07:44Z</dcterms:modified>
  <cp:category/>
</cp:coreProperties>
</file>