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69" d="100"/>
          <a:sy n="69" d="100"/>
        </p:scale>
        <p:origin x="72" y="2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3/28/2026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772558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3/28/2026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9990282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8206490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3/28/2026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09646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3/28/2026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872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3/28/2026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2135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3/28/2026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88231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3/28/2026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7458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3/28/2026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32278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775572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3/28/2026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239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3/28/2026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43318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48461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3/28/2026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44716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55749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3/28/2026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5179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21958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65599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22466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9083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58400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6242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3/28/2026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99885414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3/28/2026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600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3/28/2026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44789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3/28/2026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32624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98982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3/28/2026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2711393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3/28/2026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3637612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3/28/2026</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703424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3/28/2026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9115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3/28/2026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312593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3/28/2026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507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3/28/2026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4940005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3/28/2026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744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3/28/2026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085216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3/28/2026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1415885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3/28/2026</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2879736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3/28/2026</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5264022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3/28/2026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7303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3/28/2026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29816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3/28/2026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11511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3/28/2026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72459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3/28/2026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3974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3/28/2026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7395484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3/28/2026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71744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3/28/2026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3919596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3/28/2026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416667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3/28/2026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0538436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3/28/2026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5347482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3/28/2026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5352810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3/28/2026</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189613368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3/28/2026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09953245"/>
      </p:ext>
    </p:extLst>
  </p:cSld>
  <p:clrMap bg1="lt1" tx1="dk1" bg2="lt2" tx2="dk2" accent1="accent1" accent2="accent2" accent3="accent3" accent4="accent4" accent5="accent5" accent6="accent6" hlink="hlink" folHlink="folHlink"/>
  <p:sldLayoutIdLst>
    <p:sldLayoutId id="2147483803" r:id="rId1"/>
    <p:sldLayoutId id="2147483802" r:id="rId2"/>
    <p:sldLayoutId id="2147483804"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372101"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CDAE-650C-55FC-E0E1-158CCB2B7293}"/>
              </a:ext>
            </a:extLst>
          </p:cNvPr>
          <p:cNvSpPr>
            <a:spLocks noGrp="1"/>
          </p:cNvSpPr>
          <p:nvPr>
            <p:ph type="ctrTitle"/>
          </p:nvPr>
        </p:nvSpPr>
        <p:spPr>
          <a:xfrm>
            <a:off x="429768" y="5276088"/>
            <a:ext cx="11347704" cy="786384"/>
          </a:xfrm>
        </p:spPr>
        <p:txBody>
          <a:bodyPr anchor="b">
            <a:normAutofit/>
          </a:bodyPr>
          <a:lstStyle/>
          <a:p>
            <a:r>
              <a:rPr lang="en-US" dirty="0"/>
              <a:t>The triumphal Entry </a:t>
            </a:r>
          </a:p>
        </p:txBody>
      </p:sp>
      <p:sp>
        <p:nvSpPr>
          <p:cNvPr id="3" name="Subtitle 2">
            <a:extLst>
              <a:ext uri="{FF2B5EF4-FFF2-40B4-BE49-F238E27FC236}">
                <a16:creationId xmlns:a16="http://schemas.microsoft.com/office/drawing/2014/main" id="{AD60898F-DFF2-132A-E542-C9C7DF208AAB}"/>
              </a:ext>
            </a:extLst>
          </p:cNvPr>
          <p:cNvSpPr>
            <a:spLocks noGrp="1"/>
          </p:cNvSpPr>
          <p:nvPr>
            <p:ph type="subTitle" idx="1"/>
          </p:nvPr>
        </p:nvSpPr>
        <p:spPr>
          <a:xfrm>
            <a:off x="429768" y="5980176"/>
            <a:ext cx="11347704" cy="530352"/>
          </a:xfrm>
        </p:spPr>
        <p:txBody>
          <a:bodyPr anchor="ctr">
            <a:normAutofit/>
          </a:bodyPr>
          <a:lstStyle/>
          <a:p>
            <a:r>
              <a:rPr lang="en-US" dirty="0"/>
              <a:t>Matt 21: 1-9 </a:t>
            </a:r>
          </a:p>
        </p:txBody>
      </p:sp>
      <p:pic>
        <p:nvPicPr>
          <p:cNvPr id="7" name="Picture Placeholder 6">
            <a:extLst>
              <a:ext uri="{FF2B5EF4-FFF2-40B4-BE49-F238E27FC236}">
                <a16:creationId xmlns:a16="http://schemas.microsoft.com/office/drawing/2014/main" id="{2B58AB42-DB94-DA78-CC68-A14A7EABB81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987" b="7987"/>
          <a:stretch>
            <a:fillRect/>
          </a:stretch>
        </p:blipFill>
        <p:spPr>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3">
              <a:alphaModFix amt="75000"/>
            </a:blip>
            <a:srcRect/>
            <a:stretch>
              <a:fillRect/>
            </a:stretch>
          </a:blipFill>
        </p:spPr>
      </p:pic>
    </p:spTree>
    <p:extLst>
      <p:ext uri="{BB962C8B-B14F-4D97-AF65-F5344CB8AC3E}">
        <p14:creationId xmlns:p14="http://schemas.microsoft.com/office/powerpoint/2010/main" val="262472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0581-DD1C-4929-3351-9860B5AFA6B7}"/>
              </a:ext>
            </a:extLst>
          </p:cNvPr>
          <p:cNvSpPr>
            <a:spLocks noGrp="1"/>
          </p:cNvSpPr>
          <p:nvPr>
            <p:ph type="title"/>
          </p:nvPr>
        </p:nvSpPr>
        <p:spPr>
          <a:xfrm>
            <a:off x="429768" y="1627318"/>
            <a:ext cx="8430768" cy="1842020"/>
          </a:xfrm>
        </p:spPr>
        <p:txBody>
          <a:bodyPr anchor="b">
            <a:noAutofit/>
          </a:bodyPr>
          <a:lstStyle/>
          <a:p>
            <a:r>
              <a:rPr lang="en-US" sz="4400" dirty="0">
                <a:latin typeface="Arial" panose="020B0604020202020204" pitchFamily="34" charset="0"/>
                <a:cs typeface="Arial" panose="020B0604020202020204" pitchFamily="34" charset="0"/>
              </a:rPr>
              <a:t>All we know of The two unnamed disciples is their willingness to serve the king!</a:t>
            </a:r>
          </a:p>
        </p:txBody>
      </p:sp>
      <p:sp>
        <p:nvSpPr>
          <p:cNvPr id="9" name="Content Placeholder 2">
            <a:extLst>
              <a:ext uri="{FF2B5EF4-FFF2-40B4-BE49-F238E27FC236}">
                <a16:creationId xmlns:a16="http://schemas.microsoft.com/office/drawing/2014/main" id="{F8FBDEA9-5EB8-2D9D-8168-00099A5C7917}"/>
              </a:ext>
            </a:extLst>
          </p:cNvPr>
          <p:cNvSpPr>
            <a:spLocks noGrp="1"/>
          </p:cNvSpPr>
          <p:nvPr>
            <p:ph sz="quarter" idx="14"/>
          </p:nvPr>
        </p:nvSpPr>
        <p:spPr>
          <a:xfrm>
            <a:off x="429768" y="3622673"/>
            <a:ext cx="8430768" cy="1828800"/>
          </a:xfrm>
        </p:spPr>
        <p:txBody>
          <a:bodyPr/>
          <a:lstStyle/>
          <a:p>
            <a:endParaRPr lang="en-US"/>
          </a:p>
        </p:txBody>
      </p:sp>
    </p:spTree>
    <p:extLst>
      <p:ext uri="{BB962C8B-B14F-4D97-AF65-F5344CB8AC3E}">
        <p14:creationId xmlns:p14="http://schemas.microsoft.com/office/powerpoint/2010/main" val="321065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E5A2-6B1C-4010-69B2-15D3C36E4BA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Their trust in the savior outweighed their doubt.</a:t>
            </a:r>
          </a:p>
        </p:txBody>
      </p:sp>
      <p:sp>
        <p:nvSpPr>
          <p:cNvPr id="3" name="Content Placeholder 2">
            <a:extLst>
              <a:ext uri="{FF2B5EF4-FFF2-40B4-BE49-F238E27FC236}">
                <a16:creationId xmlns:a16="http://schemas.microsoft.com/office/drawing/2014/main" id="{1FC053B9-F820-B97F-C88D-DC68E74E889F}"/>
              </a:ext>
            </a:extLst>
          </p:cNvPr>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403334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21A0-F1AE-EDC9-3C6B-F18A748831EA}"/>
              </a:ext>
            </a:extLst>
          </p:cNvPr>
          <p:cNvSpPr>
            <a:spLocks noGrp="1"/>
          </p:cNvSpPr>
          <p:nvPr>
            <p:ph type="title"/>
          </p:nvPr>
        </p:nvSpPr>
        <p:spPr>
          <a:xfrm>
            <a:off x="429768" y="1627318"/>
            <a:ext cx="8430768" cy="1842020"/>
          </a:xfrm>
        </p:spPr>
        <p:txBody>
          <a:bodyPr anchor="b">
            <a:normAutofit/>
          </a:bodyPr>
          <a:lstStyle/>
          <a:p>
            <a:r>
              <a:rPr lang="en-US" sz="5100" dirty="0">
                <a:latin typeface="Arial" panose="020B0604020202020204" pitchFamily="34" charset="0"/>
                <a:cs typeface="Arial" panose="020B0604020202020204" pitchFamily="34" charset="0"/>
              </a:rPr>
              <a:t>Salvation is marked by fruit, not emotion. </a:t>
            </a:r>
          </a:p>
        </p:txBody>
      </p:sp>
      <p:sp>
        <p:nvSpPr>
          <p:cNvPr id="7" name="Content Placeholder 2">
            <a:extLst>
              <a:ext uri="{FF2B5EF4-FFF2-40B4-BE49-F238E27FC236}">
                <a16:creationId xmlns:a16="http://schemas.microsoft.com/office/drawing/2014/main" id="{9B2A5DF2-23F5-3D1D-5BA5-935AF4DC7913}"/>
              </a:ext>
            </a:extLst>
          </p:cNvPr>
          <p:cNvSpPr>
            <a:spLocks noGrp="1"/>
          </p:cNvSpPr>
          <p:nvPr>
            <p:ph sz="quarter" idx="14"/>
          </p:nvPr>
        </p:nvSpPr>
        <p:spPr>
          <a:xfrm>
            <a:off x="429768" y="3622673"/>
            <a:ext cx="8430768" cy="1828800"/>
          </a:xfrm>
        </p:spPr>
        <p:txBody>
          <a:bodyPr/>
          <a:lstStyle/>
          <a:p>
            <a:endParaRPr lang="en-US"/>
          </a:p>
        </p:txBody>
      </p:sp>
    </p:spTree>
    <p:extLst>
      <p:ext uri="{BB962C8B-B14F-4D97-AF65-F5344CB8AC3E}">
        <p14:creationId xmlns:p14="http://schemas.microsoft.com/office/powerpoint/2010/main" val="221978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4DF7-3E15-D15D-6CDD-180251F63B12}"/>
              </a:ext>
            </a:extLst>
          </p:cNvPr>
          <p:cNvSpPr>
            <a:spLocks noGrp="1"/>
          </p:cNvSpPr>
          <p:nvPr>
            <p:ph type="ctrTitle"/>
          </p:nvPr>
        </p:nvSpPr>
        <p:spPr>
          <a:xfrm>
            <a:off x="1408176" y="1536192"/>
            <a:ext cx="9171432" cy="2615184"/>
          </a:xfrm>
        </p:spPr>
        <p:txBody>
          <a:bodyPr anchor="ctr">
            <a:normAutofit/>
          </a:bodyPr>
          <a:lstStyle/>
          <a:p>
            <a:r>
              <a:rPr lang="en-US" sz="4600" dirty="0">
                <a:latin typeface="Arial" panose="020B0604020202020204" pitchFamily="34" charset="0"/>
                <a:cs typeface="Arial" panose="020B0604020202020204" pitchFamily="34" charset="0"/>
              </a:rPr>
              <a:t>We are called to lay the fullness of ourselves down at the feet of the king. </a:t>
            </a:r>
          </a:p>
        </p:txBody>
      </p:sp>
      <p:sp>
        <p:nvSpPr>
          <p:cNvPr id="8" name="Subtitle 2">
            <a:extLst>
              <a:ext uri="{FF2B5EF4-FFF2-40B4-BE49-F238E27FC236}">
                <a16:creationId xmlns:a16="http://schemas.microsoft.com/office/drawing/2014/main" id="{D0984AB8-8AE6-7FD9-1C9E-613341B493B3}"/>
              </a:ext>
            </a:extLst>
          </p:cNvPr>
          <p:cNvSpPr>
            <a:spLocks noGrp="1"/>
          </p:cNvSpPr>
          <p:nvPr>
            <p:ph type="subTitle" idx="1"/>
          </p:nvPr>
        </p:nvSpPr>
        <p:spPr>
          <a:xfrm>
            <a:off x="1408176" y="5111496"/>
            <a:ext cx="9171432" cy="1143000"/>
          </a:xfrm>
        </p:spPr>
        <p:txBody>
          <a:bodyPr/>
          <a:lstStyle/>
          <a:p>
            <a:endParaRPr lang="en-US"/>
          </a:p>
        </p:txBody>
      </p:sp>
    </p:spTree>
    <p:extLst>
      <p:ext uri="{BB962C8B-B14F-4D97-AF65-F5344CB8AC3E}">
        <p14:creationId xmlns:p14="http://schemas.microsoft.com/office/powerpoint/2010/main" val="1499735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2BF6-D66D-94E7-351B-741F3D03BEB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2EFD40C-25F6-E66C-1103-F7F460FD27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898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7D8F-85A1-A80C-93B2-63AEF88088B1}"/>
              </a:ext>
            </a:extLst>
          </p:cNvPr>
          <p:cNvSpPr>
            <a:spLocks noGrp="1"/>
          </p:cNvSpPr>
          <p:nvPr>
            <p:ph type="ctrTitle"/>
          </p:nvPr>
        </p:nvSpPr>
        <p:spPr>
          <a:xfrm>
            <a:off x="1408176" y="450273"/>
            <a:ext cx="9171432" cy="4980709"/>
          </a:xfrm>
        </p:spPr>
        <p:txBody>
          <a:bodyPr anchor="ctr">
            <a:normAutofit/>
          </a:bodyPr>
          <a:lstStyle/>
          <a:p>
            <a:r>
              <a:rPr lang="en-US" sz="2800" b="1" u="sng" dirty="0">
                <a:latin typeface="Arial" panose="020B0604020202020204" pitchFamily="34" charset="0"/>
                <a:cs typeface="Arial" panose="020B0604020202020204" pitchFamily="34" charset="0"/>
              </a:rPr>
              <a:t>Psalm:100:1-3</a:t>
            </a:r>
            <a:br>
              <a:rPr lang="en-US" sz="1800" dirty="0"/>
            </a:br>
            <a:br>
              <a:rPr lang="en-US" sz="1800" dirty="0"/>
            </a:br>
            <a:br>
              <a:rPr lang="en-US" sz="1800" dirty="0"/>
            </a:br>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Make a joyful noise to the lord, all the earth! </a:t>
            </a:r>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serve the lord with gladness! Come into his presence with singing! </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baseline="30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Know the lord, he is god! It is he who made us, and we are his; we are his people , and sheep of his pasture. </a:t>
            </a:r>
          </a:p>
        </p:txBody>
      </p:sp>
      <p:sp>
        <p:nvSpPr>
          <p:cNvPr id="12" name="Subtitle 2">
            <a:extLst>
              <a:ext uri="{FF2B5EF4-FFF2-40B4-BE49-F238E27FC236}">
                <a16:creationId xmlns:a16="http://schemas.microsoft.com/office/drawing/2014/main" id="{DAED080B-53BA-4C73-337F-AFB9A6D6BFC7}"/>
              </a:ext>
            </a:extLst>
          </p:cNvPr>
          <p:cNvSpPr>
            <a:spLocks noGrp="1"/>
          </p:cNvSpPr>
          <p:nvPr>
            <p:ph type="subTitle" idx="1"/>
          </p:nvPr>
        </p:nvSpPr>
        <p:spPr>
          <a:xfrm>
            <a:off x="1408176" y="5111496"/>
            <a:ext cx="9171432" cy="1143000"/>
          </a:xfrm>
        </p:spPr>
        <p:txBody>
          <a:bodyPr/>
          <a:lstStyle/>
          <a:p>
            <a:endParaRPr lang="en-US"/>
          </a:p>
        </p:txBody>
      </p:sp>
    </p:spTree>
    <p:extLst>
      <p:ext uri="{BB962C8B-B14F-4D97-AF65-F5344CB8AC3E}">
        <p14:creationId xmlns:p14="http://schemas.microsoft.com/office/powerpoint/2010/main" val="140827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22FD-5DA8-4A4C-8ABA-FAA66B5E2C88}"/>
              </a:ext>
            </a:extLst>
          </p:cNvPr>
          <p:cNvSpPr>
            <a:spLocks noGrp="1"/>
          </p:cNvSpPr>
          <p:nvPr>
            <p:ph type="title"/>
          </p:nvPr>
        </p:nvSpPr>
        <p:spPr>
          <a:xfrm>
            <a:off x="429768" y="1810512"/>
            <a:ext cx="8961120" cy="4654296"/>
          </a:xfrm>
        </p:spPr>
        <p:txBody>
          <a:bodyPr anchor="b">
            <a:normAutofit fontScale="90000"/>
          </a:bodyPr>
          <a:lstStyle/>
          <a:p>
            <a:r>
              <a:rPr lang="en-US" sz="3200" dirty="0">
                <a:latin typeface="Arial" panose="020B0604020202020204" pitchFamily="34" charset="0"/>
                <a:cs typeface="Arial" panose="020B0604020202020204" pitchFamily="34" charset="0"/>
              </a:rPr>
              <a:t>Lord, we praise you because you have made us and we are yours!</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Lord, I shout for Joy to you today because….</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 confess Lord, that I do not always serve you with gladness when….</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God, help me to remain joyful as I endure…. </a:t>
            </a:r>
            <a:br>
              <a:rPr lang="en-US" sz="2400" dirty="0"/>
            </a:br>
            <a:br>
              <a:rPr lang="en-US" sz="2400" dirty="0"/>
            </a:br>
            <a:br>
              <a:rPr lang="en-US" sz="2400" dirty="0"/>
            </a:br>
            <a:br>
              <a:rPr lang="en-US" sz="2400" dirty="0"/>
            </a:br>
            <a:endParaRPr lang="en-US" sz="2400" dirty="0"/>
          </a:p>
        </p:txBody>
      </p:sp>
    </p:spTree>
    <p:extLst>
      <p:ext uri="{BB962C8B-B14F-4D97-AF65-F5344CB8AC3E}">
        <p14:creationId xmlns:p14="http://schemas.microsoft.com/office/powerpoint/2010/main" val="67080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1B53-E83C-B663-9D2C-907396B689E7}"/>
              </a:ext>
            </a:extLst>
          </p:cNvPr>
          <p:cNvSpPr>
            <a:spLocks noGrp="1"/>
          </p:cNvSpPr>
          <p:nvPr>
            <p:ph type="ctrTitle"/>
          </p:nvPr>
        </p:nvSpPr>
        <p:spPr>
          <a:xfrm>
            <a:off x="1408176" y="1536192"/>
            <a:ext cx="9171432" cy="2615184"/>
          </a:xfrm>
        </p:spPr>
        <p:txBody>
          <a:bodyPr anchor="ctr">
            <a:noAutofit/>
          </a:bodyPr>
          <a:lstStyle/>
          <a:p>
            <a:r>
              <a:rPr lang="en-US" b="1" u="sng" dirty="0">
                <a:latin typeface="Arial" panose="020B0604020202020204" pitchFamily="34" charset="0"/>
                <a:cs typeface="Arial" panose="020B0604020202020204" pitchFamily="34" charset="0"/>
              </a:rPr>
              <a:t>Luke 19:41-</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when he drew near and saw the city, he wept over it…</a:t>
            </a:r>
          </a:p>
        </p:txBody>
      </p:sp>
      <p:sp>
        <p:nvSpPr>
          <p:cNvPr id="8" name="Subtitle 2">
            <a:extLst>
              <a:ext uri="{FF2B5EF4-FFF2-40B4-BE49-F238E27FC236}">
                <a16:creationId xmlns:a16="http://schemas.microsoft.com/office/drawing/2014/main" id="{0D9E885E-1F1D-EBB7-BFF1-1465FE77E3C5}"/>
              </a:ext>
            </a:extLst>
          </p:cNvPr>
          <p:cNvSpPr>
            <a:spLocks noGrp="1"/>
          </p:cNvSpPr>
          <p:nvPr>
            <p:ph type="subTitle" idx="1"/>
          </p:nvPr>
        </p:nvSpPr>
        <p:spPr>
          <a:xfrm>
            <a:off x="1408176" y="5111496"/>
            <a:ext cx="9171432" cy="1143000"/>
          </a:xfrm>
        </p:spPr>
        <p:txBody>
          <a:bodyPr/>
          <a:lstStyle/>
          <a:p>
            <a:endParaRPr lang="en-US"/>
          </a:p>
        </p:txBody>
      </p:sp>
    </p:spTree>
    <p:extLst>
      <p:ext uri="{BB962C8B-B14F-4D97-AF65-F5344CB8AC3E}">
        <p14:creationId xmlns:p14="http://schemas.microsoft.com/office/powerpoint/2010/main" val="196914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CF00-2149-E61C-76D0-38D2491357B7}"/>
              </a:ext>
            </a:extLst>
          </p:cNvPr>
          <p:cNvSpPr>
            <a:spLocks noGrp="1"/>
          </p:cNvSpPr>
          <p:nvPr>
            <p:ph type="ctrTitle"/>
          </p:nvPr>
        </p:nvSpPr>
        <p:spPr>
          <a:xfrm>
            <a:off x="1408176" y="1536192"/>
            <a:ext cx="9171432" cy="2615184"/>
          </a:xfrm>
        </p:spPr>
        <p:txBody>
          <a:bodyPr anchor="ctr">
            <a:normAutofit/>
          </a:bodyPr>
          <a:lstStyle/>
          <a:p>
            <a:r>
              <a:rPr lang="en-US" dirty="0">
                <a:latin typeface="Arial" panose="020B0604020202020204" pitchFamily="34" charset="0"/>
                <a:cs typeface="Arial" panose="020B0604020202020204" pitchFamily="34" charset="0"/>
              </a:rPr>
              <a:t>His command had  divine purpose. </a:t>
            </a:r>
          </a:p>
        </p:txBody>
      </p:sp>
      <p:sp>
        <p:nvSpPr>
          <p:cNvPr id="13" name="Subtitle 2">
            <a:extLst>
              <a:ext uri="{FF2B5EF4-FFF2-40B4-BE49-F238E27FC236}">
                <a16:creationId xmlns:a16="http://schemas.microsoft.com/office/drawing/2014/main" id="{7F27FBD1-DB7A-C6D7-7E7F-1F5739E085A7}"/>
              </a:ext>
            </a:extLst>
          </p:cNvPr>
          <p:cNvSpPr>
            <a:spLocks noGrp="1"/>
          </p:cNvSpPr>
          <p:nvPr>
            <p:ph type="subTitle" idx="1"/>
          </p:nvPr>
        </p:nvSpPr>
        <p:spPr>
          <a:xfrm>
            <a:off x="1408176" y="5111496"/>
            <a:ext cx="9171432" cy="1143000"/>
          </a:xfrm>
        </p:spPr>
        <p:txBody>
          <a:bodyPr/>
          <a:lstStyle/>
          <a:p>
            <a:endParaRPr lang="en-US" dirty="0"/>
          </a:p>
        </p:txBody>
      </p:sp>
    </p:spTree>
    <p:extLst>
      <p:ext uri="{BB962C8B-B14F-4D97-AF65-F5344CB8AC3E}">
        <p14:creationId xmlns:p14="http://schemas.microsoft.com/office/powerpoint/2010/main" val="48811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859C-0C60-CFD6-654E-02FEF63C0CCB}"/>
              </a:ext>
            </a:extLst>
          </p:cNvPr>
          <p:cNvSpPr>
            <a:spLocks noGrp="1"/>
          </p:cNvSpPr>
          <p:nvPr>
            <p:ph type="ctrTitle"/>
          </p:nvPr>
        </p:nvSpPr>
        <p:spPr>
          <a:xfrm>
            <a:off x="1408176" y="1536192"/>
            <a:ext cx="9171432" cy="2615184"/>
          </a:xfrm>
        </p:spPr>
        <p:txBody>
          <a:bodyPr anchor="ctr">
            <a:normAutofit/>
          </a:bodyPr>
          <a:lstStyle/>
          <a:p>
            <a:r>
              <a:rPr lang="en-US" sz="4600" dirty="0">
                <a:latin typeface="Arial" panose="020B0604020202020204" pitchFamily="34" charset="0"/>
                <a:cs typeface="Arial" panose="020B0604020202020204" pitchFamily="34" charset="0"/>
              </a:rPr>
              <a:t>The people had been deaf to the words of the prophets and blind to the mission of Jesus.</a:t>
            </a:r>
          </a:p>
        </p:txBody>
      </p:sp>
      <p:sp>
        <p:nvSpPr>
          <p:cNvPr id="13" name="Subtitle 2">
            <a:extLst>
              <a:ext uri="{FF2B5EF4-FFF2-40B4-BE49-F238E27FC236}">
                <a16:creationId xmlns:a16="http://schemas.microsoft.com/office/drawing/2014/main" id="{B6EA414F-9CBE-6EDE-B066-F9E73A6A30A5}"/>
              </a:ext>
            </a:extLst>
          </p:cNvPr>
          <p:cNvSpPr>
            <a:spLocks noGrp="1"/>
          </p:cNvSpPr>
          <p:nvPr>
            <p:ph type="subTitle" idx="1"/>
          </p:nvPr>
        </p:nvSpPr>
        <p:spPr>
          <a:xfrm>
            <a:off x="1408176" y="5111496"/>
            <a:ext cx="9171432" cy="1143000"/>
          </a:xfrm>
        </p:spPr>
        <p:txBody>
          <a:bodyPr/>
          <a:lstStyle/>
          <a:p>
            <a:endParaRPr lang="en-US"/>
          </a:p>
        </p:txBody>
      </p:sp>
    </p:spTree>
    <p:extLst>
      <p:ext uri="{BB962C8B-B14F-4D97-AF65-F5344CB8AC3E}">
        <p14:creationId xmlns:p14="http://schemas.microsoft.com/office/powerpoint/2010/main" val="370850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F0D6-8F66-0BBB-A22C-7B00FECE476A}"/>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The people had made the king into who they thought he should be, not who God said he would be.</a:t>
            </a:r>
          </a:p>
        </p:txBody>
      </p:sp>
      <p:sp>
        <p:nvSpPr>
          <p:cNvPr id="3" name="Subtitle 2">
            <a:extLst>
              <a:ext uri="{FF2B5EF4-FFF2-40B4-BE49-F238E27FC236}">
                <a16:creationId xmlns:a16="http://schemas.microsoft.com/office/drawing/2014/main" id="{E12DBC57-02CF-9A98-8E2A-FA173153195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6149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1717-7D68-3C87-E2A9-1B76EF92D845}"/>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The only time Jesus will ever disappoint is when we place wrong  expectations on Him </a:t>
            </a:r>
          </a:p>
        </p:txBody>
      </p:sp>
      <p:sp>
        <p:nvSpPr>
          <p:cNvPr id="3" name="Subtitle 2">
            <a:extLst>
              <a:ext uri="{FF2B5EF4-FFF2-40B4-BE49-F238E27FC236}">
                <a16:creationId xmlns:a16="http://schemas.microsoft.com/office/drawing/2014/main" id="{15FF03C2-20B7-D804-0C3F-85A1A47801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16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85C411-F0D4-7BFF-3FBB-ED565E3D4A4F}"/>
              </a:ext>
            </a:extLst>
          </p:cNvPr>
          <p:cNvSpPr>
            <a:spLocks noGrp="1"/>
          </p:cNvSpPr>
          <p:nvPr>
            <p:ph type="ctrTitle"/>
          </p:nvPr>
        </p:nvSpPr>
        <p:spPr>
          <a:xfrm>
            <a:off x="429768" y="411480"/>
            <a:ext cx="4590288" cy="3739896"/>
          </a:xfrm>
        </p:spPr>
        <p:txBody>
          <a:bodyPr/>
          <a:lstStyle/>
          <a:p>
            <a:endParaRPr lang="en-US"/>
          </a:p>
        </p:txBody>
      </p:sp>
      <p:sp>
        <p:nvSpPr>
          <p:cNvPr id="12" name="Subtitle 2">
            <a:extLst>
              <a:ext uri="{FF2B5EF4-FFF2-40B4-BE49-F238E27FC236}">
                <a16:creationId xmlns:a16="http://schemas.microsoft.com/office/drawing/2014/main" id="{0C291FAA-34C7-A7C8-AA83-4C2FC69C478A}"/>
              </a:ext>
            </a:extLst>
          </p:cNvPr>
          <p:cNvSpPr>
            <a:spLocks noGrp="1"/>
          </p:cNvSpPr>
          <p:nvPr>
            <p:ph type="subTitle" idx="1"/>
          </p:nvPr>
        </p:nvSpPr>
        <p:spPr>
          <a:xfrm>
            <a:off x="429768" y="4873752"/>
            <a:ext cx="4206240" cy="1380744"/>
          </a:xfrm>
        </p:spPr>
        <p:txBody>
          <a:bodyPr/>
          <a:lstStyle/>
          <a:p>
            <a:endParaRPr lang="en-US"/>
          </a:p>
        </p:txBody>
      </p:sp>
      <p:pic>
        <p:nvPicPr>
          <p:cNvPr id="5" name="Picture 4">
            <a:extLst>
              <a:ext uri="{FF2B5EF4-FFF2-40B4-BE49-F238E27FC236}">
                <a16:creationId xmlns:a16="http://schemas.microsoft.com/office/drawing/2014/main" id="{F750BA21-1491-2515-2177-B8C0956685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137" r="2" b="5986"/>
          <a:stretch>
            <a:fillRect/>
          </a:stretch>
        </p:blipFill>
        <p:spPr>
          <a:xfrm>
            <a:off x="5586160" y="10"/>
            <a:ext cx="6605841" cy="639914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noFill/>
        </p:spPr>
      </p:pic>
    </p:spTree>
    <p:extLst>
      <p:ext uri="{BB962C8B-B14F-4D97-AF65-F5344CB8AC3E}">
        <p14:creationId xmlns:p14="http://schemas.microsoft.com/office/powerpoint/2010/main" val="3949147276"/>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docProps/app.xml><?xml version="1.0" encoding="utf-8"?>
<Properties xmlns="http://schemas.openxmlformats.org/officeDocument/2006/extended-properties" xmlns:vt="http://schemas.openxmlformats.org/officeDocument/2006/docPropsVTypes">
  <TotalTime>837</TotalTime>
  <Words>264</Words>
  <Application>Microsoft Office PowerPoint</Application>
  <PresentationFormat>Widescreen</PresentationFormat>
  <Paragraphs>13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Neue Haas Grotesk Text Pro</vt:lpstr>
      <vt:lpstr>Oasis</vt:lpstr>
      <vt:lpstr>The triumphal Entry </vt:lpstr>
      <vt:lpstr>Psalm:100:1-3   1Make a joyful noise to the lord, all the earth! 2serve the lord with gladness! Come into his presence with singing!   3Know the lord, he is god! It is he who made us, and we are his; we are his people , and sheep of his pasture. </vt:lpstr>
      <vt:lpstr>Lord, we praise you because you have made us and we are yours!  Lord, I shout for Joy to you today because….  I confess Lord, that I do not always serve you with gladness when….  God, help me to remain joyful as I endure….     </vt:lpstr>
      <vt:lpstr>Luke 19:41- And when he drew near and saw the city, he wept over it…</vt:lpstr>
      <vt:lpstr>His command had  divine purpose. </vt:lpstr>
      <vt:lpstr>The people had been deaf to the words of the prophets and blind to the mission of Jesus.</vt:lpstr>
      <vt:lpstr>The people had made the king into who they thought he should be, not who God said he would be.</vt:lpstr>
      <vt:lpstr>The only time Jesus will ever disappoint is when we place wrong  expectations on Him </vt:lpstr>
      <vt:lpstr>PowerPoint Presentation</vt:lpstr>
      <vt:lpstr>All we know of The two unnamed disciples is their willingness to serve the king!</vt:lpstr>
      <vt:lpstr>Their trust in the savior outweighed their doubt.</vt:lpstr>
      <vt:lpstr>Salvation is marked by fruit, not emotion. </vt:lpstr>
      <vt:lpstr>We are called to lay the fullness of ourselves down at the feet of the king.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jared owens</dc:creator>
  <cp:lastModifiedBy>jared owens</cp:lastModifiedBy>
  <cp:revision>1</cp:revision>
  <dcterms:created xsi:type="dcterms:W3CDTF">2026-03-28T23:34:51Z</dcterms:created>
  <dcterms:modified xsi:type="dcterms:W3CDTF">2026-03-29T13:32:45Z</dcterms:modified>
</cp:coreProperties>
</file>