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hEtVJ/2pPUe+m12M8Z/mZbWSKo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23" r="-223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/>
          <p:nvPr/>
        </p:nvSpPr>
        <p:spPr>
          <a:xfrm>
            <a:off x="0" y="8111232"/>
            <a:ext cx="8796553" cy="3326426"/>
          </a:xfrm>
          <a:custGeom>
            <a:rect b="b" l="l" r="r" t="t"/>
            <a:pathLst>
              <a:path extrusionOk="0" h="3326426" w="8796553">
                <a:moveTo>
                  <a:pt x="0" y="0"/>
                </a:moveTo>
                <a:lnTo>
                  <a:pt x="8796553" y="0"/>
                </a:lnTo>
                <a:lnTo>
                  <a:pt x="8796553" y="3326426"/>
                </a:lnTo>
                <a:lnTo>
                  <a:pt x="0" y="3326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87" l="0" r="0" t="-45460"/>
            </a:stretch>
          </a:blipFill>
          <a:ln>
            <a:noFill/>
          </a:ln>
        </p:spPr>
      </p:sp>
      <p:sp>
        <p:nvSpPr>
          <p:cNvPr id="146" name="Google Shape;146;p10"/>
          <p:cNvSpPr txBox="1"/>
          <p:nvPr/>
        </p:nvSpPr>
        <p:spPr>
          <a:xfrm>
            <a:off x="1028700" y="596896"/>
            <a:ext cx="150492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When Jesus is the Center</a:t>
            </a:r>
            <a:endParaRPr sz="600"/>
          </a:p>
        </p:txBody>
      </p:sp>
      <p:sp>
        <p:nvSpPr>
          <p:cNvPr id="147" name="Google Shape;147;p10"/>
          <p:cNvSpPr txBox="1"/>
          <p:nvPr/>
        </p:nvSpPr>
        <p:spPr>
          <a:xfrm>
            <a:off x="1028700" y="1841064"/>
            <a:ext cx="16230600" cy="6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Peace Replaces Constant Anxiety</a:t>
            </a:r>
            <a:endParaRPr sz="1300"/>
          </a:p>
          <a:p>
            <a:pPr indent="-626948" lvl="2" marL="1899895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AutoNum type="alphaLcPeriod"/>
            </a:pPr>
            <a:r>
              <a:rPr b="0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Isaiah 26:3 NIV </a:t>
            </a:r>
            <a:r>
              <a:rPr b="1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keep in perfect peace those whose minds are steadfast, because they trust in you.</a:t>
            </a:r>
            <a:endParaRPr sz="1300"/>
          </a:p>
          <a:p>
            <a:pPr indent="-626948" lvl="2" marL="1899895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AutoNum type="alphaLcPeriod"/>
            </a:pPr>
            <a:r>
              <a:rPr b="0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happens:</a:t>
            </a:r>
            <a:endParaRPr sz="1300"/>
          </a:p>
          <a:p>
            <a:pPr indent="-706111" lvl="3" marL="2849843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AutoNum type="romanLcPeriod"/>
            </a:pPr>
            <a:r>
              <a:rPr b="0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 striving to control everything</a:t>
            </a:r>
            <a:endParaRPr sz="1300"/>
          </a:p>
          <a:p>
            <a:pPr indent="-706111" lvl="3" marL="2849843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AutoNum type="romanLcPeriod"/>
            </a:pPr>
            <a:r>
              <a:rPr b="0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Confidence even when circumstances change/Calm in pressure</a:t>
            </a:r>
            <a:endParaRPr sz="1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/>
          <p:nvPr/>
        </p:nvSpPr>
        <p:spPr>
          <a:xfrm>
            <a:off x="0" y="8111232"/>
            <a:ext cx="8796553" cy="3326426"/>
          </a:xfrm>
          <a:custGeom>
            <a:rect b="b" l="l" r="r" t="t"/>
            <a:pathLst>
              <a:path extrusionOk="0" h="3326426" w="8796553">
                <a:moveTo>
                  <a:pt x="0" y="0"/>
                </a:moveTo>
                <a:lnTo>
                  <a:pt x="8796553" y="0"/>
                </a:lnTo>
                <a:lnTo>
                  <a:pt x="8796553" y="3326426"/>
                </a:lnTo>
                <a:lnTo>
                  <a:pt x="0" y="3326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87" l="0" r="0" t="-45460"/>
            </a:stretch>
          </a:blipFill>
          <a:ln>
            <a:noFill/>
          </a:ln>
        </p:spPr>
      </p:sp>
      <p:sp>
        <p:nvSpPr>
          <p:cNvPr id="153" name="Google Shape;153;p11"/>
          <p:cNvSpPr txBox="1"/>
          <p:nvPr/>
        </p:nvSpPr>
        <p:spPr>
          <a:xfrm>
            <a:off x="1028700" y="596896"/>
            <a:ext cx="150492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When Jesus is the Center</a:t>
            </a:r>
            <a:endParaRPr sz="600"/>
          </a:p>
        </p:txBody>
      </p:sp>
      <p:sp>
        <p:nvSpPr>
          <p:cNvPr id="154" name="Google Shape;154;p11"/>
          <p:cNvSpPr txBox="1"/>
          <p:nvPr/>
        </p:nvSpPr>
        <p:spPr>
          <a:xfrm>
            <a:off x="1028700" y="1850589"/>
            <a:ext cx="16230600" cy="6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Priorities Fall Into Place</a:t>
            </a:r>
            <a:endParaRPr sz="700"/>
          </a:p>
          <a:p>
            <a:pPr indent="-603241" lvl="2" marL="1943074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AutoNum type="alphaLcPeriod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Matthew 6:33 NIV </a:t>
            </a:r>
            <a:r>
              <a:rPr b="1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seek first his kingdom and his righteousness, and all these things will be given to you as well.</a:t>
            </a:r>
            <a:endParaRPr sz="700"/>
          </a:p>
          <a:p>
            <a:pPr indent="-603241" lvl="2" marL="1943074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AutoNum type="alphaLcPeriod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happens:</a:t>
            </a:r>
            <a:endParaRPr sz="700"/>
          </a:p>
          <a:p>
            <a:pPr indent="-684203" lvl="3" marL="2914611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AutoNum type="romanLcPeriod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stop chasing everything</a:t>
            </a:r>
            <a:endParaRPr sz="700"/>
          </a:p>
          <a:p>
            <a:pPr indent="-684203" lvl="3" marL="2914611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AutoNum type="romanLcPeriod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focus on what matters most</a:t>
            </a:r>
            <a:endParaRPr sz="700"/>
          </a:p>
          <a:p>
            <a:pPr indent="-684203" lvl="3" marL="2914611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AutoNum type="romanLcPeriod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 becomes simpler and clearer</a:t>
            </a:r>
            <a:endParaRPr sz="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/>
          <p:nvPr/>
        </p:nvSpPr>
        <p:spPr>
          <a:xfrm>
            <a:off x="0" y="8111232"/>
            <a:ext cx="8796553" cy="3326426"/>
          </a:xfrm>
          <a:custGeom>
            <a:rect b="b" l="l" r="r" t="t"/>
            <a:pathLst>
              <a:path extrusionOk="0" h="3326426" w="8796553">
                <a:moveTo>
                  <a:pt x="0" y="0"/>
                </a:moveTo>
                <a:lnTo>
                  <a:pt x="8796553" y="0"/>
                </a:lnTo>
                <a:lnTo>
                  <a:pt x="8796553" y="3326426"/>
                </a:lnTo>
                <a:lnTo>
                  <a:pt x="0" y="3326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87" l="0" r="0" t="-45460"/>
            </a:stretch>
          </a:blipFill>
          <a:ln>
            <a:noFill/>
          </a:ln>
        </p:spPr>
      </p:sp>
      <p:sp>
        <p:nvSpPr>
          <p:cNvPr id="160" name="Google Shape;160;p12"/>
          <p:cNvSpPr txBox="1"/>
          <p:nvPr/>
        </p:nvSpPr>
        <p:spPr>
          <a:xfrm>
            <a:off x="1028700" y="596896"/>
            <a:ext cx="150492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When Jesus is the Center</a:t>
            </a:r>
            <a:endParaRPr sz="600"/>
          </a:p>
        </p:txBody>
      </p:sp>
      <p:sp>
        <p:nvSpPr>
          <p:cNvPr id="161" name="Google Shape;161;p12"/>
          <p:cNvSpPr txBox="1"/>
          <p:nvPr/>
        </p:nvSpPr>
        <p:spPr>
          <a:xfrm>
            <a:off x="1028700" y="1841064"/>
            <a:ext cx="16230600" cy="6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 in Hard Times</a:t>
            </a:r>
            <a:endParaRPr sz="1000"/>
          </a:p>
          <a:p>
            <a:pPr indent="-651077" lvl="2" marL="2029432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AutoNum type="alphaLcPeriod"/>
            </a:pPr>
            <a:r>
              <a:rPr b="0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Philippians 4:13 GNT </a:t>
            </a:r>
            <a:r>
              <a:rPr b="1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have the strength to face all conditions by the power that Christ gives me.</a:t>
            </a:r>
            <a:endParaRPr sz="1000"/>
          </a:p>
          <a:p>
            <a:pPr indent="-651077" lvl="2" marL="2029432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AutoNum type="alphaLcPeriod"/>
            </a:pPr>
            <a:r>
              <a:rPr b="0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happens:</a:t>
            </a:r>
            <a:endParaRPr sz="1000"/>
          </a:p>
          <a:p>
            <a:pPr indent="-735636" lvl="3" marL="3044148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AutoNum type="romanLcPeriod"/>
            </a:pPr>
            <a:r>
              <a:rPr b="0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endure challenges with faith</a:t>
            </a:r>
            <a:endParaRPr sz="1000"/>
          </a:p>
          <a:p>
            <a:pPr indent="-735636" lvl="3" marL="3044148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AutoNum type="romanLcPeriod"/>
            </a:pPr>
            <a:r>
              <a:rPr b="0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don’t collapse under pressure</a:t>
            </a:r>
            <a:endParaRPr sz="1000"/>
          </a:p>
          <a:p>
            <a:pPr indent="-735636" lvl="3" marL="3044148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AutoNum type="romanLcPeriod"/>
            </a:pPr>
            <a:r>
              <a:rPr b="0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 comes from Christ, not just yourself</a:t>
            </a: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/>
          <p:nvPr/>
        </p:nvSpPr>
        <p:spPr>
          <a:xfrm>
            <a:off x="13465783" y="0"/>
            <a:ext cx="6879640" cy="10287000"/>
          </a:xfrm>
          <a:custGeom>
            <a:rect b="b" l="l" r="r" t="t"/>
            <a:pathLst>
              <a:path extrusionOk="0" h="10287000" w="6879640">
                <a:moveTo>
                  <a:pt x="0" y="0"/>
                </a:moveTo>
                <a:lnTo>
                  <a:pt x="6879641" y="0"/>
                </a:lnTo>
                <a:lnTo>
                  <a:pt x="687964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78" l="0" r="0" t="0"/>
            </a:stretch>
          </a:blipFill>
          <a:ln>
            <a:noFill/>
          </a:ln>
        </p:spPr>
      </p:sp>
      <p:sp>
        <p:nvSpPr>
          <p:cNvPr id="167" name="Google Shape;167;p13"/>
          <p:cNvSpPr txBox="1"/>
          <p:nvPr/>
        </p:nvSpPr>
        <p:spPr>
          <a:xfrm>
            <a:off x="1028700" y="1396089"/>
            <a:ext cx="11722200" cy="82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39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Martha </a:t>
            </a:r>
            <a:endParaRPr sz="300"/>
          </a:p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39" u="none" cap="none" strike="noStrike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39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When Productivity Is the Center</a:t>
            </a:r>
            <a:endParaRPr sz="300"/>
          </a:p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39" u="none" cap="none" strike="noStrike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39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Luke 10:38–42</a:t>
            </a:r>
            <a:endParaRPr sz="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/>
          <p:nvPr/>
        </p:nvSpPr>
        <p:spPr>
          <a:xfrm>
            <a:off x="14081051" y="0"/>
            <a:ext cx="6990522" cy="10287000"/>
          </a:xfrm>
          <a:custGeom>
            <a:rect b="b" l="l" r="r" t="t"/>
            <a:pathLst>
              <a:path extrusionOk="0" h="10287000" w="6990522">
                <a:moveTo>
                  <a:pt x="0" y="0"/>
                </a:moveTo>
                <a:lnTo>
                  <a:pt x="6990522" y="0"/>
                </a:lnTo>
                <a:lnTo>
                  <a:pt x="69905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8267" r="-48267" t="0"/>
            </a:stretch>
          </a:blipFill>
          <a:ln>
            <a:noFill/>
          </a:ln>
        </p:spPr>
      </p:sp>
      <p:sp>
        <p:nvSpPr>
          <p:cNvPr id="173" name="Google Shape;173;p14"/>
          <p:cNvSpPr txBox="1"/>
          <p:nvPr/>
        </p:nvSpPr>
        <p:spPr>
          <a:xfrm>
            <a:off x="1028700" y="942975"/>
            <a:ext cx="12433200" cy="85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replaced Jesus: Busyness &amp; responsibility</a:t>
            </a:r>
            <a:endParaRPr sz="12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happened:</a:t>
            </a:r>
            <a:endParaRPr sz="1200"/>
          </a:p>
          <a:p>
            <a:pPr indent="-451003" lvl="1" marL="927408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5"/>
              <a:buFont typeface="Arial"/>
              <a:buChar char="•"/>
            </a:pPr>
            <a:r>
              <a:rPr b="0" i="0" lang="en-US" sz="40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Martha was serving Jesus</a:t>
            </a:r>
            <a:endParaRPr sz="1200"/>
          </a:p>
          <a:p>
            <a:pPr indent="-451003" lvl="1" marL="927408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5"/>
              <a:buFont typeface="Arial"/>
              <a:buChar char="•"/>
            </a:pPr>
            <a:r>
              <a:rPr b="0" i="0" lang="en-US" sz="40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she was distracted, stressed, and resentful</a:t>
            </a:r>
            <a:endParaRPr sz="1200"/>
          </a:p>
          <a:p>
            <a:pPr indent="-451003" lvl="1" marL="927408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5"/>
              <a:buFont typeface="Arial"/>
              <a:buChar char="•"/>
            </a:pPr>
            <a:r>
              <a:rPr b="0" i="0" lang="en-US" sz="40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Jesus said she was “worried and upset about many things”</a:t>
            </a:r>
            <a:endParaRPr sz="12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it show us:</a:t>
            </a:r>
            <a:endParaRPr sz="1200"/>
          </a:p>
          <a:p>
            <a:pPr indent="-451003" lvl="1" marL="927408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5"/>
              <a:buFont typeface="Arial"/>
              <a:buChar char="•"/>
            </a:pPr>
            <a:r>
              <a:rPr b="0" i="0" lang="en-US" sz="40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Serving Jesus is sometimes not the same as centering Jesus.</a:t>
            </a:r>
            <a:endParaRPr sz="1200"/>
          </a:p>
          <a:p>
            <a:pPr indent="-451003" lvl="1" marL="927408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5"/>
              <a:buFont typeface="Arial"/>
              <a:buChar char="•"/>
            </a:pPr>
            <a:r>
              <a:rPr b="0" i="0" lang="en-US" sz="40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can quietly replace intimacy.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/>
          <p:nvPr/>
        </p:nvSpPr>
        <p:spPr>
          <a:xfrm>
            <a:off x="13465783" y="0"/>
            <a:ext cx="6879640" cy="10287000"/>
          </a:xfrm>
          <a:custGeom>
            <a:rect b="b" l="l" r="r" t="t"/>
            <a:pathLst>
              <a:path extrusionOk="0" h="10287000" w="6879640">
                <a:moveTo>
                  <a:pt x="0" y="0"/>
                </a:moveTo>
                <a:lnTo>
                  <a:pt x="6879641" y="0"/>
                </a:lnTo>
                <a:lnTo>
                  <a:pt x="687964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78" l="0" r="0" t="0"/>
            </a:stretch>
          </a:blipFill>
          <a:ln>
            <a:noFill/>
          </a:ln>
        </p:spPr>
      </p:sp>
      <p:sp>
        <p:nvSpPr>
          <p:cNvPr id="179" name="Google Shape;179;p15"/>
          <p:cNvSpPr txBox="1"/>
          <p:nvPr/>
        </p:nvSpPr>
        <p:spPr>
          <a:xfrm>
            <a:off x="1028700" y="2163135"/>
            <a:ext cx="11722200" cy="6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39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The Prodigal Son </a:t>
            </a:r>
            <a:endParaRPr sz="800"/>
          </a:p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539" u="none" cap="none" strike="noStrike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539" u="none" cap="none" strike="noStrike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39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Luke 15:11–32</a:t>
            </a:r>
            <a:endParaRPr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/>
          <p:nvPr/>
        </p:nvSpPr>
        <p:spPr>
          <a:xfrm>
            <a:off x="-2919726" y="0"/>
            <a:ext cx="6328459" cy="10287000"/>
          </a:xfrm>
          <a:custGeom>
            <a:rect b="b" l="l" r="r" t="t"/>
            <a:pathLst>
              <a:path extrusionOk="0" h="10287000" w="6328459">
                <a:moveTo>
                  <a:pt x="0" y="0"/>
                </a:moveTo>
                <a:lnTo>
                  <a:pt x="6328459" y="0"/>
                </a:lnTo>
                <a:lnTo>
                  <a:pt x="6328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310" r="-989" t="0"/>
            </a:stretch>
          </a:blipFill>
          <a:ln>
            <a:noFill/>
          </a:ln>
        </p:spPr>
      </p:sp>
      <p:sp>
        <p:nvSpPr>
          <p:cNvPr id="185" name="Google Shape;185;p16"/>
          <p:cNvSpPr txBox="1"/>
          <p:nvPr/>
        </p:nvSpPr>
        <p:spPr>
          <a:xfrm>
            <a:off x="3582980" y="654043"/>
            <a:ext cx="13676400" cy="19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00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When Self Is at the Center</a:t>
            </a:r>
            <a:endParaRPr sz="1000"/>
          </a:p>
        </p:txBody>
      </p:sp>
      <p:sp>
        <p:nvSpPr>
          <p:cNvPr id="186" name="Google Shape;186;p16"/>
          <p:cNvSpPr txBox="1"/>
          <p:nvPr/>
        </p:nvSpPr>
        <p:spPr>
          <a:xfrm>
            <a:off x="3582980" y="2587826"/>
            <a:ext cx="13676400" cy="73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25445" lvl="1" marL="86359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99"/>
              <a:buFont typeface="Arial"/>
              <a:buChar char="•"/>
            </a:pPr>
            <a:r>
              <a:rPr b="0" i="0" lang="en-US" sz="3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younger son asks his father for his inheritance early.</a:t>
            </a:r>
            <a:endParaRPr sz="1300"/>
          </a:p>
          <a:p>
            <a:pPr indent="-425445" lvl="1" marL="86359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99"/>
              <a:buFont typeface="Arial"/>
              <a:buChar char="•"/>
            </a:pPr>
            <a:r>
              <a:rPr b="0" i="0" lang="en-US" sz="3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moved to the center of his life:</a:t>
            </a:r>
            <a:endParaRPr sz="1300"/>
          </a:p>
          <a:p>
            <a:pPr indent="-569376" lvl="2" marL="1727179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99"/>
              <a:buFont typeface="Arial"/>
              <a:buChar char="⚬"/>
            </a:pPr>
            <a:r>
              <a:rPr b="0" i="0" lang="en-US" sz="3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Independence and pleasure</a:t>
            </a:r>
            <a:endParaRPr sz="1300"/>
          </a:p>
          <a:p>
            <a:pPr indent="-569376" lvl="2" marL="1727179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99"/>
              <a:buFont typeface="Arial"/>
              <a:buChar char="⚬"/>
            </a:pPr>
            <a:r>
              <a:rPr b="0" i="0" lang="en-US" sz="3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 and self-direction</a:t>
            </a:r>
            <a:endParaRPr sz="1300"/>
          </a:p>
          <a:p>
            <a:pPr indent="-425445" lvl="1" marL="86359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99"/>
              <a:buFont typeface="Arial"/>
              <a:buChar char="•"/>
            </a:pPr>
            <a:r>
              <a:rPr b="0" i="0" lang="en-US" sz="3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happened:</a:t>
            </a:r>
            <a:endParaRPr sz="1300"/>
          </a:p>
          <a:p>
            <a:pPr indent="-569376" lvl="2" marL="1727179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99"/>
              <a:buFont typeface="Arial"/>
              <a:buChar char="⚬"/>
            </a:pPr>
            <a:r>
              <a:rPr b="0" i="0" lang="en-US" sz="3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 resources disappeared</a:t>
            </a:r>
            <a:endParaRPr sz="1300"/>
          </a:p>
          <a:p>
            <a:pPr indent="-569376" lvl="2" marL="1727179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99"/>
              <a:buFont typeface="Arial"/>
              <a:buChar char="⚬"/>
            </a:pPr>
            <a:r>
              <a:rPr b="0" i="0" lang="en-US" sz="3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famine hit</a:t>
            </a:r>
            <a:endParaRPr sz="1300"/>
          </a:p>
          <a:p>
            <a:pPr indent="-569376" lvl="2" marL="1727179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99"/>
              <a:buFont typeface="Arial"/>
              <a:buChar char="⚬"/>
            </a:pPr>
            <a:r>
              <a:rPr b="0" i="0" lang="en-US" sz="3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ended up feeding pigs (a humiliating job in Jewish culture)</a:t>
            </a:r>
            <a:endParaRPr sz="1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>
            <a:off x="-2919726" y="0"/>
            <a:ext cx="6328459" cy="10287000"/>
          </a:xfrm>
          <a:custGeom>
            <a:rect b="b" l="l" r="r" t="t"/>
            <a:pathLst>
              <a:path extrusionOk="0" h="10287000" w="6328459">
                <a:moveTo>
                  <a:pt x="0" y="0"/>
                </a:moveTo>
                <a:lnTo>
                  <a:pt x="6328459" y="0"/>
                </a:lnTo>
                <a:lnTo>
                  <a:pt x="6328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310" r="-989" t="0"/>
            </a:stretch>
          </a:blipFill>
          <a:ln>
            <a:noFill/>
          </a:ln>
        </p:spPr>
      </p:sp>
      <p:sp>
        <p:nvSpPr>
          <p:cNvPr id="192" name="Google Shape;192;p17"/>
          <p:cNvSpPr txBox="1"/>
          <p:nvPr/>
        </p:nvSpPr>
        <p:spPr>
          <a:xfrm>
            <a:off x="3582980" y="654043"/>
            <a:ext cx="136764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The Decision to Recenter</a:t>
            </a:r>
            <a:endParaRPr sz="1300"/>
          </a:p>
        </p:txBody>
      </p:sp>
      <p:sp>
        <p:nvSpPr>
          <p:cNvPr id="193" name="Google Shape;193;p17"/>
          <p:cNvSpPr txBox="1"/>
          <p:nvPr/>
        </p:nvSpPr>
        <p:spPr>
          <a:xfrm>
            <a:off x="3582980" y="2578301"/>
            <a:ext cx="13676400" cy="71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6402" lvl="1" marL="1036304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Char char="•"/>
            </a:pPr>
            <a:r>
              <a:rPr b="0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son decides to return home.</a:t>
            </a:r>
            <a:endParaRPr sz="900"/>
          </a:p>
          <a:p>
            <a:pPr indent="-486402" lvl="1" marL="1036304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Char char="•"/>
            </a:pPr>
            <a:r>
              <a:rPr b="0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happens:</a:t>
            </a:r>
            <a:endParaRPr sz="900"/>
          </a:p>
          <a:p>
            <a:pPr indent="-659120" lvl="2" marL="2072611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Char char="⚬"/>
            </a:pPr>
            <a:r>
              <a:rPr b="0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shifts from entitlement to humility.</a:t>
            </a:r>
            <a:endParaRPr sz="900"/>
          </a:p>
          <a:p>
            <a:pPr indent="-659120" lvl="2" marL="2072611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Char char="⚬"/>
            </a:pPr>
            <a:r>
              <a:rPr b="0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no longer demands sonship—he asks to be treated like a servant.</a:t>
            </a:r>
            <a:endParaRPr sz="900"/>
          </a:p>
          <a:p>
            <a:pPr indent="-486402" lvl="1" marL="1036304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Char char="•"/>
            </a:pPr>
            <a:r>
              <a:rPr b="0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Takeaway:</a:t>
            </a:r>
            <a:endParaRPr sz="900"/>
          </a:p>
          <a:p>
            <a:pPr indent="-659120" lvl="2" marL="2072611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Char char="⚬"/>
            </a:pPr>
            <a:r>
              <a:rPr b="0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Re-centering always begins with humility and repentance.</a:t>
            </a:r>
            <a:endParaRPr sz="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/>
        </p:nvSpPr>
        <p:spPr>
          <a:xfrm>
            <a:off x="13465783" y="0"/>
            <a:ext cx="6879640" cy="10287000"/>
          </a:xfrm>
          <a:custGeom>
            <a:rect b="b" l="l" r="r" t="t"/>
            <a:pathLst>
              <a:path extrusionOk="0" h="10287000" w="6879640">
                <a:moveTo>
                  <a:pt x="0" y="0"/>
                </a:moveTo>
                <a:lnTo>
                  <a:pt x="6879641" y="0"/>
                </a:lnTo>
                <a:lnTo>
                  <a:pt x="687964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78" l="0" r="0" t="0"/>
            </a:stretch>
          </a:blipFill>
          <a:ln>
            <a:noFill/>
          </a:ln>
        </p:spPr>
      </p:sp>
      <p:sp>
        <p:nvSpPr>
          <p:cNvPr id="199" name="Google Shape;199;p18"/>
          <p:cNvSpPr txBox="1"/>
          <p:nvPr/>
        </p:nvSpPr>
        <p:spPr>
          <a:xfrm>
            <a:off x="1028700" y="2970975"/>
            <a:ext cx="11722200" cy="5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539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Two Keys to Move Forward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>
            <a:off x="13465783" y="0"/>
            <a:ext cx="6879640" cy="10287000"/>
          </a:xfrm>
          <a:custGeom>
            <a:rect b="b" l="l" r="r" t="t"/>
            <a:pathLst>
              <a:path extrusionOk="0" h="10287000" w="6879640">
                <a:moveTo>
                  <a:pt x="0" y="0"/>
                </a:moveTo>
                <a:lnTo>
                  <a:pt x="6879641" y="0"/>
                </a:lnTo>
                <a:lnTo>
                  <a:pt x="687964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78" l="0" r="0" t="0"/>
            </a:stretch>
          </a:blipFill>
          <a:ln>
            <a:noFill/>
          </a:ln>
        </p:spPr>
      </p:sp>
      <p:sp>
        <p:nvSpPr>
          <p:cNvPr id="205" name="Google Shape;205;p19"/>
          <p:cNvSpPr txBox="1"/>
          <p:nvPr/>
        </p:nvSpPr>
        <p:spPr>
          <a:xfrm>
            <a:off x="1028700" y="1219200"/>
            <a:ext cx="11722349" cy="7760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867925" lvl="1" marL="173585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40"/>
              <a:buFont typeface="Arial"/>
              <a:buAutoNum type="arabicPeriod"/>
            </a:pPr>
            <a:r>
              <a:rPr b="1" i="0" lang="en-US" sz="80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What’s at the Center Regularly</a:t>
            </a:r>
            <a:r>
              <a:rPr b="0" i="0" lang="en-US" sz="80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(honorable mention)</a:t>
            </a:r>
            <a:endParaRPr/>
          </a:p>
          <a:p>
            <a:pPr indent="-867925" lvl="1" marL="173585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40"/>
              <a:buFont typeface="Arial"/>
              <a:buAutoNum type="arabicPeriod"/>
            </a:pPr>
            <a:r>
              <a:rPr b="1" i="0" lang="en-US" sz="80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Surround Yourself with the Right Team</a:t>
            </a:r>
            <a:r>
              <a:rPr b="0" i="0" lang="en-US" sz="80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(honorable mention)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14081051" y="0"/>
            <a:ext cx="6990522" cy="10287000"/>
          </a:xfrm>
          <a:custGeom>
            <a:rect b="b" l="l" r="r" t="t"/>
            <a:pathLst>
              <a:path extrusionOk="0" h="10287000" w="6990522">
                <a:moveTo>
                  <a:pt x="0" y="0"/>
                </a:moveTo>
                <a:lnTo>
                  <a:pt x="6990522" y="0"/>
                </a:lnTo>
                <a:lnTo>
                  <a:pt x="69905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8267" r="-48267" t="0"/>
            </a:stretch>
          </a:blipFill>
          <a:ln>
            <a:noFill/>
          </a:ln>
        </p:spPr>
      </p:sp>
      <p:sp>
        <p:nvSpPr>
          <p:cNvPr id="90" name="Google Shape;90;p2"/>
          <p:cNvSpPr txBox="1"/>
          <p:nvPr/>
        </p:nvSpPr>
        <p:spPr>
          <a:xfrm>
            <a:off x="1028700" y="1238250"/>
            <a:ext cx="12433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00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Colossians 1:16–17 NIV</a:t>
            </a:r>
            <a:endParaRPr sz="300"/>
          </a:p>
        </p:txBody>
      </p:sp>
      <p:sp>
        <p:nvSpPr>
          <p:cNvPr id="91" name="Google Shape;91;p2"/>
          <p:cNvSpPr txBox="1"/>
          <p:nvPr/>
        </p:nvSpPr>
        <p:spPr>
          <a:xfrm>
            <a:off x="1028700" y="3625215"/>
            <a:ext cx="12433074" cy="6028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b="0" i="0" lang="en-US" sz="48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in him all things were created: things in heaven and on earth, visible and invisible, whether thrones or powers or rulers or authorities; all things have been created through him and for him. </a:t>
            </a:r>
            <a:r>
              <a:rPr b="1" i="0" lang="en-US" sz="48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b="0" i="0" lang="en-US" sz="48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 is before all things, and in him all things hold together.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>
            <a:off x="-2919726" y="0"/>
            <a:ext cx="6328459" cy="10287000"/>
          </a:xfrm>
          <a:custGeom>
            <a:rect b="b" l="l" r="r" t="t"/>
            <a:pathLst>
              <a:path extrusionOk="0" h="10287000" w="6328459">
                <a:moveTo>
                  <a:pt x="0" y="0"/>
                </a:moveTo>
                <a:lnTo>
                  <a:pt x="6328459" y="0"/>
                </a:lnTo>
                <a:lnTo>
                  <a:pt x="6328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310" r="-989" t="0"/>
            </a:stretch>
          </a:blipFill>
          <a:ln>
            <a:noFill/>
          </a:ln>
        </p:spPr>
      </p:sp>
      <p:sp>
        <p:nvSpPr>
          <p:cNvPr id="211" name="Google Shape;211;p20"/>
          <p:cNvSpPr txBox="1"/>
          <p:nvPr/>
        </p:nvSpPr>
        <p:spPr>
          <a:xfrm>
            <a:off x="3582980" y="654043"/>
            <a:ext cx="13676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00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Return Quickly When You Drift</a:t>
            </a:r>
            <a:endParaRPr sz="1100"/>
          </a:p>
        </p:txBody>
      </p:sp>
      <p:sp>
        <p:nvSpPr>
          <p:cNvPr id="212" name="Google Shape;212;p20"/>
          <p:cNvSpPr txBox="1"/>
          <p:nvPr/>
        </p:nvSpPr>
        <p:spPr>
          <a:xfrm>
            <a:off x="3582980" y="2578301"/>
            <a:ext cx="13676400" cy="7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92752" lvl="1" marL="1036304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Char char="•"/>
            </a:pPr>
            <a:r>
              <a:rPr b="0" i="0" lang="en-US" sz="4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 strong believers drift sometimes.</a:t>
            </a:r>
            <a:endParaRPr sz="1000"/>
          </a:p>
          <a:p>
            <a:pPr indent="-492752" lvl="1" marL="1036304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Char char="•"/>
            </a:pPr>
            <a:r>
              <a:rPr b="0" i="0" lang="en-US" sz="4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key is how quickly you come back.</a:t>
            </a:r>
            <a:endParaRPr sz="1000"/>
          </a:p>
          <a:p>
            <a:pPr indent="-492752" lvl="1" marL="1036304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Char char="•"/>
            </a:pPr>
            <a:r>
              <a:rPr b="0" i="0" lang="en-US" sz="4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prodigal son realized his mistake and returned to his father in Luke 15.</a:t>
            </a:r>
            <a:endParaRPr sz="1000"/>
          </a:p>
          <a:p>
            <a:pPr indent="-492752" lvl="1" marL="1036304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Char char="•"/>
            </a:pPr>
            <a:r>
              <a:rPr b="0" i="0" lang="en-US" sz="4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realize you're drifting:</a:t>
            </a:r>
            <a:endParaRPr sz="1000"/>
          </a:p>
          <a:p>
            <a:pPr indent="-665470" lvl="2" marL="2072611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Char char="⚬"/>
            </a:pPr>
            <a:r>
              <a:rPr b="0" i="0" lang="en-US" sz="4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 it</a:t>
            </a:r>
            <a:endParaRPr sz="1000"/>
          </a:p>
          <a:p>
            <a:pPr indent="-665470" lvl="2" marL="2072611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Char char="⚬"/>
            </a:pPr>
            <a:r>
              <a:rPr b="0" i="0" lang="en-US" sz="4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Repent</a:t>
            </a:r>
            <a:endParaRPr sz="1000"/>
          </a:p>
          <a:p>
            <a:pPr indent="-665470" lvl="2" marL="2072611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Char char="⚬"/>
            </a:pPr>
            <a:r>
              <a:rPr b="0" i="0" lang="en-US" sz="4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Realign</a:t>
            </a: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/>
          <p:nvPr/>
        </p:nvSpPr>
        <p:spPr>
          <a:xfrm>
            <a:off x="-2919726" y="0"/>
            <a:ext cx="6328459" cy="10287000"/>
          </a:xfrm>
          <a:custGeom>
            <a:rect b="b" l="l" r="r" t="t"/>
            <a:pathLst>
              <a:path extrusionOk="0" h="10287000" w="6328459">
                <a:moveTo>
                  <a:pt x="0" y="0"/>
                </a:moveTo>
                <a:lnTo>
                  <a:pt x="6328459" y="0"/>
                </a:lnTo>
                <a:lnTo>
                  <a:pt x="6328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310" r="-989" t="0"/>
            </a:stretch>
          </a:blipFill>
          <a:ln>
            <a:noFill/>
          </a:ln>
        </p:spPr>
      </p:sp>
      <p:sp>
        <p:nvSpPr>
          <p:cNvPr id="218" name="Google Shape;218;p21"/>
          <p:cNvSpPr txBox="1"/>
          <p:nvPr/>
        </p:nvSpPr>
        <p:spPr>
          <a:xfrm>
            <a:off x="3582980" y="654043"/>
            <a:ext cx="13676400" cy="19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00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Live With Purpose, Not Just Motion</a:t>
            </a:r>
            <a:endParaRPr sz="1000"/>
          </a:p>
        </p:txBody>
      </p:sp>
      <p:sp>
        <p:nvSpPr>
          <p:cNvPr id="219" name="Google Shape;219;p21"/>
          <p:cNvSpPr txBox="1"/>
          <p:nvPr/>
        </p:nvSpPr>
        <p:spPr>
          <a:xfrm>
            <a:off x="3582980" y="2587826"/>
            <a:ext cx="13676400" cy="7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27983" lvl="1" marL="906769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•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lot of people are busy but not centered.</a:t>
            </a:r>
            <a:endParaRPr sz="1000"/>
          </a:p>
          <a:p>
            <a:pPr indent="-427983" lvl="1" marL="906769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•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Colossians 3:17 NIV </a:t>
            </a:r>
            <a:r>
              <a:rPr b="1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whatever you do, whether in word or deed, do it all in the name of the Lord Jesus, giving thanks to God the Father through him</a:t>
            </a:r>
            <a:endParaRPr sz="1000"/>
          </a:p>
          <a:p>
            <a:pPr indent="-427983" lvl="1" marL="906769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•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Jesus the why behind everything you do:</a:t>
            </a:r>
            <a:endParaRPr sz="1000"/>
          </a:p>
          <a:p>
            <a:pPr indent="-579111" lvl="2" marL="1813537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⚬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endParaRPr sz="1000"/>
          </a:p>
          <a:p>
            <a:pPr indent="-579111" lvl="2" marL="1813537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⚬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endParaRPr sz="1000"/>
          </a:p>
          <a:p>
            <a:pPr indent="-579111" lvl="2" marL="1813537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⚬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Relationships</a:t>
            </a:r>
            <a:endParaRPr sz="1000"/>
          </a:p>
          <a:p>
            <a:pPr indent="-579111" lvl="2" marL="1813537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⚬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Goals</a:t>
            </a: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23" r="-223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-3047620" y="0"/>
            <a:ext cx="8688087" cy="2622549"/>
          </a:xfrm>
          <a:custGeom>
            <a:rect b="b" l="l" r="r" t="t"/>
            <a:pathLst>
              <a:path extrusionOk="0" h="2622549" w="8688087">
                <a:moveTo>
                  <a:pt x="0" y="0"/>
                </a:moveTo>
                <a:lnTo>
                  <a:pt x="8688087" y="0"/>
                </a:lnTo>
                <a:lnTo>
                  <a:pt x="8688087" y="2622549"/>
                </a:lnTo>
                <a:lnTo>
                  <a:pt x="0" y="2622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0366" l="0" r="-6337" t="-64337"/>
            </a:stretch>
          </a:blipFill>
          <a:ln>
            <a:noFill/>
          </a:ln>
        </p:spPr>
      </p:sp>
      <p:sp>
        <p:nvSpPr>
          <p:cNvPr id="97" name="Google Shape;97;p3"/>
          <p:cNvSpPr txBox="1"/>
          <p:nvPr/>
        </p:nvSpPr>
        <p:spPr>
          <a:xfrm>
            <a:off x="5826599" y="330198"/>
            <a:ext cx="11765100" cy="21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00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Why is the Center Important</a:t>
            </a:r>
            <a:endParaRPr sz="100"/>
          </a:p>
        </p:txBody>
      </p:sp>
      <p:sp>
        <p:nvSpPr>
          <p:cNvPr id="98" name="Google Shape;98;p3"/>
          <p:cNvSpPr txBox="1"/>
          <p:nvPr/>
        </p:nvSpPr>
        <p:spPr>
          <a:xfrm>
            <a:off x="1028700" y="2955955"/>
            <a:ext cx="15882300" cy="7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is the Center Important:</a:t>
            </a:r>
            <a:endParaRPr sz="1300"/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basketball: the offense often runs through the point guard</a:t>
            </a:r>
            <a:endParaRPr sz="1300"/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soccer: the midfielder controls tempo</a:t>
            </a:r>
            <a:endParaRPr sz="1300"/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football: protects the quarterback who is able to complete the plays</a:t>
            </a:r>
            <a:endParaRPr sz="1300"/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Foundation Matters</a:t>
            </a:r>
            <a:endParaRPr sz="1300"/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Athletes train their core because:</a:t>
            </a:r>
            <a:endParaRPr sz="1300"/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Weak core = injury risk</a:t>
            </a:r>
            <a:endParaRPr sz="1300"/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Strong core = balance, power, longevity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-3047620" y="0"/>
            <a:ext cx="8688087" cy="2622549"/>
          </a:xfrm>
          <a:custGeom>
            <a:rect b="b" l="l" r="r" t="t"/>
            <a:pathLst>
              <a:path extrusionOk="0" h="2622549" w="8688087">
                <a:moveTo>
                  <a:pt x="0" y="0"/>
                </a:moveTo>
                <a:lnTo>
                  <a:pt x="8688087" y="0"/>
                </a:lnTo>
                <a:lnTo>
                  <a:pt x="8688087" y="2622549"/>
                </a:lnTo>
                <a:lnTo>
                  <a:pt x="0" y="2622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0366" l="0" r="-6337" t="-64337"/>
            </a:stretch>
          </a:blipFill>
          <a:ln>
            <a:noFill/>
          </a:ln>
        </p:spPr>
      </p:sp>
      <p:sp>
        <p:nvSpPr>
          <p:cNvPr id="104" name="Google Shape;104;p4"/>
          <p:cNvSpPr txBox="1"/>
          <p:nvPr/>
        </p:nvSpPr>
        <p:spPr>
          <a:xfrm>
            <a:off x="5826599" y="539750"/>
            <a:ext cx="11765240" cy="1187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00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In the Bible</a:t>
            </a:r>
            <a:endParaRPr/>
          </a:p>
        </p:txBody>
      </p:sp>
      <p:sp>
        <p:nvSpPr>
          <p:cNvPr id="105" name="Google Shape;105;p4"/>
          <p:cNvSpPr txBox="1"/>
          <p:nvPr/>
        </p:nvSpPr>
        <p:spPr>
          <a:xfrm>
            <a:off x="1028700" y="2955949"/>
            <a:ext cx="15882300" cy="6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Romans 11:36 NIV </a:t>
            </a:r>
            <a:r>
              <a:rPr b="0" i="0" lang="en-US" sz="3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from him and through him and for him are all things. To him be the glory forever! Amen.</a:t>
            </a:r>
            <a:endParaRPr/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 15:5 NIV </a:t>
            </a:r>
            <a:r>
              <a:rPr b="0" i="0" lang="en-US" sz="3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 am the vine; you are the branches. If you remain in me and I in you, you will bear much fruit; apart from me you can do nothing.</a:t>
            </a:r>
            <a:endParaRPr/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Proverbs 4:23 NIV </a:t>
            </a:r>
            <a:r>
              <a:rPr b="0" i="0" lang="en-US" sz="3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Above all else, guard your heart, for everything you do flows from it.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-2919726" y="0"/>
            <a:ext cx="6328459" cy="10287000"/>
          </a:xfrm>
          <a:custGeom>
            <a:rect b="b" l="l" r="r" t="t"/>
            <a:pathLst>
              <a:path extrusionOk="0" h="10287000" w="6328459">
                <a:moveTo>
                  <a:pt x="0" y="0"/>
                </a:moveTo>
                <a:lnTo>
                  <a:pt x="6328459" y="0"/>
                </a:lnTo>
                <a:lnTo>
                  <a:pt x="6328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310" r="-989" t="0"/>
            </a:stretch>
          </a:blipFill>
          <a:ln>
            <a:noFill/>
          </a:ln>
        </p:spPr>
      </p:sp>
      <p:sp>
        <p:nvSpPr>
          <p:cNvPr id="111" name="Google Shape;111;p5"/>
          <p:cNvSpPr txBox="1"/>
          <p:nvPr/>
        </p:nvSpPr>
        <p:spPr>
          <a:xfrm>
            <a:off x="3582980" y="501230"/>
            <a:ext cx="13676400" cy="19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When Jesus is not in the Center:</a:t>
            </a:r>
            <a:endParaRPr sz="900"/>
          </a:p>
        </p:txBody>
      </p:sp>
      <p:sp>
        <p:nvSpPr>
          <p:cNvPr id="112" name="Google Shape;112;p5"/>
          <p:cNvSpPr txBox="1"/>
          <p:nvPr/>
        </p:nvSpPr>
        <p:spPr>
          <a:xfrm>
            <a:off x="3582975" y="2597350"/>
            <a:ext cx="13676400" cy="7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Chase Things That Don’t Satisfy</a:t>
            </a:r>
            <a:endParaRPr sz="1200"/>
          </a:p>
          <a:p>
            <a:pPr indent="-505455" lvl="2" marL="1554464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AutoNum type="alphaLcPeriod"/>
            </a:pPr>
            <a:r>
              <a:rPr b="0" i="0" lang="en-US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Christ, people fill the center with other things.</a:t>
            </a:r>
            <a:endParaRPr sz="1200"/>
          </a:p>
          <a:p>
            <a:pPr indent="-505455" lvl="2" marL="1554464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AutoNum type="alphaLcPeriod"/>
            </a:pPr>
            <a:r>
              <a:rPr b="0" i="0" lang="en-US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Jeremiah 2:13 NIV </a:t>
            </a:r>
            <a:r>
              <a:rPr b="1" i="0" lang="en-US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people have committed two sins: They have forsaken me, the spring of living water, and have dug their own cisterns, broken cisterns that cannot hold water.</a:t>
            </a:r>
            <a:endParaRPr sz="1200"/>
          </a:p>
          <a:p>
            <a:pPr indent="-505455" lvl="2" marL="1554464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AutoNum type="alphaLcPeriod"/>
            </a:pPr>
            <a:r>
              <a:rPr b="0" i="0" lang="en-US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leads to:</a:t>
            </a:r>
            <a:endParaRPr sz="1200"/>
          </a:p>
          <a:p>
            <a:pPr indent="-570224" lvl="3" marL="2331696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AutoNum type="romanLcPeriod"/>
            </a:pPr>
            <a:r>
              <a:rPr b="0" i="0" lang="en-US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Chasing success and approval</a:t>
            </a:r>
            <a:endParaRPr sz="1200"/>
          </a:p>
          <a:p>
            <a:pPr indent="-570224" lvl="3" marL="2331696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AutoNum type="romanLcPeriod"/>
            </a:pPr>
            <a:r>
              <a:rPr b="0" i="0" lang="en-US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Chasing pleasure</a:t>
            </a:r>
            <a:endParaRPr sz="1200"/>
          </a:p>
          <a:p>
            <a:pPr indent="-570224" lvl="3" marL="2331696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AutoNum type="romanLcPeriod"/>
            </a:pPr>
            <a:r>
              <a:rPr b="0" i="0" lang="en-US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Chasing identity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-2919726" y="0"/>
            <a:ext cx="6328459" cy="10287000"/>
          </a:xfrm>
          <a:custGeom>
            <a:rect b="b" l="l" r="r" t="t"/>
            <a:pathLst>
              <a:path extrusionOk="0" h="10287000" w="6328459">
                <a:moveTo>
                  <a:pt x="0" y="0"/>
                </a:moveTo>
                <a:lnTo>
                  <a:pt x="6328459" y="0"/>
                </a:lnTo>
                <a:lnTo>
                  <a:pt x="6328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310" r="-989" t="0"/>
            </a:stretch>
          </a:blipFill>
          <a:ln>
            <a:noFill/>
          </a:ln>
        </p:spPr>
      </p:sp>
      <p:sp>
        <p:nvSpPr>
          <p:cNvPr id="118" name="Google Shape;118;p6"/>
          <p:cNvSpPr txBox="1"/>
          <p:nvPr/>
        </p:nvSpPr>
        <p:spPr>
          <a:xfrm>
            <a:off x="3582980" y="501230"/>
            <a:ext cx="13676400" cy="19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00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When Jesus is not in the Center:</a:t>
            </a:r>
            <a:endParaRPr sz="1000"/>
          </a:p>
        </p:txBody>
      </p:sp>
      <p:sp>
        <p:nvSpPr>
          <p:cNvPr id="119" name="Google Shape;119;p6"/>
          <p:cNvSpPr txBox="1"/>
          <p:nvPr/>
        </p:nvSpPr>
        <p:spPr>
          <a:xfrm>
            <a:off x="3582980" y="2597351"/>
            <a:ext cx="13676400" cy="73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 Becomes Unstable</a:t>
            </a:r>
            <a:endParaRPr sz="1200"/>
          </a:p>
          <a:p>
            <a:pPr indent="-476669" lvl="2" marL="1468106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AutoNum type="alphaLcPeriod"/>
            </a:pPr>
            <a:r>
              <a:rPr b="0" i="0" lang="en-US" sz="3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Christ is not the center, identity shifts with circumstances.</a:t>
            </a:r>
            <a:endParaRPr sz="1200"/>
          </a:p>
          <a:p>
            <a:pPr indent="-476669" lvl="2" marL="1468106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AutoNum type="alphaLcPeriod"/>
            </a:pPr>
            <a:r>
              <a:rPr b="0" i="0" lang="en-US" sz="3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Galatians 1:10 NIV </a:t>
            </a:r>
            <a:r>
              <a:rPr b="1" i="0" lang="en-US" sz="3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 I now trying to win the approval of human beings, or of God? Or am I trying to please people? If I were still trying to please people, I would not be a servant of Christ.</a:t>
            </a:r>
            <a:endParaRPr sz="1200"/>
          </a:p>
          <a:p>
            <a:pPr indent="-476669" lvl="2" marL="1468106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AutoNum type="alphaLcPeriod"/>
            </a:pPr>
            <a:r>
              <a:rPr b="0" i="0" lang="en-US" sz="3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begin defining themselves by:</a:t>
            </a:r>
            <a:endParaRPr sz="1200"/>
          </a:p>
          <a:p>
            <a:pPr indent="-537840" lvl="3" marL="2202159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AutoNum type="romanLcPeriod"/>
            </a:pPr>
            <a:r>
              <a:rPr b="0" i="0" lang="en-US" sz="3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Popularity</a:t>
            </a:r>
            <a:endParaRPr sz="1200"/>
          </a:p>
          <a:p>
            <a:pPr indent="-537840" lvl="3" marL="2202159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AutoNum type="romanLcPeriod"/>
            </a:pPr>
            <a:r>
              <a:rPr b="0" i="0" lang="en-US" sz="3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 sz="1200"/>
          </a:p>
          <a:p>
            <a:pPr indent="-537840" lvl="3" marL="2202159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AutoNum type="romanLcPeriod"/>
            </a:pPr>
            <a:r>
              <a:rPr b="0" i="0" lang="en-US" sz="3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Achievements</a:t>
            </a:r>
            <a:endParaRPr sz="1200"/>
          </a:p>
          <a:p>
            <a:pPr indent="-537840" lvl="3" marL="2202159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AutoNum type="romanLcPeriod"/>
            </a:pPr>
            <a:r>
              <a:rPr b="0" i="0" lang="en-US" sz="3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Relationships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-2919726" y="0"/>
            <a:ext cx="6328459" cy="10287000"/>
          </a:xfrm>
          <a:custGeom>
            <a:rect b="b" l="l" r="r" t="t"/>
            <a:pathLst>
              <a:path extrusionOk="0" h="10287000" w="6328459">
                <a:moveTo>
                  <a:pt x="0" y="0"/>
                </a:moveTo>
                <a:lnTo>
                  <a:pt x="6328459" y="0"/>
                </a:lnTo>
                <a:lnTo>
                  <a:pt x="6328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310" r="-989" t="0"/>
            </a:stretch>
          </a:blipFill>
          <a:ln>
            <a:noFill/>
          </a:ln>
        </p:spPr>
      </p:sp>
      <p:sp>
        <p:nvSpPr>
          <p:cNvPr id="125" name="Google Shape;125;p7"/>
          <p:cNvSpPr txBox="1"/>
          <p:nvPr/>
        </p:nvSpPr>
        <p:spPr>
          <a:xfrm>
            <a:off x="3582980" y="501230"/>
            <a:ext cx="13676400" cy="19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00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When Jesus is not in the Center:</a:t>
            </a:r>
            <a:endParaRPr sz="1000"/>
          </a:p>
        </p:txBody>
      </p:sp>
      <p:sp>
        <p:nvSpPr>
          <p:cNvPr id="126" name="Google Shape;126;p7"/>
          <p:cNvSpPr txBox="1"/>
          <p:nvPr/>
        </p:nvSpPr>
        <p:spPr>
          <a:xfrm>
            <a:off x="3582980" y="2587826"/>
            <a:ext cx="13676400" cy="7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Decisions Become Self-Centered</a:t>
            </a:r>
            <a:endParaRPr sz="1300"/>
          </a:p>
          <a:p>
            <a:pPr indent="-554984" lvl="2" marL="1684001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AutoNum type="alphaLcPeriod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Christ at the center, decisions revolve around self.</a:t>
            </a:r>
            <a:endParaRPr sz="1300"/>
          </a:p>
          <a:p>
            <a:pPr indent="-554984" lvl="2" marL="1684001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AutoNum type="alphaLcPeriod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Proverbs 14:12 NIV </a:t>
            </a:r>
            <a:r>
              <a:rPr b="1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is a way that appears to be right, but in the end it leads to death.</a:t>
            </a:r>
            <a:endParaRPr sz="1300"/>
          </a:p>
          <a:p>
            <a:pPr indent="-554984" lvl="2" marL="1684001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AutoNum type="alphaLcPeriod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begin asking:</a:t>
            </a:r>
            <a:endParaRPr sz="1300"/>
          </a:p>
          <a:p>
            <a:pPr indent="-625150" lvl="3" marL="2526001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AutoNum type="romanLcPeriod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benefits me?</a:t>
            </a:r>
            <a:endParaRPr sz="1300"/>
          </a:p>
          <a:p>
            <a:pPr indent="-625150" lvl="3" marL="2526001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AutoNum type="romanLcPeriod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feels good?</a:t>
            </a:r>
            <a:endParaRPr sz="1300"/>
          </a:p>
          <a:p>
            <a:pPr indent="-625150" lvl="3" marL="2526001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AutoNum type="romanLcPeriod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What’s easiest?</a:t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/>
          <p:nvPr/>
        </p:nvSpPr>
        <p:spPr>
          <a:xfrm>
            <a:off x="-2919726" y="0"/>
            <a:ext cx="6328459" cy="10287000"/>
          </a:xfrm>
          <a:custGeom>
            <a:rect b="b" l="l" r="r" t="t"/>
            <a:pathLst>
              <a:path extrusionOk="0" h="10287000" w="6328459">
                <a:moveTo>
                  <a:pt x="0" y="0"/>
                </a:moveTo>
                <a:lnTo>
                  <a:pt x="6328459" y="0"/>
                </a:lnTo>
                <a:lnTo>
                  <a:pt x="6328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310" r="-989" t="0"/>
            </a:stretch>
          </a:blipFill>
          <a:ln>
            <a:noFill/>
          </a:ln>
        </p:spPr>
      </p:sp>
      <p:sp>
        <p:nvSpPr>
          <p:cNvPr id="132" name="Google Shape;132;p8"/>
          <p:cNvSpPr txBox="1"/>
          <p:nvPr/>
        </p:nvSpPr>
        <p:spPr>
          <a:xfrm>
            <a:off x="3582980" y="501230"/>
            <a:ext cx="136764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When Jesus is not in the Center:</a:t>
            </a:r>
            <a:endParaRPr sz="1300"/>
          </a:p>
        </p:txBody>
      </p:sp>
      <p:sp>
        <p:nvSpPr>
          <p:cNvPr id="133" name="Google Shape;133;p8"/>
          <p:cNvSpPr txBox="1"/>
          <p:nvPr/>
        </p:nvSpPr>
        <p:spPr>
          <a:xfrm>
            <a:off x="3582980" y="2587826"/>
            <a:ext cx="13676400" cy="6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 Becomes Disordered</a:t>
            </a:r>
            <a:endParaRPr sz="1300"/>
          </a:p>
          <a:p>
            <a:pPr indent="-641341" lvl="2" marL="1943074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AutoNum type="alphaLcPeriod"/>
            </a:pPr>
            <a:r>
              <a:rPr b="0" i="0" lang="en-US" sz="4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center is wrong, everything else shifts out of place.</a:t>
            </a:r>
            <a:endParaRPr sz="1300"/>
          </a:p>
          <a:p>
            <a:pPr indent="-641341" lvl="2" marL="1943074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AutoNum type="alphaLcPeriod"/>
            </a:pPr>
            <a:r>
              <a:rPr b="0" i="0" lang="en-US" sz="4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God isn’t first:</a:t>
            </a:r>
            <a:endParaRPr sz="1300"/>
          </a:p>
          <a:p>
            <a:pPr indent="-722303" lvl="3" marL="2914611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AutoNum type="romanLcPeriod"/>
            </a:pPr>
            <a:r>
              <a:rPr b="0" i="0" lang="en-US" sz="4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Priorities get mixed up</a:t>
            </a:r>
            <a:endParaRPr sz="1300"/>
          </a:p>
          <a:p>
            <a:pPr indent="-722303" lvl="3" marL="2914611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AutoNum type="romanLcPeriod"/>
            </a:pPr>
            <a:r>
              <a:rPr b="0" i="0" lang="en-US" sz="4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 things get neglected</a:t>
            </a:r>
            <a:endParaRPr sz="1300"/>
          </a:p>
          <a:p>
            <a:pPr indent="-722303" lvl="3" marL="2914611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AutoNum type="romanLcPeriod"/>
            </a:pPr>
            <a:r>
              <a:rPr b="0" i="0" lang="en-US" sz="4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Temporary things become ultimate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FFD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/>
          <p:nvPr/>
        </p:nvSpPr>
        <p:spPr>
          <a:xfrm>
            <a:off x="0" y="8111232"/>
            <a:ext cx="8796553" cy="3326426"/>
          </a:xfrm>
          <a:custGeom>
            <a:rect b="b" l="l" r="r" t="t"/>
            <a:pathLst>
              <a:path extrusionOk="0" h="3326426" w="8796553">
                <a:moveTo>
                  <a:pt x="0" y="0"/>
                </a:moveTo>
                <a:lnTo>
                  <a:pt x="8796553" y="0"/>
                </a:lnTo>
                <a:lnTo>
                  <a:pt x="8796553" y="3326426"/>
                </a:lnTo>
                <a:lnTo>
                  <a:pt x="0" y="3326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87" l="0" r="0" t="-45460"/>
            </a:stretch>
          </a:blipFill>
          <a:ln>
            <a:noFill/>
          </a:ln>
        </p:spPr>
      </p:sp>
      <p:sp>
        <p:nvSpPr>
          <p:cNvPr id="139" name="Google Shape;139;p9"/>
          <p:cNvSpPr txBox="1"/>
          <p:nvPr/>
        </p:nvSpPr>
        <p:spPr>
          <a:xfrm>
            <a:off x="1028700" y="596896"/>
            <a:ext cx="150492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00" u="none" cap="none" strike="noStrik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When Jesus is the Center</a:t>
            </a:r>
            <a:endParaRPr sz="500"/>
          </a:p>
        </p:txBody>
      </p:sp>
      <p:sp>
        <p:nvSpPr>
          <p:cNvPr id="140" name="Google Shape;140;p9"/>
          <p:cNvSpPr txBox="1"/>
          <p:nvPr/>
        </p:nvSpPr>
        <p:spPr>
          <a:xfrm>
            <a:off x="1028700" y="1850601"/>
            <a:ext cx="16230600" cy="54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 Gains Direction</a:t>
            </a:r>
            <a:endParaRPr sz="1200"/>
          </a:p>
          <a:p>
            <a:pPr indent="-563026" lvl="2" marL="1727179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AutoNum type="alphaLcPeriod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Proverbs 3:5-6 NIV </a:t>
            </a:r>
            <a:r>
              <a:rPr b="1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Trust in the Lord with all your heart and lean not on your own understanding; 6 in all your ways submit to him, and he will make your paths straight.</a:t>
            </a:r>
            <a:endParaRPr sz="1200"/>
          </a:p>
          <a:p>
            <a:pPr indent="-563026" lvl="2" marL="1727179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AutoNum type="alphaLcPeriod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happens:</a:t>
            </a:r>
            <a:endParaRPr sz="1200"/>
          </a:p>
          <a:p>
            <a:pPr indent="-634992" lvl="3" marL="2590769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AutoNum type="romanLcPeriod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Decisions become clearer and Purpose becomes more defined</a:t>
            </a:r>
            <a:endParaRPr sz="1200"/>
          </a:p>
          <a:p>
            <a:pPr indent="-634992" lvl="3" marL="2590769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AutoNum type="romanLcPeriod"/>
            </a:pPr>
            <a:r>
              <a:rPr b="0" i="0" lang="en-US" sz="3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You’re not just reacting to life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