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3430C9-91EA-4187-96F1-F53482BAACFD}" v="3" dt="2026-03-14T23:55:18.3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92"/>
    <p:restoredTop sz="94651"/>
  </p:normalViewPr>
  <p:slideViewPr>
    <p:cSldViewPr snapToGrid="0">
      <p:cViewPr varScale="1">
        <p:scale>
          <a:sx n="105" d="100"/>
          <a:sy n="105" d="100"/>
        </p:scale>
        <p:origin x="46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3/14/2026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596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3/14/2026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63676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3/14/2026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13767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3/14/2026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34105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3/14/2026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84010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3/14/2026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2727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3/14/2026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10035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3/14/2026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77863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3/14/2026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60869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3/14/2026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4069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3/14/2026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17922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3/14/2026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53124366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D48EA17-F2CF-2F98-FC06-DBB6A2AEC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12" name="Rectangle 11">
            <a:extLst>
              <a:ext uri="{FF2B5EF4-FFF2-40B4-BE49-F238E27FC236}">
                <a16:creationId xmlns:a16="http://schemas.microsoft.com/office/drawing/2014/main" id="{4D3D4267-6754-E656-C65D-257297D453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nail with blood on it&#10;&#10;AI-generated content may be incorrect.">
            <a:extLst>
              <a:ext uri="{FF2B5EF4-FFF2-40B4-BE49-F238E27FC236}">
                <a16:creationId xmlns:a16="http://schemas.microsoft.com/office/drawing/2014/main" id="{149D60F0-6E3A-935A-B1B7-9AA94591B7C8}"/>
              </a:ext>
            </a:extLst>
          </p:cNvPr>
          <p:cNvPicPr>
            <a:picLocks noChangeAspect="1"/>
          </p:cNvPicPr>
          <p:nvPr/>
        </p:nvPicPr>
        <p:blipFill>
          <a:blip r:embed="rId3"/>
          <a:srcRect t="11372" r="2" b="32845"/>
          <a:stretch>
            <a:fillRect/>
          </a:stretch>
        </p:blipFill>
        <p:spPr>
          <a:xfrm>
            <a:off x="133896" y="136321"/>
            <a:ext cx="11924208" cy="6585358"/>
          </a:xfrm>
          <a:prstGeom prst="rect">
            <a:avLst/>
          </a:prstGeom>
        </p:spPr>
      </p:pic>
      <p:sp>
        <p:nvSpPr>
          <p:cNvPr id="6" name="TextBox 5">
            <a:extLst>
              <a:ext uri="{FF2B5EF4-FFF2-40B4-BE49-F238E27FC236}">
                <a16:creationId xmlns:a16="http://schemas.microsoft.com/office/drawing/2014/main" id="{13EC5BBA-7793-4023-E4DB-B430F698640D}"/>
              </a:ext>
            </a:extLst>
          </p:cNvPr>
          <p:cNvSpPr txBox="1"/>
          <p:nvPr/>
        </p:nvSpPr>
        <p:spPr>
          <a:xfrm>
            <a:off x="618978" y="3756074"/>
            <a:ext cx="4557933" cy="1938992"/>
          </a:xfrm>
          <a:prstGeom prst="rect">
            <a:avLst/>
          </a:prstGeom>
          <a:noFill/>
        </p:spPr>
        <p:txBody>
          <a:bodyPr wrap="square" rtlCol="0">
            <a:spAutoFit/>
          </a:bodyPr>
          <a:lstStyle/>
          <a:p>
            <a:pPr algn="ctr"/>
            <a:r>
              <a:rPr lang="en-US" sz="6000" b="1" dirty="0">
                <a:latin typeface="Papyrus" panose="020B0602040200020303" pitchFamily="34" charset="77"/>
              </a:rPr>
              <a:t>TAKE</a:t>
            </a:r>
          </a:p>
          <a:p>
            <a:pPr algn="ctr"/>
            <a:r>
              <a:rPr lang="en-US" sz="6000" b="1" dirty="0">
                <a:latin typeface="Papyrus" panose="020B0602040200020303" pitchFamily="34" charset="77"/>
              </a:rPr>
              <a:t>UP</a:t>
            </a:r>
          </a:p>
        </p:txBody>
      </p:sp>
      <p:sp>
        <p:nvSpPr>
          <p:cNvPr id="7" name="TextBox 6">
            <a:extLst>
              <a:ext uri="{FF2B5EF4-FFF2-40B4-BE49-F238E27FC236}">
                <a16:creationId xmlns:a16="http://schemas.microsoft.com/office/drawing/2014/main" id="{36BB9244-A947-391E-5416-BC73D57D9487}"/>
              </a:ext>
            </a:extLst>
          </p:cNvPr>
          <p:cNvSpPr txBox="1"/>
          <p:nvPr/>
        </p:nvSpPr>
        <p:spPr>
          <a:xfrm>
            <a:off x="7015089" y="3756074"/>
            <a:ext cx="4557933" cy="1938992"/>
          </a:xfrm>
          <a:prstGeom prst="rect">
            <a:avLst/>
          </a:prstGeom>
          <a:noFill/>
        </p:spPr>
        <p:txBody>
          <a:bodyPr wrap="square" rtlCol="0">
            <a:spAutoFit/>
          </a:bodyPr>
          <a:lstStyle/>
          <a:p>
            <a:pPr algn="ctr"/>
            <a:r>
              <a:rPr lang="en-US" sz="6000" b="1" dirty="0">
                <a:latin typeface="Papyrus" panose="020B0602040200020303" pitchFamily="34" charset="77"/>
              </a:rPr>
              <a:t>YOUR</a:t>
            </a:r>
          </a:p>
          <a:p>
            <a:pPr algn="ctr"/>
            <a:r>
              <a:rPr lang="en-US" sz="6000" b="1" dirty="0">
                <a:latin typeface="Papyrus" panose="020B0602040200020303" pitchFamily="34" charset="77"/>
              </a:rPr>
              <a:t>CROSS</a:t>
            </a:r>
          </a:p>
        </p:txBody>
      </p:sp>
    </p:spTree>
    <p:extLst>
      <p:ext uri="{BB962C8B-B14F-4D97-AF65-F5344CB8AC3E}">
        <p14:creationId xmlns:p14="http://schemas.microsoft.com/office/powerpoint/2010/main" val="331322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1AE8234-D579-625D-CE38-748999B8B76C}"/>
              </a:ext>
            </a:extLst>
          </p:cNvPr>
          <p:cNvSpPr txBox="1"/>
          <p:nvPr/>
        </p:nvSpPr>
        <p:spPr>
          <a:xfrm>
            <a:off x="649357" y="715617"/>
            <a:ext cx="10919791" cy="2862322"/>
          </a:xfrm>
          <a:prstGeom prst="rect">
            <a:avLst/>
          </a:prstGeom>
          <a:noFill/>
        </p:spPr>
        <p:txBody>
          <a:bodyPr wrap="square" rtlCol="0">
            <a:spAutoFit/>
          </a:bodyPr>
          <a:lstStyle/>
          <a:p>
            <a:r>
              <a:rPr lang="en-US" sz="3600" b="1" i="1" dirty="0">
                <a:solidFill>
                  <a:srgbClr val="C00000"/>
                </a:solidFill>
              </a:rPr>
              <a:t>Whoever wants to be my disciple must deny themselves and take up their cross and follow me. For whoever wants to save their life will lose it, but whoever loses their life for me will find it.</a:t>
            </a:r>
          </a:p>
          <a:p>
            <a:r>
              <a:rPr lang="en-US" sz="3600" b="1" i="1" dirty="0">
                <a:solidFill>
                  <a:srgbClr val="C00000"/>
                </a:solidFill>
              </a:rPr>
              <a:t>							Matthew 16:24-25</a:t>
            </a:r>
          </a:p>
        </p:txBody>
      </p:sp>
      <p:sp>
        <p:nvSpPr>
          <p:cNvPr id="5" name="TextBox 4">
            <a:extLst>
              <a:ext uri="{FF2B5EF4-FFF2-40B4-BE49-F238E27FC236}">
                <a16:creationId xmlns:a16="http://schemas.microsoft.com/office/drawing/2014/main" id="{B4E65466-9D4C-5198-D35C-507337DC5F53}"/>
              </a:ext>
            </a:extLst>
          </p:cNvPr>
          <p:cNvSpPr txBox="1"/>
          <p:nvPr/>
        </p:nvSpPr>
        <p:spPr>
          <a:xfrm>
            <a:off x="649357" y="4072338"/>
            <a:ext cx="10919791" cy="646331"/>
          </a:xfrm>
          <a:prstGeom prst="rect">
            <a:avLst/>
          </a:prstGeom>
          <a:noFill/>
        </p:spPr>
        <p:txBody>
          <a:bodyPr wrap="square" rtlCol="0">
            <a:spAutoFit/>
          </a:bodyPr>
          <a:lstStyle/>
          <a:p>
            <a:r>
              <a:rPr lang="en-US" sz="3600" b="1" dirty="0"/>
              <a:t>1. </a:t>
            </a:r>
            <a:r>
              <a:rPr lang="en-US" sz="3600" b="1" i="1" u="sng" dirty="0">
                <a:solidFill>
                  <a:srgbClr val="0070C0"/>
                </a:solidFill>
              </a:rPr>
              <a:t>Deny</a:t>
            </a:r>
            <a:r>
              <a:rPr lang="en-US" sz="3600" b="1" dirty="0"/>
              <a:t> yourself</a:t>
            </a:r>
          </a:p>
        </p:txBody>
      </p:sp>
      <p:sp>
        <p:nvSpPr>
          <p:cNvPr id="6" name="TextBox 5">
            <a:extLst>
              <a:ext uri="{FF2B5EF4-FFF2-40B4-BE49-F238E27FC236}">
                <a16:creationId xmlns:a16="http://schemas.microsoft.com/office/drawing/2014/main" id="{AA69C542-4B61-16EF-AD1C-8768016E8C58}"/>
              </a:ext>
            </a:extLst>
          </p:cNvPr>
          <p:cNvSpPr txBox="1"/>
          <p:nvPr/>
        </p:nvSpPr>
        <p:spPr>
          <a:xfrm>
            <a:off x="649357" y="5213069"/>
            <a:ext cx="10919791" cy="646331"/>
          </a:xfrm>
          <a:prstGeom prst="rect">
            <a:avLst/>
          </a:prstGeom>
          <a:noFill/>
        </p:spPr>
        <p:txBody>
          <a:bodyPr wrap="square" rtlCol="0">
            <a:spAutoFit/>
          </a:bodyPr>
          <a:lstStyle/>
          <a:p>
            <a:r>
              <a:rPr lang="en-US" sz="3600" b="1" dirty="0"/>
              <a:t>2. Take up your </a:t>
            </a:r>
            <a:r>
              <a:rPr lang="en-US" sz="3600" b="1" i="1" u="sng" dirty="0">
                <a:solidFill>
                  <a:srgbClr val="0070C0"/>
                </a:solidFill>
              </a:rPr>
              <a:t>cross</a:t>
            </a:r>
            <a:endParaRPr lang="en-US" sz="3600" b="1" dirty="0">
              <a:solidFill>
                <a:srgbClr val="0070C0"/>
              </a:solidFill>
            </a:endParaRPr>
          </a:p>
        </p:txBody>
      </p:sp>
    </p:spTree>
    <p:extLst>
      <p:ext uri="{BB962C8B-B14F-4D97-AF65-F5344CB8AC3E}">
        <p14:creationId xmlns:p14="http://schemas.microsoft.com/office/powerpoint/2010/main" val="195616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4503D66E-1490-EAE8-DC09-8B16B43DEF2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7FED172-E884-F089-18CD-2EE6138085A9}"/>
              </a:ext>
            </a:extLst>
          </p:cNvPr>
          <p:cNvSpPr txBox="1"/>
          <p:nvPr/>
        </p:nvSpPr>
        <p:spPr>
          <a:xfrm>
            <a:off x="649357" y="715617"/>
            <a:ext cx="10919791" cy="1877437"/>
          </a:xfrm>
          <a:prstGeom prst="rect">
            <a:avLst/>
          </a:prstGeom>
          <a:noFill/>
        </p:spPr>
        <p:txBody>
          <a:bodyPr wrap="square" rtlCol="0">
            <a:spAutoFit/>
          </a:bodyPr>
          <a:lstStyle/>
          <a:p>
            <a:r>
              <a:rPr lang="en-US" sz="4000" b="1" cap="small" dirty="0"/>
              <a:t>“He is no fool who </a:t>
            </a:r>
            <a:r>
              <a:rPr lang="en-US" sz="4000" b="1" i="1" u="sng" cap="small" dirty="0">
                <a:solidFill>
                  <a:srgbClr val="0070C0"/>
                </a:solidFill>
              </a:rPr>
              <a:t>gives</a:t>
            </a:r>
            <a:r>
              <a:rPr lang="en-US" sz="4000" b="1" i="1" cap="small" dirty="0">
                <a:solidFill>
                  <a:srgbClr val="0070C0"/>
                </a:solidFill>
              </a:rPr>
              <a:t> </a:t>
            </a:r>
            <a:r>
              <a:rPr lang="en-US" sz="4000" b="1" cap="small" dirty="0"/>
              <a:t>what he cannot keep to </a:t>
            </a:r>
            <a:r>
              <a:rPr lang="en-US" sz="4000" b="1" i="1" u="sng" cap="small" dirty="0">
                <a:solidFill>
                  <a:srgbClr val="0070C0"/>
                </a:solidFill>
              </a:rPr>
              <a:t>gain</a:t>
            </a:r>
            <a:r>
              <a:rPr lang="en-US" sz="4000" b="1" cap="small" dirty="0"/>
              <a:t> what he cannot lose”  </a:t>
            </a:r>
            <a:r>
              <a:rPr lang="en-US" sz="3600" b="1" cap="small" dirty="0"/>
              <a:t>	</a:t>
            </a:r>
          </a:p>
          <a:p>
            <a:r>
              <a:rPr lang="en-US" sz="3600" b="1" cap="small" dirty="0"/>
              <a:t>								</a:t>
            </a:r>
            <a:r>
              <a:rPr lang="en-US" sz="3200" b="1" cap="small" dirty="0"/>
              <a:t>-Jim Elliot</a:t>
            </a:r>
            <a:endParaRPr lang="en-US" sz="3200" b="1" i="1" cap="small" dirty="0"/>
          </a:p>
        </p:txBody>
      </p:sp>
      <p:sp>
        <p:nvSpPr>
          <p:cNvPr id="5" name="TextBox 4">
            <a:extLst>
              <a:ext uri="{FF2B5EF4-FFF2-40B4-BE49-F238E27FC236}">
                <a16:creationId xmlns:a16="http://schemas.microsoft.com/office/drawing/2014/main" id="{0AB103AE-65E0-D4CF-2966-D058E5BA93F6}"/>
              </a:ext>
            </a:extLst>
          </p:cNvPr>
          <p:cNvSpPr txBox="1"/>
          <p:nvPr/>
        </p:nvSpPr>
        <p:spPr>
          <a:xfrm>
            <a:off x="1563757" y="2689904"/>
            <a:ext cx="8825948" cy="646331"/>
          </a:xfrm>
          <a:prstGeom prst="rect">
            <a:avLst/>
          </a:prstGeom>
          <a:noFill/>
        </p:spPr>
        <p:txBody>
          <a:bodyPr wrap="square" rtlCol="0">
            <a:spAutoFit/>
          </a:bodyPr>
          <a:lstStyle/>
          <a:p>
            <a:r>
              <a:rPr lang="en-US" sz="3600" b="1" dirty="0"/>
              <a:t>- Our lives are </a:t>
            </a:r>
            <a:r>
              <a:rPr lang="en-US" sz="3600" b="1" i="1" u="sng" dirty="0">
                <a:solidFill>
                  <a:srgbClr val="0070C0"/>
                </a:solidFill>
              </a:rPr>
              <a:t>temporary</a:t>
            </a:r>
            <a:endParaRPr lang="en-US" sz="3600" b="1" dirty="0">
              <a:solidFill>
                <a:srgbClr val="0070C0"/>
              </a:solidFill>
            </a:endParaRPr>
          </a:p>
        </p:txBody>
      </p:sp>
      <p:sp>
        <p:nvSpPr>
          <p:cNvPr id="6" name="TextBox 5">
            <a:extLst>
              <a:ext uri="{FF2B5EF4-FFF2-40B4-BE49-F238E27FC236}">
                <a16:creationId xmlns:a16="http://schemas.microsoft.com/office/drawing/2014/main" id="{1A91E9AA-A991-E93A-2E9D-AF3FBC595F03}"/>
              </a:ext>
            </a:extLst>
          </p:cNvPr>
          <p:cNvSpPr txBox="1"/>
          <p:nvPr/>
        </p:nvSpPr>
        <p:spPr>
          <a:xfrm>
            <a:off x="649357" y="3618616"/>
            <a:ext cx="10919791" cy="646331"/>
          </a:xfrm>
          <a:prstGeom prst="rect">
            <a:avLst/>
          </a:prstGeom>
          <a:noFill/>
        </p:spPr>
        <p:txBody>
          <a:bodyPr wrap="square" rtlCol="0">
            <a:spAutoFit/>
          </a:bodyPr>
          <a:lstStyle/>
          <a:p>
            <a:r>
              <a:rPr lang="en-US" sz="3600" b="1" dirty="0"/>
              <a:t>3. </a:t>
            </a:r>
            <a:r>
              <a:rPr lang="en-US" sz="3600" b="1" i="1" u="sng" dirty="0">
                <a:solidFill>
                  <a:srgbClr val="0070C0"/>
                </a:solidFill>
              </a:rPr>
              <a:t>Lose </a:t>
            </a:r>
            <a:r>
              <a:rPr lang="en-US" sz="3600" b="1" i="1" dirty="0">
                <a:solidFill>
                  <a:srgbClr val="0070C0"/>
                </a:solidFill>
              </a:rPr>
              <a:t> </a:t>
            </a:r>
            <a:r>
              <a:rPr lang="en-US" sz="3600" b="1" dirty="0"/>
              <a:t>your life</a:t>
            </a:r>
          </a:p>
        </p:txBody>
      </p:sp>
      <p:sp>
        <p:nvSpPr>
          <p:cNvPr id="2" name="TextBox 1">
            <a:extLst>
              <a:ext uri="{FF2B5EF4-FFF2-40B4-BE49-F238E27FC236}">
                <a16:creationId xmlns:a16="http://schemas.microsoft.com/office/drawing/2014/main" id="{646DA833-078B-AF45-E29C-1E593D79CBCD}"/>
              </a:ext>
            </a:extLst>
          </p:cNvPr>
          <p:cNvSpPr txBox="1"/>
          <p:nvPr/>
        </p:nvSpPr>
        <p:spPr>
          <a:xfrm>
            <a:off x="649357" y="4547328"/>
            <a:ext cx="10919791" cy="646331"/>
          </a:xfrm>
          <a:prstGeom prst="rect">
            <a:avLst/>
          </a:prstGeom>
          <a:noFill/>
        </p:spPr>
        <p:txBody>
          <a:bodyPr wrap="square" rtlCol="0">
            <a:spAutoFit/>
          </a:bodyPr>
          <a:lstStyle/>
          <a:p>
            <a:r>
              <a:rPr lang="en-US" sz="3600" b="1" dirty="0"/>
              <a:t>4. What this means for </a:t>
            </a:r>
            <a:r>
              <a:rPr lang="en-US" sz="3600" b="1" i="1" u="sng" dirty="0">
                <a:solidFill>
                  <a:srgbClr val="0070C0"/>
                </a:solidFill>
              </a:rPr>
              <a:t>us</a:t>
            </a:r>
            <a:endParaRPr lang="en-US" sz="3600" b="1" dirty="0">
              <a:solidFill>
                <a:srgbClr val="0070C0"/>
              </a:solidFill>
            </a:endParaRPr>
          </a:p>
        </p:txBody>
      </p:sp>
      <p:sp>
        <p:nvSpPr>
          <p:cNvPr id="3" name="TextBox 2">
            <a:extLst>
              <a:ext uri="{FF2B5EF4-FFF2-40B4-BE49-F238E27FC236}">
                <a16:creationId xmlns:a16="http://schemas.microsoft.com/office/drawing/2014/main" id="{BEA49824-6A13-65D7-46AB-A06DE9E30E59}"/>
              </a:ext>
            </a:extLst>
          </p:cNvPr>
          <p:cNvSpPr txBox="1"/>
          <p:nvPr/>
        </p:nvSpPr>
        <p:spPr>
          <a:xfrm>
            <a:off x="1563757" y="5476040"/>
            <a:ext cx="8825948" cy="1200329"/>
          </a:xfrm>
          <a:prstGeom prst="rect">
            <a:avLst/>
          </a:prstGeom>
          <a:noFill/>
        </p:spPr>
        <p:txBody>
          <a:bodyPr wrap="square" rtlCol="0">
            <a:spAutoFit/>
          </a:bodyPr>
          <a:lstStyle/>
          <a:p>
            <a:r>
              <a:rPr lang="en-US" sz="3600" b="1" dirty="0"/>
              <a:t>- Jesus is not asking for </a:t>
            </a:r>
            <a:r>
              <a:rPr lang="en-US" sz="3600" b="1" i="1" u="sng" dirty="0">
                <a:solidFill>
                  <a:srgbClr val="0070C0"/>
                </a:solidFill>
              </a:rPr>
              <a:t>part</a:t>
            </a:r>
            <a:r>
              <a:rPr lang="en-US" sz="3600" b="1" dirty="0"/>
              <a:t> of your life. He is asking for </a:t>
            </a:r>
            <a:r>
              <a:rPr lang="en-US" sz="3600" b="1" i="1" u="sng" dirty="0">
                <a:solidFill>
                  <a:srgbClr val="0070C0"/>
                </a:solidFill>
              </a:rPr>
              <a:t>all</a:t>
            </a:r>
            <a:r>
              <a:rPr lang="en-US" sz="3600" b="1" dirty="0"/>
              <a:t> of it</a:t>
            </a:r>
            <a:endParaRPr lang="en-US" sz="3600" b="1" dirty="0">
              <a:solidFill>
                <a:srgbClr val="0070C0"/>
              </a:solidFill>
            </a:endParaRPr>
          </a:p>
        </p:txBody>
      </p:sp>
    </p:spTree>
    <p:extLst>
      <p:ext uri="{BB962C8B-B14F-4D97-AF65-F5344CB8AC3E}">
        <p14:creationId xmlns:p14="http://schemas.microsoft.com/office/powerpoint/2010/main" val="514258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56AEF2D8-66FC-FD9C-46A1-CF1663F8E8E0}"/>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5F963AAB-30B2-C6C2-3B52-F28C7F5CFEE9}"/>
              </a:ext>
            </a:extLst>
          </p:cNvPr>
          <p:cNvSpPr txBox="1"/>
          <p:nvPr/>
        </p:nvSpPr>
        <p:spPr>
          <a:xfrm>
            <a:off x="636103" y="473775"/>
            <a:ext cx="10919791" cy="646331"/>
          </a:xfrm>
          <a:prstGeom prst="rect">
            <a:avLst/>
          </a:prstGeom>
          <a:noFill/>
        </p:spPr>
        <p:txBody>
          <a:bodyPr wrap="square" rtlCol="0">
            <a:spAutoFit/>
          </a:bodyPr>
          <a:lstStyle/>
          <a:p>
            <a:r>
              <a:rPr lang="en-US" sz="3600" b="1" dirty="0"/>
              <a:t>5. The great </a:t>
            </a:r>
            <a:r>
              <a:rPr lang="en-US" sz="3600" b="1" i="1" u="sng" dirty="0">
                <a:solidFill>
                  <a:srgbClr val="0070C0"/>
                </a:solidFill>
              </a:rPr>
              <a:t>paradox</a:t>
            </a:r>
            <a:endParaRPr lang="en-US" sz="3600" b="1" dirty="0">
              <a:solidFill>
                <a:srgbClr val="0070C0"/>
              </a:solidFill>
            </a:endParaRPr>
          </a:p>
        </p:txBody>
      </p:sp>
      <p:sp>
        <p:nvSpPr>
          <p:cNvPr id="3" name="TextBox 2">
            <a:extLst>
              <a:ext uri="{FF2B5EF4-FFF2-40B4-BE49-F238E27FC236}">
                <a16:creationId xmlns:a16="http://schemas.microsoft.com/office/drawing/2014/main" id="{D5E65E03-B288-C3E6-8DE7-7E1380AEA76E}"/>
              </a:ext>
            </a:extLst>
          </p:cNvPr>
          <p:cNvSpPr txBox="1"/>
          <p:nvPr/>
        </p:nvSpPr>
        <p:spPr>
          <a:xfrm>
            <a:off x="1417981" y="1353760"/>
            <a:ext cx="10137913" cy="646331"/>
          </a:xfrm>
          <a:prstGeom prst="rect">
            <a:avLst/>
          </a:prstGeom>
          <a:noFill/>
        </p:spPr>
        <p:txBody>
          <a:bodyPr wrap="square" rtlCol="0">
            <a:spAutoFit/>
          </a:bodyPr>
          <a:lstStyle/>
          <a:p>
            <a:r>
              <a:rPr lang="en-US" sz="3600" b="1" i="1" dirty="0">
                <a:solidFill>
                  <a:srgbClr val="C00000"/>
                </a:solidFill>
              </a:rPr>
              <a:t>“Whoever loses their life for me will find it.”</a:t>
            </a:r>
          </a:p>
        </p:txBody>
      </p:sp>
      <p:sp>
        <p:nvSpPr>
          <p:cNvPr id="7" name="TextBox 6">
            <a:extLst>
              <a:ext uri="{FF2B5EF4-FFF2-40B4-BE49-F238E27FC236}">
                <a16:creationId xmlns:a16="http://schemas.microsoft.com/office/drawing/2014/main" id="{63A5B546-A877-726F-3FEE-C3FA9ECDD7CC}"/>
              </a:ext>
            </a:extLst>
          </p:cNvPr>
          <p:cNvSpPr txBox="1"/>
          <p:nvPr/>
        </p:nvSpPr>
        <p:spPr>
          <a:xfrm>
            <a:off x="636103" y="2233745"/>
            <a:ext cx="10919791" cy="1877437"/>
          </a:xfrm>
          <a:prstGeom prst="rect">
            <a:avLst/>
          </a:prstGeom>
          <a:noFill/>
        </p:spPr>
        <p:txBody>
          <a:bodyPr wrap="square" rtlCol="0">
            <a:spAutoFit/>
          </a:bodyPr>
          <a:lstStyle/>
          <a:p>
            <a:pPr algn="ctr"/>
            <a:r>
              <a:rPr lang="en-US" sz="4000" b="1" cap="small" dirty="0"/>
              <a:t>“He is no fool who </a:t>
            </a:r>
            <a:r>
              <a:rPr lang="en-US" sz="4000" b="1" i="1" u="sng" cap="small" dirty="0">
                <a:solidFill>
                  <a:srgbClr val="0070C0"/>
                </a:solidFill>
              </a:rPr>
              <a:t>gives</a:t>
            </a:r>
            <a:r>
              <a:rPr lang="en-US" sz="4000" b="1" i="1" cap="small" dirty="0">
                <a:solidFill>
                  <a:srgbClr val="0070C0"/>
                </a:solidFill>
              </a:rPr>
              <a:t> </a:t>
            </a:r>
            <a:r>
              <a:rPr lang="en-US" sz="4000" b="1" cap="small" dirty="0"/>
              <a:t>what he cannot keep to </a:t>
            </a:r>
            <a:r>
              <a:rPr lang="en-US" sz="4000" b="1" i="1" u="sng" cap="small" dirty="0">
                <a:solidFill>
                  <a:srgbClr val="0070C0"/>
                </a:solidFill>
              </a:rPr>
              <a:t>gain</a:t>
            </a:r>
            <a:r>
              <a:rPr lang="en-US" sz="4000" b="1" cap="small" dirty="0"/>
              <a:t> what he cannot lose”  </a:t>
            </a:r>
            <a:r>
              <a:rPr lang="en-US" sz="3600" b="1" cap="small" dirty="0"/>
              <a:t>	</a:t>
            </a:r>
          </a:p>
          <a:p>
            <a:pPr algn="ctr"/>
            <a:r>
              <a:rPr lang="en-US" sz="3600" b="1" cap="small" dirty="0"/>
              <a:t>								</a:t>
            </a:r>
            <a:endParaRPr lang="en-US" sz="3200" b="1" i="1" cap="small" dirty="0"/>
          </a:p>
        </p:txBody>
      </p:sp>
      <p:pic>
        <p:nvPicPr>
          <p:cNvPr id="9" name="Picture 8" descr="A person and person smiling&#10;&#10;AI-generated content may be incorrect.">
            <a:extLst>
              <a:ext uri="{FF2B5EF4-FFF2-40B4-BE49-F238E27FC236}">
                <a16:creationId xmlns:a16="http://schemas.microsoft.com/office/drawing/2014/main" id="{3EAD98F1-ACE6-6E2B-B3F7-35F626C25E58}"/>
              </a:ext>
            </a:extLst>
          </p:cNvPr>
          <p:cNvPicPr>
            <a:picLocks noChangeAspect="1"/>
          </p:cNvPicPr>
          <p:nvPr/>
        </p:nvPicPr>
        <p:blipFill>
          <a:blip r:embed="rId3"/>
          <a:stretch>
            <a:fillRect/>
          </a:stretch>
        </p:blipFill>
        <p:spPr>
          <a:xfrm>
            <a:off x="4310873" y="3788317"/>
            <a:ext cx="3570254" cy="2985703"/>
          </a:xfrm>
          <a:prstGeom prst="rect">
            <a:avLst/>
          </a:prstGeom>
          <a:effectLst>
            <a:softEdge rad="63500"/>
          </a:effectLst>
        </p:spPr>
      </p:pic>
    </p:spTree>
    <p:extLst>
      <p:ext uri="{BB962C8B-B14F-4D97-AF65-F5344CB8AC3E}">
        <p14:creationId xmlns:p14="http://schemas.microsoft.com/office/powerpoint/2010/main" val="1938392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54</TotalTime>
  <Words>171</Words>
  <Application>Microsoft Office PowerPoint</Application>
  <PresentationFormat>Widescreen</PresentationFormat>
  <Paragraphs>18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Neue Haas Grotesk Text Pro</vt:lpstr>
      <vt:lpstr>Papyrus</vt:lpstr>
      <vt:lpstr>VanillaVTI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Randy Odom</dc:creator>
  <cp:lastModifiedBy>Randy Pang</cp:lastModifiedBy>
  <cp:revision>3</cp:revision>
  <dcterms:created xsi:type="dcterms:W3CDTF">2026-03-09T23:10:22Z</dcterms:created>
  <dcterms:modified xsi:type="dcterms:W3CDTF">2026-03-14T23:55:29Z</dcterms:modified>
</cp:coreProperties>
</file>