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4" r:id="rId5"/>
    <p:sldId id="265" r:id="rId6"/>
    <p:sldId id="266" r:id="rId7"/>
    <p:sldId id="267" r:id="rId8"/>
    <p:sldId id="268" r:id="rId9"/>
    <p:sldId id="269" r:id="rId10"/>
    <p:sldId id="270" r:id="rId11"/>
    <p:sldId id="261" r:id="rId12"/>
    <p:sldId id="273" r:id="rId13"/>
    <p:sldId id="274" r:id="rId14"/>
    <p:sldId id="279" r:id="rId15"/>
    <p:sldId id="280" r:id="rId16"/>
    <p:sldId id="271" r:id="rId17"/>
    <p:sldId id="275" r:id="rId18"/>
    <p:sldId id="276" r:id="rId19"/>
    <p:sldId id="283" r:id="rId20"/>
    <p:sldId id="281" r:id="rId21"/>
    <p:sldId id="272" r:id="rId22"/>
    <p:sldId id="277" r:id="rId23"/>
    <p:sldId id="284" r:id="rId24"/>
    <p:sldId id="282" r:id="rId25"/>
    <p:sldId id="263" r:id="rId26"/>
    <p:sldId id="285" r:id="rId27"/>
    <p:sldId id="286"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E6F8"/>
    <a:srgbClr val="CAAA79"/>
    <a:srgbClr val="B70011"/>
    <a:srgbClr val="BB0012"/>
    <a:srgbClr val="E6D3AC"/>
    <a:srgbClr val="EEE0B3"/>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24" d="100"/>
          <a:sy n="124" d="100"/>
        </p:scale>
        <p:origin x="510"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726532" y="3061641"/>
            <a:ext cx="1696158" cy="129940"/>
          </a:xfrm>
        </p:spPr>
        <p:txBody>
          <a:bodyPr anchor="ct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726532" y="3061641"/>
            <a:ext cx="1696158" cy="129940"/>
          </a:xfrm>
        </p:spPr>
        <p:txBody>
          <a:bodyPr anchor="ctr">
            <a:noAutofit/>
          </a:bodyPr>
          <a:lstStyle>
            <a:lvl1pPr>
              <a:defRPr sz="1200"/>
            </a:lvl1pPr>
          </a:lstStyle>
          <a:p>
            <a:pPr lvl="0"/>
            <a:r>
              <a:rPr lang="en-US" dirty="0"/>
              <a:t>Add Your Subtitle</a:t>
            </a:r>
          </a:p>
        </p:txBody>
      </p:sp>
      <p:sp>
        <p:nvSpPr>
          <p:cNvPr id="7" name="Title 1"/>
          <p:cNvSpPr>
            <a:spLocks noGrp="1"/>
          </p:cNvSpPr>
          <p:nvPr>
            <p:ph type="title" hasCustomPrompt="1"/>
          </p:nvPr>
        </p:nvSpPr>
        <p:spPr>
          <a:xfrm>
            <a:off x="2439793" y="2214055"/>
            <a:ext cx="4294703" cy="65168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748945" y="386227"/>
            <a:ext cx="5931192" cy="437608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748945" y="386227"/>
            <a:ext cx="5931192" cy="437608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748945" y="386227"/>
            <a:ext cx="5931192" cy="437608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385093" y="4019668"/>
            <a:ext cx="2046344" cy="31653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1779210" y="3966253"/>
            <a:ext cx="5595900" cy="794735"/>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1778147" y="386228"/>
            <a:ext cx="5591364" cy="335720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1778147" y="386228"/>
            <a:ext cx="5596964"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3/4/2026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D45501-AA2F-6D8A-251A-F4C8A05249EC}"/>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6068DB28-4BA6-FF80-6D3D-5D1BF2AEEA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EDA60-E5B3-30A1-5068-A1DD78296A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1138D9E-2246-D462-54FC-E29443A6E3A5}"/>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86BE1A35-0BA4-B6C0-40F0-AB6DFDF16AEC}"/>
              </a:ext>
            </a:extLst>
          </p:cNvPr>
          <p:cNvSpPr>
            <a:spLocks noGrp="1"/>
          </p:cNvSpPr>
          <p:nvPr>
            <p:ph type="body" sz="quarter" idx="10"/>
          </p:nvPr>
        </p:nvSpPr>
        <p:spPr/>
        <p:txBody>
          <a:bodyPr>
            <a:normAutofit lnSpcReduction="10000"/>
          </a:bodyPr>
          <a:lstStyle/>
          <a:p>
            <a:r>
              <a:rPr lang="en-US" dirty="0">
                <a:effectLst>
                  <a:outerShdw blurRad="38100" dist="38100" dir="2700000" algn="tl">
                    <a:srgbClr val="000000">
                      <a:alpha val="43137"/>
                    </a:srgbClr>
                  </a:outerShdw>
                </a:effectLst>
                <a:latin typeface="Georgia" panose="02040502050405020303" pitchFamily="18" charset="0"/>
              </a:rPr>
              <a:t>10 When the child grew older, she took him to Pharaoh’s daughter and he became her son. She named him </a:t>
            </a:r>
          </a:p>
          <a:p>
            <a:r>
              <a:rPr lang="en-US" b="1" dirty="0">
                <a:effectLst>
                  <a:outerShdw blurRad="38100" dist="38100" dir="2700000" algn="tl">
                    <a:srgbClr val="000000">
                      <a:alpha val="43137"/>
                    </a:srgbClr>
                  </a:outerShdw>
                </a:effectLst>
                <a:latin typeface="Georgia" panose="02040502050405020303" pitchFamily="18" charset="0"/>
              </a:rPr>
              <a:t>Moses </a:t>
            </a:r>
            <a:r>
              <a:rPr lang="en-US" dirty="0">
                <a:effectLst>
                  <a:outerShdw blurRad="38100" dist="38100" dir="2700000" algn="tl">
                    <a:srgbClr val="000000">
                      <a:alpha val="43137"/>
                    </a:srgbClr>
                  </a:outerShdw>
                </a:effectLst>
                <a:latin typeface="Georgia" panose="02040502050405020303" pitchFamily="18" charset="0"/>
              </a:rPr>
              <a:t>saying,</a:t>
            </a:r>
          </a:p>
          <a:p>
            <a:r>
              <a:rPr lang="en-US" dirty="0">
                <a:effectLst>
                  <a:outerShdw blurRad="38100" dist="38100" dir="2700000" algn="tl">
                    <a:srgbClr val="000000">
                      <a:alpha val="43137"/>
                    </a:srgbClr>
                  </a:outerShdw>
                </a:effectLst>
                <a:latin typeface="Georgia" panose="02040502050405020303" pitchFamily="18" charset="0"/>
              </a:rPr>
              <a:t> </a:t>
            </a:r>
            <a:r>
              <a:rPr lang="en-US" b="1" dirty="0">
                <a:effectLst>
                  <a:outerShdw blurRad="38100" dist="38100" dir="2700000" algn="tl">
                    <a:srgbClr val="000000">
                      <a:alpha val="43137"/>
                    </a:srgbClr>
                  </a:outerShdw>
                </a:effectLst>
                <a:latin typeface="Georgia" panose="02040502050405020303" pitchFamily="18" charset="0"/>
              </a:rPr>
              <a:t>“I drew him out of the water.”</a:t>
            </a:r>
          </a:p>
        </p:txBody>
      </p:sp>
    </p:spTree>
    <p:extLst>
      <p:ext uri="{BB962C8B-B14F-4D97-AF65-F5344CB8AC3E}">
        <p14:creationId xmlns:p14="http://schemas.microsoft.com/office/powerpoint/2010/main" val="28101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Sovereign </a:t>
            </a:r>
          </a:p>
          <a:p>
            <a:r>
              <a:rPr lang="en-US" sz="4400" b="1" dirty="0">
                <a:effectLst>
                  <a:outerShdw blurRad="38100" dist="38100" dir="2700000" algn="tl">
                    <a:srgbClr val="000000">
                      <a:alpha val="43137"/>
                    </a:srgbClr>
                  </a:outerShdw>
                </a:effectLst>
                <a:latin typeface="Georgia" panose="02040502050405020303" pitchFamily="18" charset="0"/>
              </a:rPr>
              <a:t>Over the Throne</a:t>
            </a:r>
          </a:p>
        </p:txBody>
      </p:sp>
      <p:sp>
        <p:nvSpPr>
          <p:cNvPr id="2" name="Title 1"/>
          <p:cNvSpPr>
            <a:spLocks noGrp="1"/>
          </p:cNvSpPr>
          <p:nvPr>
            <p:ph type="title"/>
          </p:nvPr>
        </p:nvSpPr>
        <p:spPr>
          <a:xfrm>
            <a:off x="385093" y="4164806"/>
            <a:ext cx="2046344" cy="500063"/>
          </a:xfrm>
        </p:spPr>
        <p:txBody>
          <a:bodyPr>
            <a:noAutofit/>
          </a:bodyPr>
          <a:lstStyle/>
          <a:p>
            <a:r>
              <a:rPr lang="en-US" sz="2000" dirty="0">
                <a:effectLst>
                  <a:outerShdw blurRad="38100" dist="38100" dir="2700000" algn="tl">
                    <a:srgbClr val="000000">
                      <a:alpha val="43137"/>
                    </a:srgbClr>
                  </a:outerShdw>
                </a:effectLst>
                <a:latin typeface="Amasis MT Pro Black" panose="02040A04050005020304" pitchFamily="18" charset="0"/>
              </a:rPr>
              <a:t>The Covenant Advances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latin typeface="Amasis MT Pro Black" panose="02040A04050005020304" pitchFamily="18" charset="0"/>
              </a:rPr>
              <a:t> </a:t>
            </a:r>
            <a:br>
              <a:rPr lang="en-US" sz="2000" dirty="0">
                <a:effectLst>
                  <a:outerShdw blurRad="38100" dist="38100" dir="2700000" algn="tl">
                    <a:srgbClr val="000000">
                      <a:alpha val="43137"/>
                    </a:srgbClr>
                  </a:outerShdw>
                </a:effectLst>
                <a:latin typeface="Amasis MT Pro Black" panose="02040A04050005020304" pitchFamily="18" charset="0"/>
              </a:rPr>
            </a:br>
            <a:endParaRPr lang="en-US" sz="2000" dirty="0">
              <a:solidFill>
                <a:srgbClr val="9EE6F8"/>
              </a:solidFill>
            </a:endParaRPr>
          </a:p>
        </p:txBody>
      </p:sp>
    </p:spTree>
    <p:extLst>
      <p:ext uri="{BB962C8B-B14F-4D97-AF65-F5344CB8AC3E}">
        <p14:creationId xmlns:p14="http://schemas.microsoft.com/office/powerpoint/2010/main" val="140548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A977-AAE8-FA94-1292-669DBD6A799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A9D9068-E4F0-709F-FF1E-23240F6AE27F}"/>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1:8-10 NIV </a:t>
            </a:r>
          </a:p>
        </p:txBody>
      </p:sp>
      <p:sp>
        <p:nvSpPr>
          <p:cNvPr id="2" name="Text Placeholder 1">
            <a:extLst>
              <a:ext uri="{FF2B5EF4-FFF2-40B4-BE49-F238E27FC236}">
                <a16:creationId xmlns:a16="http://schemas.microsoft.com/office/drawing/2014/main" id="{0DBC057B-B968-30F6-A9CE-E8D1A7059BF5}"/>
              </a:ext>
            </a:extLst>
          </p:cNvPr>
          <p:cNvSpPr>
            <a:spLocks noGrp="1"/>
          </p:cNvSpPr>
          <p:nvPr>
            <p:ph type="body" sz="quarter" idx="10"/>
          </p:nvPr>
        </p:nvSpPr>
        <p:spPr/>
        <p:txBody>
          <a:bodyPr>
            <a:normAutofit fontScale="92500"/>
          </a:bodyPr>
          <a:lstStyle/>
          <a:p>
            <a:r>
              <a:rPr lang="en-US" dirty="0">
                <a:effectLst>
                  <a:outerShdw blurRad="38100" dist="38100" dir="2700000" algn="tl">
                    <a:srgbClr val="000000">
                      <a:alpha val="43137"/>
                    </a:srgbClr>
                  </a:outerShdw>
                </a:effectLst>
                <a:latin typeface="Georgia" panose="02040502050405020303" pitchFamily="18" charset="0"/>
              </a:rPr>
              <a:t>8 </a:t>
            </a:r>
            <a:r>
              <a:rPr lang="en-US" b="1" dirty="0">
                <a:effectLst>
                  <a:outerShdw blurRad="38100" dist="38100" dir="2700000" algn="tl">
                    <a:srgbClr val="000000">
                      <a:alpha val="43137"/>
                    </a:srgbClr>
                  </a:outerShdw>
                </a:effectLst>
                <a:latin typeface="Georgia" panose="02040502050405020303" pitchFamily="18" charset="0"/>
              </a:rPr>
              <a:t>Then a new king, to whom Joseph meant nothing</a:t>
            </a:r>
            <a:r>
              <a:rPr lang="en-US" dirty="0">
                <a:effectLst>
                  <a:outerShdw blurRad="38100" dist="38100" dir="2700000" algn="tl">
                    <a:srgbClr val="000000">
                      <a:alpha val="43137"/>
                    </a:srgbClr>
                  </a:outerShdw>
                </a:effectLst>
                <a:latin typeface="Georgia" panose="02040502050405020303" pitchFamily="18" charset="0"/>
              </a:rPr>
              <a:t>, </a:t>
            </a:r>
          </a:p>
          <a:p>
            <a:r>
              <a:rPr lang="en-US" b="1" dirty="0">
                <a:effectLst>
                  <a:outerShdw blurRad="38100" dist="38100" dir="2700000" algn="tl">
                    <a:srgbClr val="000000">
                      <a:alpha val="43137"/>
                    </a:srgbClr>
                  </a:outerShdw>
                </a:effectLst>
                <a:latin typeface="Georgia" panose="02040502050405020303" pitchFamily="18" charset="0"/>
              </a:rPr>
              <a:t>came to power in Egypt</a:t>
            </a:r>
            <a:r>
              <a:rPr lang="en-US" dirty="0">
                <a:effectLst>
                  <a:outerShdw blurRad="38100" dist="38100" dir="2700000" algn="tl">
                    <a:srgbClr val="000000">
                      <a:alpha val="43137"/>
                    </a:srgbClr>
                  </a:outerShdw>
                </a:effectLst>
                <a:latin typeface="Georgia" panose="02040502050405020303" pitchFamily="18" charset="0"/>
              </a:rPr>
              <a:t>. </a:t>
            </a:r>
          </a:p>
          <a:p>
            <a:r>
              <a:rPr lang="en-US" dirty="0">
                <a:effectLst>
                  <a:outerShdw blurRad="38100" dist="38100" dir="2700000" algn="tl">
                    <a:srgbClr val="000000">
                      <a:alpha val="43137"/>
                    </a:srgbClr>
                  </a:outerShdw>
                </a:effectLst>
                <a:latin typeface="Georgia" panose="02040502050405020303" pitchFamily="18" charset="0"/>
              </a:rPr>
              <a:t>9 “Look,” he said to his people, “the Israelites have become far too numerous for us. 10 Come, we must deal shrewdly with them.</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33874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0AC8-4B55-596C-302A-B6D704D213D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53DFFFF-27FB-65DD-6D23-EAEFB39986C8}"/>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1:11-12 NIV </a:t>
            </a:r>
          </a:p>
        </p:txBody>
      </p:sp>
      <p:sp>
        <p:nvSpPr>
          <p:cNvPr id="2" name="Text Placeholder 1">
            <a:extLst>
              <a:ext uri="{FF2B5EF4-FFF2-40B4-BE49-F238E27FC236}">
                <a16:creationId xmlns:a16="http://schemas.microsoft.com/office/drawing/2014/main" id="{2B329BEA-05F0-CD52-81F6-25C34478F54E}"/>
              </a:ext>
            </a:extLst>
          </p:cNvPr>
          <p:cNvSpPr>
            <a:spLocks noGrp="1"/>
          </p:cNvSpPr>
          <p:nvPr>
            <p:ph type="body" sz="quarter" idx="10"/>
          </p:nvPr>
        </p:nvSpPr>
        <p:spPr>
          <a:xfrm>
            <a:off x="1778147" y="242888"/>
            <a:ext cx="5591364" cy="3786187"/>
          </a:xfrm>
        </p:spPr>
        <p:txBody>
          <a:bodyPr>
            <a:normAutofit fontScale="92500" lnSpcReduction="20000"/>
          </a:bodyPr>
          <a:lstStyle/>
          <a:p>
            <a:endParaRPr lang="en-US" dirty="0">
              <a:effectLst>
                <a:outerShdw blurRad="38100" dist="38100" dir="2700000" algn="tl">
                  <a:srgbClr val="000000">
                    <a:alpha val="43137"/>
                  </a:srgbClr>
                </a:outerShdw>
              </a:effectLst>
              <a:latin typeface="Georgia" panose="02040502050405020303" pitchFamily="18" charset="0"/>
            </a:endParaRPr>
          </a:p>
          <a:p>
            <a:r>
              <a:rPr lang="en-US" dirty="0">
                <a:effectLst>
                  <a:outerShdw blurRad="38100" dist="38100" dir="2700000" algn="tl">
                    <a:srgbClr val="000000">
                      <a:alpha val="43137"/>
                    </a:srgbClr>
                  </a:outerShdw>
                </a:effectLst>
                <a:latin typeface="Georgia" panose="02040502050405020303" pitchFamily="18" charset="0"/>
              </a:rPr>
              <a:t>11 So they put slave masters over them to oppress them with forced labor.</a:t>
            </a:r>
          </a:p>
          <a:p>
            <a:r>
              <a:rPr lang="en-US" dirty="0">
                <a:effectLst>
                  <a:outerShdw blurRad="38100" dist="38100" dir="2700000" algn="tl">
                    <a:srgbClr val="000000">
                      <a:alpha val="43137"/>
                    </a:srgbClr>
                  </a:outerShdw>
                </a:effectLst>
                <a:latin typeface="Georgia" panose="02040502050405020303" pitchFamily="18" charset="0"/>
              </a:rPr>
              <a:t>12 </a:t>
            </a:r>
            <a:r>
              <a:rPr lang="en-US" b="1" dirty="0">
                <a:effectLst>
                  <a:outerShdw blurRad="38100" dist="38100" dir="2700000" algn="tl">
                    <a:srgbClr val="000000">
                      <a:alpha val="43137"/>
                    </a:srgbClr>
                  </a:outerShdw>
                </a:effectLst>
                <a:latin typeface="Georgia" panose="02040502050405020303" pitchFamily="18" charset="0"/>
              </a:rPr>
              <a:t>But the more they were oppressed, the more they multiplied and spread;</a:t>
            </a:r>
          </a:p>
          <a:p>
            <a:r>
              <a:rPr lang="en-US" dirty="0">
                <a:effectLst>
                  <a:outerShdw blurRad="38100" dist="38100" dir="2700000" algn="tl">
                    <a:srgbClr val="000000">
                      <a:alpha val="43137"/>
                    </a:srgbClr>
                  </a:outerShdw>
                </a:effectLst>
                <a:latin typeface="Georgia" panose="02040502050405020303" pitchFamily="18" charset="0"/>
              </a:rPr>
              <a:t> so the Egyptians came </a:t>
            </a:r>
          </a:p>
          <a:p>
            <a:r>
              <a:rPr lang="en-US" dirty="0">
                <a:effectLst>
                  <a:outerShdw blurRad="38100" dist="38100" dir="2700000" algn="tl">
                    <a:srgbClr val="000000">
                      <a:alpha val="43137"/>
                    </a:srgbClr>
                  </a:outerShdw>
                </a:effectLst>
                <a:latin typeface="Georgia" panose="02040502050405020303" pitchFamily="18" charset="0"/>
              </a:rPr>
              <a:t>to dread the Israelites. </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80140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1ADD-8B10-EACE-B127-903397328A8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A4D945A-07F6-0EA7-3DDC-02043F9595E4}"/>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Colossians 1:16 NASB </a:t>
            </a:r>
          </a:p>
        </p:txBody>
      </p:sp>
      <p:sp>
        <p:nvSpPr>
          <p:cNvPr id="2" name="Text Placeholder 1">
            <a:extLst>
              <a:ext uri="{FF2B5EF4-FFF2-40B4-BE49-F238E27FC236}">
                <a16:creationId xmlns:a16="http://schemas.microsoft.com/office/drawing/2014/main" id="{CDF76214-DA1B-999A-C732-9A00A5CA8900}"/>
              </a:ext>
            </a:extLst>
          </p:cNvPr>
          <p:cNvSpPr>
            <a:spLocks noGrp="1"/>
          </p:cNvSpPr>
          <p:nvPr>
            <p:ph type="body" sz="quarter" idx="10"/>
          </p:nvPr>
        </p:nvSpPr>
        <p:spPr>
          <a:xfrm>
            <a:off x="1778147" y="242888"/>
            <a:ext cx="5591364" cy="4050506"/>
          </a:xfrm>
        </p:spPr>
        <p:txBody>
          <a:bodyPr>
            <a:normAutofit lnSpcReduction="10000"/>
          </a:bodyPr>
          <a:lstStyle/>
          <a:p>
            <a:r>
              <a:rPr lang="en-US" dirty="0">
                <a:effectLst>
                  <a:outerShdw blurRad="38100" dist="38100" dir="2700000" algn="tl">
                    <a:srgbClr val="000000">
                      <a:alpha val="43137"/>
                    </a:srgbClr>
                  </a:outerShdw>
                </a:effectLst>
                <a:latin typeface="Georgia" panose="02040502050405020303" pitchFamily="18" charset="0"/>
              </a:rPr>
              <a:t>16 for </a:t>
            </a:r>
            <a:r>
              <a:rPr lang="en-US" b="1" dirty="0">
                <a:effectLst>
                  <a:outerShdw blurRad="38100" dist="38100" dir="2700000" algn="tl">
                    <a:srgbClr val="000000">
                      <a:alpha val="43137"/>
                    </a:srgbClr>
                  </a:outerShdw>
                </a:effectLst>
                <a:latin typeface="Georgia" panose="02040502050405020303" pitchFamily="18" charset="0"/>
              </a:rPr>
              <a:t>by Him all things </a:t>
            </a:r>
          </a:p>
          <a:p>
            <a:r>
              <a:rPr lang="en-US" b="1" dirty="0">
                <a:effectLst>
                  <a:outerShdw blurRad="38100" dist="38100" dir="2700000" algn="tl">
                    <a:srgbClr val="000000">
                      <a:alpha val="43137"/>
                    </a:srgbClr>
                  </a:outerShdw>
                </a:effectLst>
                <a:latin typeface="Georgia" panose="02040502050405020303" pitchFamily="18" charset="0"/>
              </a:rPr>
              <a:t>were created,</a:t>
            </a:r>
            <a:r>
              <a:rPr lang="en-US" dirty="0">
                <a:effectLst>
                  <a:outerShdw blurRad="38100" dist="38100" dir="2700000" algn="tl">
                    <a:srgbClr val="000000">
                      <a:alpha val="43137"/>
                    </a:srgbClr>
                  </a:outerShdw>
                </a:effectLst>
                <a:latin typeface="Georgia" panose="02040502050405020303" pitchFamily="18" charset="0"/>
              </a:rPr>
              <a:t> </a:t>
            </a:r>
          </a:p>
          <a:p>
            <a:r>
              <a:rPr lang="en-US" dirty="0">
                <a:effectLst>
                  <a:outerShdw blurRad="38100" dist="38100" dir="2700000" algn="tl">
                    <a:srgbClr val="000000">
                      <a:alpha val="43137"/>
                    </a:srgbClr>
                  </a:outerShdw>
                </a:effectLst>
                <a:latin typeface="Georgia" panose="02040502050405020303" pitchFamily="18" charset="0"/>
              </a:rPr>
              <a:t>both in the heavens and on earth, visible and invisible, </a:t>
            </a:r>
            <a:r>
              <a:rPr lang="en-US" b="1" dirty="0">
                <a:effectLst>
                  <a:outerShdw blurRad="38100" dist="38100" dir="2700000" algn="tl">
                    <a:srgbClr val="000000">
                      <a:alpha val="43137"/>
                    </a:srgbClr>
                  </a:outerShdw>
                </a:effectLst>
                <a:latin typeface="Georgia" panose="02040502050405020303" pitchFamily="18" charset="0"/>
              </a:rPr>
              <a:t>whether thrones, or dominions, or rulers, or authorities</a:t>
            </a:r>
            <a:r>
              <a:rPr lang="en-US" dirty="0">
                <a:effectLst>
                  <a:outerShdw blurRad="38100" dist="38100" dir="2700000" algn="tl">
                    <a:srgbClr val="000000">
                      <a:alpha val="43137"/>
                    </a:srgbClr>
                  </a:outerShdw>
                </a:effectLst>
                <a:latin typeface="Georgia" panose="02040502050405020303" pitchFamily="18" charset="0"/>
              </a:rPr>
              <a:t>—all things have been created through Him and for Him. </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161798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6699-46F9-61DB-9003-E37F32CF4E2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0E6AED0-15B6-3438-C31C-E4EC672BC50C}"/>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Psalm 145:13 NASB </a:t>
            </a:r>
          </a:p>
        </p:txBody>
      </p:sp>
      <p:sp>
        <p:nvSpPr>
          <p:cNvPr id="2" name="Text Placeholder 1">
            <a:extLst>
              <a:ext uri="{FF2B5EF4-FFF2-40B4-BE49-F238E27FC236}">
                <a16:creationId xmlns:a16="http://schemas.microsoft.com/office/drawing/2014/main" id="{8044C83C-4439-C221-F785-672F8F43A525}"/>
              </a:ext>
            </a:extLst>
          </p:cNvPr>
          <p:cNvSpPr>
            <a:spLocks noGrp="1"/>
          </p:cNvSpPr>
          <p:nvPr>
            <p:ph type="body" sz="quarter" idx="10"/>
          </p:nvPr>
        </p:nvSpPr>
        <p:spPr>
          <a:xfrm>
            <a:off x="1778147" y="242888"/>
            <a:ext cx="5591364" cy="4050506"/>
          </a:xfrm>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13 </a:t>
            </a:r>
            <a:r>
              <a:rPr lang="en-US" b="1" dirty="0">
                <a:effectLst>
                  <a:outerShdw blurRad="38100" dist="38100" dir="2700000" algn="tl">
                    <a:srgbClr val="000000">
                      <a:alpha val="43137"/>
                    </a:srgbClr>
                  </a:outerShdw>
                </a:effectLst>
                <a:latin typeface="Georgia" panose="02040502050405020303" pitchFamily="18" charset="0"/>
              </a:rPr>
              <a:t>Your kingdom is an everlasting kingdom,</a:t>
            </a:r>
          </a:p>
          <a:p>
            <a:r>
              <a:rPr lang="en-US" dirty="0">
                <a:effectLst>
                  <a:outerShdw blurRad="38100" dist="38100" dir="2700000" algn="tl">
                    <a:srgbClr val="000000">
                      <a:alpha val="43137"/>
                    </a:srgbClr>
                  </a:outerShdw>
                </a:effectLst>
                <a:latin typeface="Georgia" panose="02040502050405020303" pitchFamily="18" charset="0"/>
              </a:rPr>
              <a:t>And Your dominion endures throughout all generations.</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9789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3E92-3D5A-6872-73ED-B1261779E0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6A14F8-85F1-7D25-525F-0327143618E9}"/>
              </a:ext>
            </a:extLst>
          </p:cNvPr>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Sovereign </a:t>
            </a:r>
          </a:p>
          <a:p>
            <a:r>
              <a:rPr lang="en-US" sz="4400" b="1" dirty="0">
                <a:effectLst>
                  <a:outerShdw blurRad="38100" dist="38100" dir="2700000" algn="tl">
                    <a:srgbClr val="000000">
                      <a:alpha val="43137"/>
                    </a:srgbClr>
                  </a:outerShdw>
                </a:effectLst>
                <a:latin typeface="Georgia" panose="02040502050405020303" pitchFamily="18" charset="0"/>
              </a:rPr>
              <a:t>Over the River</a:t>
            </a:r>
          </a:p>
        </p:txBody>
      </p:sp>
      <p:sp>
        <p:nvSpPr>
          <p:cNvPr id="2" name="Title 1">
            <a:extLst>
              <a:ext uri="{FF2B5EF4-FFF2-40B4-BE49-F238E27FC236}">
                <a16:creationId xmlns:a16="http://schemas.microsoft.com/office/drawing/2014/main" id="{67D0BDFE-84AA-C94A-E0C2-E67AE1906329}"/>
              </a:ext>
            </a:extLst>
          </p:cNvPr>
          <p:cNvSpPr>
            <a:spLocks noGrp="1"/>
          </p:cNvSpPr>
          <p:nvPr>
            <p:ph type="title"/>
          </p:nvPr>
        </p:nvSpPr>
        <p:spPr>
          <a:xfrm>
            <a:off x="385093" y="4164806"/>
            <a:ext cx="2046344" cy="500063"/>
          </a:xfrm>
        </p:spPr>
        <p:txBody>
          <a:bodyPr>
            <a:noAutofit/>
          </a:bodyPr>
          <a:lstStyle/>
          <a:p>
            <a:r>
              <a:rPr lang="en-US" sz="2000" dirty="0">
                <a:effectLst>
                  <a:outerShdw blurRad="38100" dist="38100" dir="2700000" algn="tl">
                    <a:srgbClr val="000000">
                      <a:alpha val="43137"/>
                    </a:srgbClr>
                  </a:outerShdw>
                </a:effectLst>
                <a:latin typeface="Amasis MT Pro Black" panose="02040A04050005020304" pitchFamily="18" charset="0"/>
              </a:rPr>
              <a:t>The Covenant Advances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latin typeface="Amasis MT Pro Black" panose="02040A04050005020304" pitchFamily="18" charset="0"/>
              </a:rPr>
              <a:t> </a:t>
            </a:r>
            <a:br>
              <a:rPr lang="en-US" sz="2000" dirty="0">
                <a:effectLst>
                  <a:outerShdw blurRad="38100" dist="38100" dir="2700000" algn="tl">
                    <a:srgbClr val="000000">
                      <a:alpha val="43137"/>
                    </a:srgbClr>
                  </a:outerShdw>
                </a:effectLst>
                <a:latin typeface="Amasis MT Pro Black" panose="02040A04050005020304" pitchFamily="18" charset="0"/>
              </a:rPr>
            </a:br>
            <a:endParaRPr lang="en-US" sz="2000" dirty="0">
              <a:solidFill>
                <a:srgbClr val="9EE6F8"/>
              </a:solidFill>
            </a:endParaRPr>
          </a:p>
        </p:txBody>
      </p:sp>
    </p:spTree>
    <p:extLst>
      <p:ext uri="{BB962C8B-B14F-4D97-AF65-F5344CB8AC3E}">
        <p14:creationId xmlns:p14="http://schemas.microsoft.com/office/powerpoint/2010/main" val="427060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10E4-D365-7AED-C6D1-EA39B9935F7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0CBCE23-44B6-3F1C-6382-D5FF69E178BF}"/>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1:22 NIV </a:t>
            </a:r>
          </a:p>
        </p:txBody>
      </p:sp>
      <p:sp>
        <p:nvSpPr>
          <p:cNvPr id="2" name="Text Placeholder 1">
            <a:extLst>
              <a:ext uri="{FF2B5EF4-FFF2-40B4-BE49-F238E27FC236}">
                <a16:creationId xmlns:a16="http://schemas.microsoft.com/office/drawing/2014/main" id="{7C49587F-6043-6DB9-1B04-DF3F3224BAC1}"/>
              </a:ext>
            </a:extLst>
          </p:cNvPr>
          <p:cNvSpPr>
            <a:spLocks noGrp="1"/>
          </p:cNvSpPr>
          <p:nvPr>
            <p:ph type="body" sz="quarter" idx="10"/>
          </p:nvPr>
        </p:nvSpPr>
        <p:spPr>
          <a:xfrm>
            <a:off x="1778147" y="242888"/>
            <a:ext cx="5591364" cy="3786187"/>
          </a:xfrm>
        </p:spPr>
        <p:txBody>
          <a:bodyPr>
            <a:normAutofit/>
          </a:bodyPr>
          <a:lstStyle/>
          <a:p>
            <a:endParaRPr lang="en-US" dirty="0">
              <a:effectLst>
                <a:outerShdw blurRad="38100" dist="38100" dir="2700000" algn="tl">
                  <a:srgbClr val="000000">
                    <a:alpha val="43137"/>
                  </a:srgbClr>
                </a:outerShdw>
              </a:effectLst>
              <a:latin typeface="Georgia" panose="02040502050405020303" pitchFamily="18" charset="0"/>
            </a:endParaRPr>
          </a:p>
          <a:p>
            <a:r>
              <a:rPr lang="en-US" dirty="0">
                <a:effectLst>
                  <a:outerShdw blurRad="38100" dist="38100" dir="2700000" algn="tl">
                    <a:srgbClr val="000000">
                      <a:alpha val="43137"/>
                    </a:srgbClr>
                  </a:outerShdw>
                </a:effectLst>
                <a:latin typeface="Georgia" panose="02040502050405020303" pitchFamily="18" charset="0"/>
              </a:rPr>
              <a:t>22 Then Pharaoh gave this order to all his people: </a:t>
            </a:r>
          </a:p>
          <a:p>
            <a:r>
              <a:rPr lang="en-US" dirty="0">
                <a:effectLst>
                  <a:outerShdw blurRad="38100" dist="38100" dir="2700000" algn="tl">
                    <a:srgbClr val="000000">
                      <a:alpha val="43137"/>
                    </a:srgbClr>
                  </a:outerShdw>
                </a:effectLst>
                <a:latin typeface="Georgia" panose="02040502050405020303" pitchFamily="18" charset="0"/>
              </a:rPr>
              <a:t>“</a:t>
            </a:r>
            <a:r>
              <a:rPr lang="en-US" b="1" dirty="0">
                <a:effectLst>
                  <a:outerShdw blurRad="38100" dist="38100" dir="2700000" algn="tl">
                    <a:srgbClr val="000000">
                      <a:alpha val="43137"/>
                    </a:srgbClr>
                  </a:outerShdw>
                </a:effectLst>
                <a:latin typeface="Georgia" panose="02040502050405020303" pitchFamily="18" charset="0"/>
              </a:rPr>
              <a:t>Every Hebrew boy that is born you must throw into the Nile, </a:t>
            </a:r>
          </a:p>
          <a:p>
            <a:r>
              <a:rPr lang="en-US" dirty="0">
                <a:effectLst>
                  <a:outerShdw blurRad="38100" dist="38100" dir="2700000" algn="tl">
                    <a:srgbClr val="000000">
                      <a:alpha val="43137"/>
                    </a:srgbClr>
                  </a:outerShdw>
                </a:effectLst>
                <a:latin typeface="Georgia" panose="02040502050405020303" pitchFamily="18" charset="0"/>
              </a:rPr>
              <a:t>but let every girl live.”</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78245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FB65-0A8D-0E4D-916C-24A9C8A654E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999A2C7-BE9F-C88B-FF98-23842F6E0F7A}"/>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2:3 NIV </a:t>
            </a:r>
          </a:p>
        </p:txBody>
      </p:sp>
      <p:sp>
        <p:nvSpPr>
          <p:cNvPr id="2" name="Text Placeholder 1">
            <a:extLst>
              <a:ext uri="{FF2B5EF4-FFF2-40B4-BE49-F238E27FC236}">
                <a16:creationId xmlns:a16="http://schemas.microsoft.com/office/drawing/2014/main" id="{A1A36210-E245-9044-6072-A382EEAA522B}"/>
              </a:ext>
            </a:extLst>
          </p:cNvPr>
          <p:cNvSpPr>
            <a:spLocks noGrp="1"/>
          </p:cNvSpPr>
          <p:nvPr>
            <p:ph type="body" sz="quarter" idx="10"/>
          </p:nvPr>
        </p:nvSpPr>
        <p:spPr/>
        <p:txBody>
          <a:bodyPr>
            <a:normAutofit lnSpcReduction="10000"/>
          </a:bodyPr>
          <a:lstStyle/>
          <a:p>
            <a:r>
              <a:rPr lang="en-US" dirty="0">
                <a:effectLst>
                  <a:outerShdw blurRad="38100" dist="38100" dir="2700000" algn="tl">
                    <a:srgbClr val="000000">
                      <a:alpha val="43137"/>
                    </a:srgbClr>
                  </a:outerShdw>
                </a:effectLst>
                <a:latin typeface="Georgia" panose="02040502050405020303" pitchFamily="18" charset="0"/>
              </a:rPr>
              <a:t>3 But when she could hide him no longer, she got a papyrus basket for him and coated it with tar and pitch. </a:t>
            </a:r>
            <a:r>
              <a:rPr lang="en-US" b="1" dirty="0">
                <a:effectLst>
                  <a:outerShdw blurRad="38100" dist="38100" dir="2700000" algn="tl">
                    <a:srgbClr val="000000">
                      <a:alpha val="43137"/>
                    </a:srgbClr>
                  </a:outerShdw>
                </a:effectLst>
                <a:latin typeface="Georgia" panose="02040502050405020303" pitchFamily="18" charset="0"/>
              </a:rPr>
              <a:t>Then she placed the child in it </a:t>
            </a:r>
            <a:r>
              <a:rPr lang="en-US" dirty="0">
                <a:effectLst>
                  <a:outerShdw blurRad="38100" dist="38100" dir="2700000" algn="tl">
                    <a:srgbClr val="000000">
                      <a:alpha val="43137"/>
                    </a:srgbClr>
                  </a:outerShdw>
                </a:effectLst>
                <a:latin typeface="Georgia" panose="02040502050405020303" pitchFamily="18" charset="0"/>
              </a:rPr>
              <a:t>and put it among the reeds </a:t>
            </a:r>
          </a:p>
          <a:p>
            <a:r>
              <a:rPr lang="en-US" b="1" dirty="0">
                <a:effectLst>
                  <a:outerShdw blurRad="38100" dist="38100" dir="2700000" algn="tl">
                    <a:srgbClr val="000000">
                      <a:alpha val="43137"/>
                    </a:srgbClr>
                  </a:outerShdw>
                </a:effectLst>
                <a:latin typeface="Georgia" panose="02040502050405020303" pitchFamily="18" charset="0"/>
              </a:rPr>
              <a:t>along the bank of the Nile. </a:t>
            </a:r>
          </a:p>
        </p:txBody>
      </p:sp>
    </p:spTree>
    <p:extLst>
      <p:ext uri="{BB962C8B-B14F-4D97-AF65-F5344CB8AC3E}">
        <p14:creationId xmlns:p14="http://schemas.microsoft.com/office/powerpoint/2010/main" val="232831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CBEA-5586-888F-8836-AB307535F77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4E662C0-84AA-08F5-1C81-0FB7220CC1FD}"/>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2:10 NIV </a:t>
            </a:r>
          </a:p>
        </p:txBody>
      </p:sp>
      <p:sp>
        <p:nvSpPr>
          <p:cNvPr id="2" name="Text Placeholder 1">
            <a:extLst>
              <a:ext uri="{FF2B5EF4-FFF2-40B4-BE49-F238E27FC236}">
                <a16:creationId xmlns:a16="http://schemas.microsoft.com/office/drawing/2014/main" id="{30409175-EC4D-3823-E320-61E96E455FD1}"/>
              </a:ext>
            </a:extLst>
          </p:cNvPr>
          <p:cNvSpPr>
            <a:spLocks noGrp="1"/>
          </p:cNvSpPr>
          <p:nvPr>
            <p:ph type="body" sz="quarter" idx="10"/>
          </p:nvPr>
        </p:nvSpPr>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She named him Moses</a:t>
            </a:r>
            <a:r>
              <a:rPr lang="en-US" b="1" dirty="0">
                <a:effectLst>
                  <a:outerShdw blurRad="38100" dist="38100" dir="2700000" algn="tl">
                    <a:srgbClr val="000000">
                      <a:alpha val="43137"/>
                    </a:srgbClr>
                  </a:outerShdw>
                </a:effectLst>
                <a:latin typeface="Georgia" panose="02040502050405020303" pitchFamily="18" charset="0"/>
              </a:rPr>
              <a:t> </a:t>
            </a:r>
            <a:r>
              <a:rPr lang="en-US" dirty="0">
                <a:effectLst>
                  <a:outerShdw blurRad="38100" dist="38100" dir="2700000" algn="tl">
                    <a:srgbClr val="000000">
                      <a:alpha val="43137"/>
                    </a:srgbClr>
                  </a:outerShdw>
                </a:effectLst>
                <a:latin typeface="Georgia" panose="02040502050405020303" pitchFamily="18" charset="0"/>
              </a:rPr>
              <a:t>saying,</a:t>
            </a:r>
          </a:p>
          <a:p>
            <a:r>
              <a:rPr lang="en-US" dirty="0">
                <a:effectLst>
                  <a:outerShdw blurRad="38100" dist="38100" dir="2700000" algn="tl">
                    <a:srgbClr val="000000">
                      <a:alpha val="43137"/>
                    </a:srgbClr>
                  </a:outerShdw>
                </a:effectLst>
                <a:latin typeface="Georgia" panose="02040502050405020303" pitchFamily="18" charset="0"/>
              </a:rPr>
              <a:t> </a:t>
            </a:r>
            <a:r>
              <a:rPr lang="en-US" b="1" dirty="0">
                <a:effectLst>
                  <a:outerShdw blurRad="38100" dist="38100" dir="2700000" algn="tl">
                    <a:srgbClr val="000000">
                      <a:alpha val="43137"/>
                    </a:srgbClr>
                  </a:outerShdw>
                </a:effectLst>
                <a:latin typeface="Georgia" panose="02040502050405020303" pitchFamily="18" charset="0"/>
              </a:rPr>
              <a:t>“I drew him out of the water.”</a:t>
            </a:r>
          </a:p>
        </p:txBody>
      </p:sp>
    </p:spTree>
    <p:extLst>
      <p:ext uri="{BB962C8B-B14F-4D97-AF65-F5344CB8AC3E}">
        <p14:creationId xmlns:p14="http://schemas.microsoft.com/office/powerpoint/2010/main" val="3910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827173" y="4422217"/>
            <a:ext cx="3715334" cy="231628"/>
          </a:xfrm>
        </p:spPr>
        <p:txBody>
          <a:bodyPr/>
          <a:lstStyle/>
          <a:p>
            <a:r>
              <a:rPr lang="en-US" sz="2400" dirty="0">
                <a:effectLst>
                  <a:outerShdw blurRad="38100" dist="38100" dir="2700000" algn="tl">
                    <a:srgbClr val="000000">
                      <a:alpha val="43137"/>
                    </a:srgbClr>
                  </a:outerShdw>
                </a:effectLst>
                <a:latin typeface="Georgia" panose="02040502050405020303" pitchFamily="18" charset="0"/>
              </a:rPr>
              <a:t>The Covenant Advances</a:t>
            </a:r>
          </a:p>
        </p:txBody>
      </p:sp>
      <p:sp>
        <p:nvSpPr>
          <p:cNvPr id="2" name="Title 1"/>
          <p:cNvSpPr>
            <a:spLocks noGrp="1"/>
          </p:cNvSpPr>
          <p:nvPr>
            <p:ph type="title"/>
          </p:nvPr>
        </p:nvSpPr>
        <p:spPr>
          <a:xfrm>
            <a:off x="835818" y="1841742"/>
            <a:ext cx="7698045" cy="651684"/>
          </a:xfrm>
        </p:spPr>
        <p:txBody>
          <a:bodyPr>
            <a:noAutofit/>
          </a:bodyPr>
          <a:lstStyle/>
          <a:p>
            <a:r>
              <a:rPr lang="en-US" sz="6000" dirty="0">
                <a:effectLst>
                  <a:outerShdw blurRad="38100" dist="38100" dir="2700000" algn="tl">
                    <a:srgbClr val="000000">
                      <a:alpha val="43137"/>
                    </a:srgbClr>
                  </a:outerShdw>
                </a:effectLst>
                <a:latin typeface="Amasis MT Pro Black" panose="02040A04050005020304" pitchFamily="18" charset="0"/>
              </a:rPr>
              <a:t>Sovereign </a:t>
            </a:r>
            <a:br>
              <a:rPr lang="en-US" sz="4000" dirty="0">
                <a:effectLst>
                  <a:outerShdw blurRad="38100" dist="38100" dir="2700000" algn="tl">
                    <a:srgbClr val="000000">
                      <a:alpha val="43137"/>
                    </a:srgbClr>
                  </a:outerShdw>
                </a:effectLst>
                <a:latin typeface="Amasis MT Pro Black" panose="02040A04050005020304" pitchFamily="18" charset="0"/>
              </a:rPr>
            </a:br>
            <a:r>
              <a:rPr lang="en-US" sz="4000" dirty="0">
                <a:effectLst>
                  <a:outerShdw blurRad="38100" dist="38100" dir="2700000" algn="tl">
                    <a:srgbClr val="000000">
                      <a:alpha val="43137"/>
                    </a:srgbClr>
                  </a:outerShdw>
                </a:effectLst>
                <a:latin typeface="Amasis MT Pro Black" panose="02040A04050005020304" pitchFamily="18" charset="0"/>
              </a:rPr>
              <a:t>Over the River</a:t>
            </a:r>
          </a:p>
        </p:txBody>
      </p:sp>
      <p:sp>
        <p:nvSpPr>
          <p:cNvPr id="3" name="TextBox 2">
            <a:extLst>
              <a:ext uri="{FF2B5EF4-FFF2-40B4-BE49-F238E27FC236}">
                <a16:creationId xmlns:a16="http://schemas.microsoft.com/office/drawing/2014/main" id="{D836FC75-88F3-E064-0A04-D2BE5E683E32}"/>
              </a:ext>
            </a:extLst>
          </p:cNvPr>
          <p:cNvSpPr txBox="1"/>
          <p:nvPr/>
        </p:nvSpPr>
        <p:spPr>
          <a:xfrm>
            <a:off x="3028950" y="4673084"/>
            <a:ext cx="3193256" cy="369332"/>
          </a:xfrm>
          <a:prstGeom prst="rect">
            <a:avLst/>
          </a:prstGeom>
          <a:noFill/>
        </p:spPr>
        <p:txBody>
          <a:bodyPr wrap="square" rtlCol="0">
            <a:spAutoFit/>
          </a:bodyPr>
          <a:lstStyle/>
          <a:p>
            <a:pPr algn="ctr"/>
            <a:r>
              <a:rPr lang="en-US" dirty="0"/>
              <a:t>Exodus 2:1-10</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D8F4-F6FD-848E-F3EE-73E9E0752B2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C156A4F-1D7B-90A5-3C54-32BEA3B0959C}"/>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Isaiah 54:17 NIV </a:t>
            </a:r>
          </a:p>
        </p:txBody>
      </p:sp>
      <p:sp>
        <p:nvSpPr>
          <p:cNvPr id="2" name="Text Placeholder 1">
            <a:extLst>
              <a:ext uri="{FF2B5EF4-FFF2-40B4-BE49-F238E27FC236}">
                <a16:creationId xmlns:a16="http://schemas.microsoft.com/office/drawing/2014/main" id="{17FBA40D-2633-81E1-E1FF-FB907208A664}"/>
              </a:ext>
            </a:extLst>
          </p:cNvPr>
          <p:cNvSpPr>
            <a:spLocks noGrp="1"/>
          </p:cNvSpPr>
          <p:nvPr>
            <p:ph type="body" sz="quarter" idx="10"/>
          </p:nvPr>
        </p:nvSpPr>
        <p:spPr>
          <a:xfrm>
            <a:off x="1778147" y="386228"/>
            <a:ext cx="5591364" cy="3750003"/>
          </a:xfrm>
        </p:spPr>
        <p:txBody>
          <a:bodyPr>
            <a:normAutofit fontScale="92500" lnSpcReduction="20000"/>
          </a:bodyPr>
          <a:lstStyle/>
          <a:p>
            <a:r>
              <a:rPr lang="en-US" dirty="0">
                <a:effectLst>
                  <a:outerShdw blurRad="38100" dist="38100" dir="2700000" algn="tl">
                    <a:srgbClr val="000000">
                      <a:alpha val="43137"/>
                    </a:srgbClr>
                  </a:outerShdw>
                </a:effectLst>
                <a:latin typeface="Georgia" panose="02040502050405020303" pitchFamily="18" charset="0"/>
              </a:rPr>
              <a:t>17     </a:t>
            </a:r>
            <a:r>
              <a:rPr lang="en-US" b="1" dirty="0">
                <a:effectLst>
                  <a:outerShdw blurRad="38100" dist="38100" dir="2700000" algn="tl">
                    <a:srgbClr val="000000">
                      <a:alpha val="43137"/>
                    </a:srgbClr>
                  </a:outerShdw>
                </a:effectLst>
                <a:latin typeface="Georgia" panose="02040502050405020303" pitchFamily="18" charset="0"/>
              </a:rPr>
              <a:t>no weapon forged against you will prevail,</a:t>
            </a:r>
          </a:p>
          <a:p>
            <a:r>
              <a:rPr lang="en-US" dirty="0">
                <a:effectLst>
                  <a:outerShdw blurRad="38100" dist="38100" dir="2700000" algn="tl">
                    <a:srgbClr val="000000">
                      <a:alpha val="43137"/>
                    </a:srgbClr>
                  </a:outerShdw>
                </a:effectLst>
                <a:latin typeface="Georgia" panose="02040502050405020303" pitchFamily="18" charset="0"/>
              </a:rPr>
              <a:t>    and you will refute every tongue that accuses you.</a:t>
            </a:r>
          </a:p>
          <a:p>
            <a:r>
              <a:rPr lang="en-US" b="1" dirty="0">
                <a:effectLst>
                  <a:outerShdw blurRad="38100" dist="38100" dir="2700000" algn="tl">
                    <a:srgbClr val="000000">
                      <a:alpha val="43137"/>
                    </a:srgbClr>
                  </a:outerShdw>
                </a:effectLst>
                <a:latin typeface="Georgia" panose="02040502050405020303" pitchFamily="18" charset="0"/>
              </a:rPr>
              <a:t>This is the heritage of the servants of the Lord,</a:t>
            </a:r>
          </a:p>
          <a:p>
            <a:r>
              <a:rPr lang="en-US" dirty="0">
                <a:effectLst>
                  <a:outerShdw blurRad="38100" dist="38100" dir="2700000" algn="tl">
                    <a:srgbClr val="000000">
                      <a:alpha val="43137"/>
                    </a:srgbClr>
                  </a:outerShdw>
                </a:effectLst>
                <a:latin typeface="Georgia" panose="02040502050405020303" pitchFamily="18" charset="0"/>
              </a:rPr>
              <a:t>    and this is their vindication from me,”</a:t>
            </a:r>
          </a:p>
          <a:p>
            <a:r>
              <a:rPr lang="en-US" dirty="0">
                <a:effectLst>
                  <a:outerShdw blurRad="38100" dist="38100" dir="2700000" algn="tl">
                    <a:srgbClr val="000000">
                      <a:alpha val="43137"/>
                    </a:srgbClr>
                  </a:outerShdw>
                </a:effectLst>
                <a:latin typeface="Georgia" panose="02040502050405020303" pitchFamily="18" charset="0"/>
              </a:rPr>
              <a:t>declares the Lord.</a:t>
            </a:r>
          </a:p>
        </p:txBody>
      </p:sp>
    </p:spTree>
    <p:extLst>
      <p:ext uri="{BB962C8B-B14F-4D97-AF65-F5344CB8AC3E}">
        <p14:creationId xmlns:p14="http://schemas.microsoft.com/office/powerpoint/2010/main" val="87530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CEC0-8388-7FEE-6E4B-370B3B70A8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2A8C225-CE23-DAE1-4D9A-A4006B579285}"/>
              </a:ext>
            </a:extLst>
          </p:cNvPr>
          <p:cNvSpPr>
            <a:spLocks noGrp="1"/>
          </p:cNvSpPr>
          <p:nvPr>
            <p:ph type="body" sz="quarter" idx="10"/>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Sovereign </a:t>
            </a:r>
          </a:p>
          <a:p>
            <a:r>
              <a:rPr lang="en-US" sz="4400" b="1" dirty="0">
                <a:effectLst>
                  <a:outerShdw blurRad="38100" dist="38100" dir="2700000" algn="tl">
                    <a:srgbClr val="000000">
                      <a:alpha val="43137"/>
                    </a:srgbClr>
                  </a:outerShdw>
                </a:effectLst>
                <a:latin typeface="Georgia" panose="02040502050405020303" pitchFamily="18" charset="0"/>
              </a:rPr>
              <a:t>Over the Palace</a:t>
            </a:r>
          </a:p>
        </p:txBody>
      </p:sp>
      <p:sp>
        <p:nvSpPr>
          <p:cNvPr id="2" name="Title 1">
            <a:extLst>
              <a:ext uri="{FF2B5EF4-FFF2-40B4-BE49-F238E27FC236}">
                <a16:creationId xmlns:a16="http://schemas.microsoft.com/office/drawing/2014/main" id="{549E2A75-B462-56C3-46F4-955CF66B5410}"/>
              </a:ext>
            </a:extLst>
          </p:cNvPr>
          <p:cNvSpPr>
            <a:spLocks noGrp="1"/>
          </p:cNvSpPr>
          <p:nvPr>
            <p:ph type="title"/>
          </p:nvPr>
        </p:nvSpPr>
        <p:spPr>
          <a:xfrm>
            <a:off x="385093" y="4164806"/>
            <a:ext cx="2046344" cy="500063"/>
          </a:xfrm>
        </p:spPr>
        <p:txBody>
          <a:bodyPr>
            <a:noAutofit/>
          </a:bodyPr>
          <a:lstStyle/>
          <a:p>
            <a:r>
              <a:rPr lang="en-US" sz="2000" dirty="0">
                <a:effectLst>
                  <a:outerShdw blurRad="38100" dist="38100" dir="2700000" algn="tl">
                    <a:srgbClr val="000000">
                      <a:alpha val="43137"/>
                    </a:srgbClr>
                  </a:outerShdw>
                </a:effectLst>
                <a:latin typeface="Amasis MT Pro Black" panose="02040A04050005020304" pitchFamily="18" charset="0"/>
              </a:rPr>
              <a:t>The Covenant Advances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latin typeface="Amasis MT Pro Black" panose="02040A04050005020304" pitchFamily="18" charset="0"/>
              </a:rPr>
              <a:t> </a:t>
            </a:r>
            <a:br>
              <a:rPr lang="en-US" sz="2000" dirty="0">
                <a:effectLst>
                  <a:outerShdw blurRad="38100" dist="38100" dir="2700000" algn="tl">
                    <a:srgbClr val="000000">
                      <a:alpha val="43137"/>
                    </a:srgbClr>
                  </a:outerShdw>
                </a:effectLst>
                <a:latin typeface="Amasis MT Pro Black" panose="02040A04050005020304" pitchFamily="18" charset="0"/>
              </a:rPr>
            </a:br>
            <a:endParaRPr lang="en-US" sz="2000" dirty="0">
              <a:solidFill>
                <a:srgbClr val="9EE6F8"/>
              </a:solidFill>
            </a:endParaRPr>
          </a:p>
        </p:txBody>
      </p:sp>
    </p:spTree>
    <p:extLst>
      <p:ext uri="{BB962C8B-B14F-4D97-AF65-F5344CB8AC3E}">
        <p14:creationId xmlns:p14="http://schemas.microsoft.com/office/powerpoint/2010/main" val="191810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A70C7-E2F4-52C5-2217-FD769448CF3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24B67A7-ADEC-0482-7DAF-D03F2BA173F9}"/>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2:10 NIV </a:t>
            </a:r>
          </a:p>
        </p:txBody>
      </p:sp>
      <p:sp>
        <p:nvSpPr>
          <p:cNvPr id="2" name="Text Placeholder 1">
            <a:extLst>
              <a:ext uri="{FF2B5EF4-FFF2-40B4-BE49-F238E27FC236}">
                <a16:creationId xmlns:a16="http://schemas.microsoft.com/office/drawing/2014/main" id="{2C2ED45C-09EF-848C-33DD-84643BE8066D}"/>
              </a:ext>
            </a:extLst>
          </p:cNvPr>
          <p:cNvSpPr>
            <a:spLocks noGrp="1"/>
          </p:cNvSpPr>
          <p:nvPr>
            <p:ph type="body" sz="quarter" idx="10"/>
          </p:nvPr>
        </p:nvSpPr>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10 When the child grew older, she took him to </a:t>
            </a:r>
          </a:p>
          <a:p>
            <a:r>
              <a:rPr lang="en-US" b="1" dirty="0">
                <a:effectLst>
                  <a:outerShdw blurRad="38100" dist="38100" dir="2700000" algn="tl">
                    <a:srgbClr val="000000">
                      <a:alpha val="43137"/>
                    </a:srgbClr>
                  </a:outerShdw>
                </a:effectLst>
                <a:latin typeface="Georgia" panose="02040502050405020303" pitchFamily="18" charset="0"/>
              </a:rPr>
              <a:t>Pharaoh’s daughter </a:t>
            </a:r>
            <a:r>
              <a:rPr lang="en-US" dirty="0">
                <a:effectLst>
                  <a:outerShdw blurRad="38100" dist="38100" dir="2700000" algn="tl">
                    <a:srgbClr val="000000">
                      <a:alpha val="43137"/>
                    </a:srgbClr>
                  </a:outerShdw>
                </a:effectLst>
                <a:latin typeface="Georgia" panose="02040502050405020303" pitchFamily="18" charset="0"/>
              </a:rPr>
              <a:t>and </a:t>
            </a:r>
          </a:p>
          <a:p>
            <a:r>
              <a:rPr lang="en-US" b="1" dirty="0">
                <a:effectLst>
                  <a:outerShdw blurRad="38100" dist="38100" dir="2700000" algn="tl">
                    <a:srgbClr val="000000">
                      <a:alpha val="43137"/>
                    </a:srgbClr>
                  </a:outerShdw>
                </a:effectLst>
                <a:latin typeface="Georgia" panose="02040502050405020303" pitchFamily="18" charset="0"/>
              </a:rPr>
              <a:t>he became her son</a:t>
            </a:r>
            <a:r>
              <a:rPr lang="en-US" dirty="0">
                <a:effectLst>
                  <a:outerShdw blurRad="38100" dist="38100" dir="2700000" algn="tl">
                    <a:srgbClr val="000000">
                      <a:alpha val="43137"/>
                    </a:srgbClr>
                  </a:outerShdw>
                </a:effectLst>
                <a:latin typeface="Georgia" panose="02040502050405020303" pitchFamily="18" charset="0"/>
              </a:rPr>
              <a:t>. </a:t>
            </a:r>
          </a:p>
        </p:txBody>
      </p:sp>
    </p:spTree>
    <p:extLst>
      <p:ext uri="{BB962C8B-B14F-4D97-AF65-F5344CB8AC3E}">
        <p14:creationId xmlns:p14="http://schemas.microsoft.com/office/powerpoint/2010/main" val="210511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BA75-92FB-B26D-B893-E8A55122B5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2761BE4-79DE-59B8-87FB-7CC265C5E171}"/>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Proverbs 21:30 NIV </a:t>
            </a:r>
          </a:p>
        </p:txBody>
      </p:sp>
      <p:sp>
        <p:nvSpPr>
          <p:cNvPr id="2" name="Text Placeholder 1">
            <a:extLst>
              <a:ext uri="{FF2B5EF4-FFF2-40B4-BE49-F238E27FC236}">
                <a16:creationId xmlns:a16="http://schemas.microsoft.com/office/drawing/2014/main" id="{29C0F87A-B9B3-C97E-D2BA-8DF533E7854B}"/>
              </a:ext>
            </a:extLst>
          </p:cNvPr>
          <p:cNvSpPr>
            <a:spLocks noGrp="1"/>
          </p:cNvSpPr>
          <p:nvPr>
            <p:ph type="body" sz="quarter" idx="10"/>
          </p:nvPr>
        </p:nvSpPr>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There is no wisdom, </a:t>
            </a:r>
          </a:p>
          <a:p>
            <a:r>
              <a:rPr lang="en-US" dirty="0">
                <a:effectLst>
                  <a:outerShdw blurRad="38100" dist="38100" dir="2700000" algn="tl">
                    <a:srgbClr val="000000">
                      <a:alpha val="43137"/>
                    </a:srgbClr>
                  </a:outerShdw>
                </a:effectLst>
                <a:latin typeface="Georgia" panose="02040502050405020303" pitchFamily="18" charset="0"/>
              </a:rPr>
              <a:t>no insight, no plan</a:t>
            </a:r>
          </a:p>
          <a:p>
            <a:r>
              <a:rPr lang="en-US" dirty="0">
                <a:effectLst>
                  <a:outerShdw blurRad="38100" dist="38100" dir="2700000" algn="tl">
                    <a:srgbClr val="000000">
                      <a:alpha val="43137"/>
                    </a:srgbClr>
                  </a:outerShdw>
                </a:effectLst>
                <a:latin typeface="Georgia" panose="02040502050405020303" pitchFamily="18" charset="0"/>
              </a:rPr>
              <a:t>    that can succeed </a:t>
            </a:r>
          </a:p>
          <a:p>
            <a:r>
              <a:rPr lang="en-US" dirty="0">
                <a:effectLst>
                  <a:outerShdw blurRad="38100" dist="38100" dir="2700000" algn="tl">
                    <a:srgbClr val="000000">
                      <a:alpha val="43137"/>
                    </a:srgbClr>
                  </a:outerShdw>
                </a:effectLst>
                <a:latin typeface="Georgia" panose="02040502050405020303" pitchFamily="18" charset="0"/>
              </a:rPr>
              <a:t>against the Lord.</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420900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09716-D4DC-40C7-D9FE-78208D0373E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C1040F-096B-ED63-356B-3ADA366CC20F}"/>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Daniel 2:21 NIV </a:t>
            </a:r>
          </a:p>
        </p:txBody>
      </p:sp>
      <p:sp>
        <p:nvSpPr>
          <p:cNvPr id="2" name="Text Placeholder 1">
            <a:extLst>
              <a:ext uri="{FF2B5EF4-FFF2-40B4-BE49-F238E27FC236}">
                <a16:creationId xmlns:a16="http://schemas.microsoft.com/office/drawing/2014/main" id="{CB7615CB-6F5D-A673-9818-1C48EA15B888}"/>
              </a:ext>
            </a:extLst>
          </p:cNvPr>
          <p:cNvSpPr>
            <a:spLocks noGrp="1"/>
          </p:cNvSpPr>
          <p:nvPr>
            <p:ph type="body" sz="quarter" idx="10"/>
          </p:nvPr>
        </p:nvSpPr>
        <p:spPr/>
        <p:txBody>
          <a:bodyPr>
            <a:normAutofit lnSpcReduction="10000"/>
          </a:bodyPr>
          <a:lstStyle/>
          <a:p>
            <a:r>
              <a:rPr lang="en-US" dirty="0">
                <a:effectLst>
                  <a:outerShdw blurRad="38100" dist="38100" dir="2700000" algn="tl">
                    <a:srgbClr val="000000">
                      <a:alpha val="43137"/>
                    </a:srgbClr>
                  </a:outerShdw>
                </a:effectLst>
                <a:latin typeface="Georgia" panose="02040502050405020303" pitchFamily="18" charset="0"/>
              </a:rPr>
              <a:t>21 He changes times and seasons;</a:t>
            </a:r>
          </a:p>
          <a:p>
            <a:r>
              <a:rPr lang="en-US" dirty="0">
                <a:effectLst>
                  <a:outerShdw blurRad="38100" dist="38100" dir="2700000" algn="tl">
                    <a:srgbClr val="000000">
                      <a:alpha val="43137"/>
                    </a:srgbClr>
                  </a:outerShdw>
                </a:effectLst>
                <a:latin typeface="Georgia" panose="02040502050405020303" pitchFamily="18" charset="0"/>
              </a:rPr>
              <a:t>    </a:t>
            </a:r>
            <a:r>
              <a:rPr lang="en-US" b="1" dirty="0">
                <a:effectLst>
                  <a:outerShdw blurRad="38100" dist="38100" dir="2700000" algn="tl">
                    <a:srgbClr val="000000">
                      <a:alpha val="43137"/>
                    </a:srgbClr>
                  </a:outerShdw>
                </a:effectLst>
                <a:latin typeface="Georgia" panose="02040502050405020303" pitchFamily="18" charset="0"/>
              </a:rPr>
              <a:t>he deposes kings and raises up others.</a:t>
            </a:r>
          </a:p>
          <a:p>
            <a:r>
              <a:rPr lang="en-US" dirty="0">
                <a:effectLst>
                  <a:outerShdw blurRad="38100" dist="38100" dir="2700000" algn="tl">
                    <a:srgbClr val="000000">
                      <a:alpha val="43137"/>
                    </a:srgbClr>
                  </a:outerShdw>
                </a:effectLst>
                <a:latin typeface="Georgia" panose="02040502050405020303" pitchFamily="18" charset="0"/>
              </a:rPr>
              <a:t>He gives wisdom to the wise</a:t>
            </a:r>
          </a:p>
          <a:p>
            <a:r>
              <a:rPr lang="en-US" dirty="0">
                <a:effectLst>
                  <a:outerShdw blurRad="38100" dist="38100" dir="2700000" algn="tl">
                    <a:srgbClr val="000000">
                      <a:alpha val="43137"/>
                    </a:srgbClr>
                  </a:outerShdw>
                </a:effectLst>
                <a:latin typeface="Georgia" panose="02040502050405020303" pitchFamily="18" charset="0"/>
              </a:rPr>
              <a:t>    and knowledge to the discerning.</a:t>
            </a:r>
            <a:endParaRPr lang="en-US" b="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330740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78147" y="464346"/>
            <a:ext cx="5596964" cy="4603824"/>
          </a:xfrm>
        </p:spPr>
        <p:txBody>
          <a:bodyPr>
            <a:normAutofit fontScale="92500"/>
          </a:bodyPr>
          <a:lstStyle/>
          <a:p>
            <a:r>
              <a:rPr lang="en-US" dirty="0">
                <a:effectLst>
                  <a:outerShdw blurRad="38100" dist="38100" dir="2700000" algn="tl">
                    <a:srgbClr val="000000">
                      <a:alpha val="43137"/>
                    </a:srgbClr>
                  </a:outerShdw>
                </a:effectLst>
                <a:latin typeface="Georgia" panose="02040502050405020303" pitchFamily="18" charset="0"/>
              </a:rPr>
              <a:t>Conclusion: </a:t>
            </a:r>
          </a:p>
          <a:p>
            <a:r>
              <a:rPr lang="en-US" dirty="0">
                <a:latin typeface="Georgia" panose="02040502050405020303" pitchFamily="18" charset="0"/>
              </a:rPr>
              <a:t>Israel saw chains.                                                 </a:t>
            </a:r>
            <a:r>
              <a:rPr lang="en-US" b="1" dirty="0">
                <a:latin typeface="Georgia" panose="02040502050405020303" pitchFamily="18" charset="0"/>
              </a:rPr>
              <a:t>God was raising a deliverer.</a:t>
            </a:r>
          </a:p>
          <a:p>
            <a:r>
              <a:rPr lang="en-US" dirty="0">
                <a:latin typeface="Georgia" panose="02040502050405020303" pitchFamily="18" charset="0"/>
              </a:rPr>
              <a:t>Pharaoh meant the river </a:t>
            </a:r>
          </a:p>
          <a:p>
            <a:r>
              <a:rPr lang="en-US" dirty="0">
                <a:latin typeface="Georgia" panose="02040502050405020303" pitchFamily="18" charset="0"/>
              </a:rPr>
              <a:t>for death.      </a:t>
            </a:r>
          </a:p>
          <a:p>
            <a:r>
              <a:rPr lang="en-US" b="1" dirty="0">
                <a:latin typeface="Georgia" panose="02040502050405020303" pitchFamily="18" charset="0"/>
              </a:rPr>
              <a:t>God used it to draw out life.</a:t>
            </a:r>
          </a:p>
          <a:p>
            <a:r>
              <a:rPr lang="en-US" dirty="0">
                <a:latin typeface="Georgia" panose="02040502050405020303" pitchFamily="18" charset="0"/>
              </a:rPr>
              <a:t>What was designed to destroy </a:t>
            </a:r>
          </a:p>
          <a:p>
            <a:r>
              <a:rPr lang="en-US" b="1" dirty="0">
                <a:latin typeface="Georgia" panose="02040502050405020303" pitchFamily="18" charset="0"/>
              </a:rPr>
              <a:t>became the place of deliverance.</a:t>
            </a:r>
          </a:p>
          <a:p>
            <a:endParaRPr lang="en-US" dirty="0"/>
          </a:p>
        </p:txBody>
      </p:sp>
    </p:spTree>
    <p:extLst>
      <p:ext uri="{BB962C8B-B14F-4D97-AF65-F5344CB8AC3E}">
        <p14:creationId xmlns:p14="http://schemas.microsoft.com/office/powerpoint/2010/main" val="54425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9DF1B-237B-9120-70E2-92FD4E0DE73B}"/>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82736E28-73CA-0161-47B3-13D72795575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364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E2C9A-11A8-332A-37F4-455C5159C2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D2769D-08BF-31DF-16EE-800BBD535497}"/>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918B583F-509F-DF63-4651-1957B374C02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43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p:cNvSpPr>
            <a:spLocks noGrp="1"/>
          </p:cNvSpPr>
          <p:nvPr>
            <p:ph type="body" sz="quarter" idx="10"/>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Now a man of the tribe of Levi married a Levite woman, 2 and she became pregnant and gave birth to a son. When she saw that he was a fine child, she hid him for three months.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3F89-F2D5-694E-5826-0757BD2AD14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B73B58E-55C0-B49C-1E4D-8EC988CA0B06}"/>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37AB3200-117A-48D7-9D22-5C9AE3C491CB}"/>
              </a:ext>
            </a:extLst>
          </p:cNvPr>
          <p:cNvSpPr>
            <a:spLocks noGrp="1"/>
          </p:cNvSpPr>
          <p:nvPr>
            <p:ph type="body" sz="quarter" idx="10"/>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3 But when she could hide him no longer, she got a papyrus basket for him and coated it with tar and pitch. Then she placed the child in it and put it among the reeds along the bank of the Nile. </a:t>
            </a:r>
          </a:p>
        </p:txBody>
      </p:sp>
    </p:spTree>
    <p:extLst>
      <p:ext uri="{BB962C8B-B14F-4D97-AF65-F5344CB8AC3E}">
        <p14:creationId xmlns:p14="http://schemas.microsoft.com/office/powerpoint/2010/main" val="176078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CD84-6E3C-BE52-666D-49999619C0A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A871405-FD41-6BEB-326B-25916D737409}"/>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3C98C6CA-9B88-A33C-C131-BC0B6B89E0F8}"/>
              </a:ext>
            </a:extLst>
          </p:cNvPr>
          <p:cNvSpPr>
            <a:spLocks noGrp="1"/>
          </p:cNvSpPr>
          <p:nvPr>
            <p:ph type="body" sz="quarter" idx="10"/>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4 His sister stood at a distance to see what would happen </a:t>
            </a:r>
          </a:p>
          <a:p>
            <a:r>
              <a:rPr lang="en-US" dirty="0">
                <a:effectLst>
                  <a:outerShdw blurRad="38100" dist="38100" dir="2700000" algn="tl">
                    <a:srgbClr val="000000">
                      <a:alpha val="43137"/>
                    </a:srgbClr>
                  </a:outerShdw>
                </a:effectLst>
                <a:latin typeface="Georgia" panose="02040502050405020303" pitchFamily="18" charset="0"/>
              </a:rPr>
              <a:t>to him.</a:t>
            </a:r>
          </a:p>
        </p:txBody>
      </p:sp>
    </p:spTree>
    <p:extLst>
      <p:ext uri="{BB962C8B-B14F-4D97-AF65-F5344CB8AC3E}">
        <p14:creationId xmlns:p14="http://schemas.microsoft.com/office/powerpoint/2010/main" val="328082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16793-6632-7EAC-627D-BD88A1BE42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9C3958E-76F1-7210-677F-DF302EF8D28C}"/>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FE3358BF-B42C-126F-B0E9-73DFBE88C5E9}"/>
              </a:ext>
            </a:extLst>
          </p:cNvPr>
          <p:cNvSpPr>
            <a:spLocks noGrp="1"/>
          </p:cNvSpPr>
          <p:nvPr>
            <p:ph type="body" sz="quarter" idx="10"/>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5 Then Pharaoh’s daughter went down to the Nile to bathe, and her attendants were walking along the riverbank. She saw the basket among the reeds and sent her female slave to get it.</a:t>
            </a:r>
          </a:p>
        </p:txBody>
      </p:sp>
    </p:spTree>
    <p:extLst>
      <p:ext uri="{BB962C8B-B14F-4D97-AF65-F5344CB8AC3E}">
        <p14:creationId xmlns:p14="http://schemas.microsoft.com/office/powerpoint/2010/main" val="391783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F505-0024-D976-2B44-843D019922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467C4B0-3FAF-F39E-976E-4F487EDA48FE}"/>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E494E969-4768-0D1E-EB1C-507E4AFBFD2A}"/>
              </a:ext>
            </a:extLst>
          </p:cNvPr>
          <p:cNvSpPr>
            <a:spLocks noGrp="1"/>
          </p:cNvSpPr>
          <p:nvPr>
            <p:ph type="body" sz="quarter" idx="10"/>
          </p:nvPr>
        </p:nvSpPr>
        <p:spPr/>
        <p:txBody>
          <a:bodyPr/>
          <a:lstStyle/>
          <a:p>
            <a:r>
              <a:rPr lang="en-US" dirty="0">
                <a:effectLst>
                  <a:outerShdw blurRad="38100" dist="38100" dir="2700000" algn="tl">
                    <a:srgbClr val="000000">
                      <a:alpha val="43137"/>
                    </a:srgbClr>
                  </a:outerShdw>
                </a:effectLst>
                <a:latin typeface="Georgia" panose="02040502050405020303" pitchFamily="18" charset="0"/>
              </a:rPr>
              <a:t>6 She opened it and saw the baby. He was crying, </a:t>
            </a:r>
          </a:p>
          <a:p>
            <a:r>
              <a:rPr lang="en-US" dirty="0">
                <a:effectLst>
                  <a:outerShdw blurRad="38100" dist="38100" dir="2700000" algn="tl">
                    <a:srgbClr val="000000">
                      <a:alpha val="43137"/>
                    </a:srgbClr>
                  </a:outerShdw>
                </a:effectLst>
                <a:latin typeface="Georgia" panose="02040502050405020303" pitchFamily="18" charset="0"/>
              </a:rPr>
              <a:t>and she felt sorry for him. </a:t>
            </a:r>
          </a:p>
          <a:p>
            <a:r>
              <a:rPr lang="en-US" dirty="0">
                <a:effectLst>
                  <a:outerShdw blurRad="38100" dist="38100" dir="2700000" algn="tl">
                    <a:srgbClr val="000000">
                      <a:alpha val="43137"/>
                    </a:srgbClr>
                  </a:outerShdw>
                </a:effectLst>
                <a:latin typeface="Georgia" panose="02040502050405020303" pitchFamily="18" charset="0"/>
              </a:rPr>
              <a:t>“This is one of the Hebrew babies,” she said.</a:t>
            </a:r>
          </a:p>
        </p:txBody>
      </p:sp>
    </p:spTree>
    <p:extLst>
      <p:ext uri="{BB962C8B-B14F-4D97-AF65-F5344CB8AC3E}">
        <p14:creationId xmlns:p14="http://schemas.microsoft.com/office/powerpoint/2010/main" val="86983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0BDDB-486B-18FF-39D1-73504F603BE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87A513-2249-C61E-AD68-40575C62723E}"/>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84FD4BF5-4857-67D7-6BE5-473A42F2EA9D}"/>
              </a:ext>
            </a:extLst>
          </p:cNvPr>
          <p:cNvSpPr>
            <a:spLocks noGrp="1"/>
          </p:cNvSpPr>
          <p:nvPr>
            <p:ph type="body" sz="quarter" idx="10"/>
          </p:nvPr>
        </p:nvSpPr>
        <p:spPr/>
        <p:txBody>
          <a:bodyPr>
            <a:normAutofit fontScale="92500" lnSpcReduction="20000"/>
          </a:bodyPr>
          <a:lstStyle/>
          <a:p>
            <a:r>
              <a:rPr lang="en-US" dirty="0">
                <a:effectLst>
                  <a:outerShdw blurRad="38100" dist="38100" dir="2700000" algn="tl">
                    <a:srgbClr val="000000">
                      <a:alpha val="43137"/>
                    </a:srgbClr>
                  </a:outerShdw>
                </a:effectLst>
                <a:latin typeface="Georgia" panose="02040502050405020303" pitchFamily="18" charset="0"/>
              </a:rPr>
              <a:t>7 Then his sister asked Pharaoh’s daughter, “Shall I go and get one of the Hebrew women to nurse the baby for you?”</a:t>
            </a:r>
          </a:p>
          <a:p>
            <a:endParaRPr lang="en-US" dirty="0">
              <a:effectLst>
                <a:outerShdw blurRad="38100" dist="38100" dir="2700000" algn="tl">
                  <a:srgbClr val="000000">
                    <a:alpha val="43137"/>
                  </a:srgbClr>
                </a:outerShdw>
              </a:effectLst>
              <a:latin typeface="Georgia" panose="02040502050405020303" pitchFamily="18" charset="0"/>
            </a:endParaRPr>
          </a:p>
          <a:p>
            <a:r>
              <a:rPr lang="en-US" dirty="0">
                <a:effectLst>
                  <a:outerShdw blurRad="38100" dist="38100" dir="2700000" algn="tl">
                    <a:srgbClr val="000000">
                      <a:alpha val="43137"/>
                    </a:srgbClr>
                  </a:outerShdw>
                </a:effectLst>
                <a:latin typeface="Georgia" panose="02040502050405020303" pitchFamily="18" charset="0"/>
              </a:rPr>
              <a:t>8 “Yes, go,” she answered. So the girl went and got </a:t>
            </a:r>
          </a:p>
          <a:p>
            <a:r>
              <a:rPr lang="en-US" dirty="0">
                <a:effectLst>
                  <a:outerShdw blurRad="38100" dist="38100" dir="2700000" algn="tl">
                    <a:srgbClr val="000000">
                      <a:alpha val="43137"/>
                    </a:srgbClr>
                  </a:outerShdw>
                </a:effectLst>
                <a:latin typeface="Georgia" panose="02040502050405020303" pitchFamily="18" charset="0"/>
              </a:rPr>
              <a:t>the baby’s mother. </a:t>
            </a:r>
          </a:p>
        </p:txBody>
      </p:sp>
    </p:spTree>
    <p:extLst>
      <p:ext uri="{BB962C8B-B14F-4D97-AF65-F5344CB8AC3E}">
        <p14:creationId xmlns:p14="http://schemas.microsoft.com/office/powerpoint/2010/main" val="179286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1F68A-B67E-5116-A2C4-BB7062C57C8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9CFF76F-9082-20C7-8846-4EADC33232F8}"/>
              </a:ext>
            </a:extLst>
          </p:cNvPr>
          <p:cNvSpPr>
            <a:spLocks noGrp="1"/>
          </p:cNvSpPr>
          <p:nvPr>
            <p:ph type="body" sz="quarter" idx="14"/>
          </p:nvPr>
        </p:nvSpPr>
        <p:spPr>
          <a:xfrm>
            <a:off x="1779210" y="4229100"/>
            <a:ext cx="5595900" cy="531888"/>
          </a:xfrm>
        </p:spPr>
        <p:txBody>
          <a:bodyPr>
            <a:normAutofit/>
          </a:bodyPr>
          <a:lstStyle/>
          <a:p>
            <a:r>
              <a:rPr lang="en-US" sz="2800" dirty="0">
                <a:latin typeface="Georgia" panose="02040502050405020303" pitchFamily="18" charset="0"/>
              </a:rPr>
              <a:t>Exodus 2:1-10 NIV </a:t>
            </a:r>
          </a:p>
        </p:txBody>
      </p:sp>
      <p:sp>
        <p:nvSpPr>
          <p:cNvPr id="2" name="Text Placeholder 1">
            <a:extLst>
              <a:ext uri="{FF2B5EF4-FFF2-40B4-BE49-F238E27FC236}">
                <a16:creationId xmlns:a16="http://schemas.microsoft.com/office/drawing/2014/main" id="{29981D0A-6E22-ECA3-781A-CA36AC424AC4}"/>
              </a:ext>
            </a:extLst>
          </p:cNvPr>
          <p:cNvSpPr>
            <a:spLocks noGrp="1"/>
          </p:cNvSpPr>
          <p:nvPr>
            <p:ph type="body" sz="quarter" idx="10"/>
          </p:nvPr>
        </p:nvSpPr>
        <p:spPr/>
        <p:txBody>
          <a:bodyPr>
            <a:normAutofit/>
          </a:bodyPr>
          <a:lstStyle/>
          <a:p>
            <a:r>
              <a:rPr lang="en-US" dirty="0">
                <a:effectLst>
                  <a:outerShdw blurRad="38100" dist="38100" dir="2700000" algn="tl">
                    <a:srgbClr val="000000">
                      <a:alpha val="43137"/>
                    </a:srgbClr>
                  </a:outerShdw>
                </a:effectLst>
                <a:latin typeface="Georgia" panose="02040502050405020303" pitchFamily="18" charset="0"/>
              </a:rPr>
              <a:t>9 Pharaoh’s daughter said to her, “Take this baby and nurse him for me, and I will pay you.” So the woman took the baby and nursed him. </a:t>
            </a:r>
          </a:p>
        </p:txBody>
      </p:sp>
    </p:spTree>
    <p:extLst>
      <p:ext uri="{BB962C8B-B14F-4D97-AF65-F5344CB8AC3E}">
        <p14:creationId xmlns:p14="http://schemas.microsoft.com/office/powerpoint/2010/main" val="251377873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2927</TotalTime>
  <Words>770</Words>
  <Application>Microsoft Office PowerPoint</Application>
  <PresentationFormat>On-screen Show (16:9)</PresentationFormat>
  <Paragraphs>91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Amasis MT Pro Black</vt:lpstr>
      <vt:lpstr>Arial</vt:lpstr>
      <vt:lpstr>Georgia</vt:lpstr>
      <vt:lpstr>Trebuchet MS</vt:lpstr>
      <vt:lpstr>Default</vt:lpstr>
      <vt:lpstr>PowerPoint Presentation</vt:lpstr>
      <vt:lpstr>Sovereign  Over the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Covenant Advances   </vt:lpstr>
      <vt:lpstr>PowerPoint Presentation</vt:lpstr>
      <vt:lpstr>PowerPoint Presentation</vt:lpstr>
      <vt:lpstr>PowerPoint Presentation</vt:lpstr>
      <vt:lpstr>PowerPoint Presentation</vt:lpstr>
      <vt:lpstr>The Covenant Advances   </vt:lpstr>
      <vt:lpstr>PowerPoint Presentation</vt:lpstr>
      <vt:lpstr>PowerPoint Presentation</vt:lpstr>
      <vt:lpstr>PowerPoint Presentation</vt:lpstr>
      <vt:lpstr>PowerPoint Presentation</vt:lpstr>
      <vt:lpstr>The Covenant Advances   </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33</cp:revision>
  <dcterms:created xsi:type="dcterms:W3CDTF">2014-03-26T14:03:34Z</dcterms:created>
  <dcterms:modified xsi:type="dcterms:W3CDTF">2026-03-06T16:38:18Z</dcterms:modified>
</cp:coreProperties>
</file>