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5" r:id="rId5"/>
    <p:sldId id="296" r:id="rId6"/>
    <p:sldId id="297" r:id="rId7"/>
    <p:sldId id="257" r:id="rId8"/>
    <p:sldId id="260" r:id="rId9"/>
    <p:sldId id="258" r:id="rId10"/>
    <p:sldId id="259" r:id="rId11"/>
    <p:sldId id="261" r:id="rId12"/>
    <p:sldId id="262" r:id="rId13"/>
    <p:sldId id="298" r:id="rId14"/>
    <p:sldId id="300" r:id="rId15"/>
    <p:sldId id="299" r:id="rId16"/>
    <p:sldId id="301" r:id="rId17"/>
    <p:sldId id="302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754815-5CDB-44D2-B57E-3DC3CB539A8E}" v="101" dt="2026-01-25T10:13:45.620"/>
    <p1510:client id="{B424DC29-1A93-594C-85B9-7CA25F167ED0}" v="4" dt="2026-01-25T10:06:15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F686-BE5C-8145-0D73-0153D5496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BB9063-87C7-2638-B5EF-BC1127683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B83F5-5613-F10E-22A0-BDFF051C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FA94-8843-476D-BC56-B55D7ABD351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001CD-1095-E639-0663-59B5318B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C0419-0588-3B4D-1E46-49294385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FA35-A4A7-4ACF-B50B-CA1D21AB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CB58-81BC-ED88-1489-670923E3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A1225-8C20-4E25-C875-DE61985E0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5FA51-062B-6D84-7C4D-C7D31E88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FA94-8843-476D-BC56-B55D7ABD351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61061-9603-8549-22C1-DC49E56F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01DAF-5468-088B-094B-E2BC72E5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FA35-A4A7-4ACF-B50B-CA1D21AB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8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FFC4E-6B96-8BFE-5EA5-D683B7E22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CFA91-CC86-84CE-8217-E643C7414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ED6F9-128A-2DA6-871D-C807D07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FA94-8843-476D-BC56-B55D7ABD351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5C6CC-16F0-39B6-54CF-8F312FA7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37E26-3513-9624-CD9C-7FC7FFCE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FA35-A4A7-4ACF-B50B-CA1D21AB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9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3F74-9398-0497-049D-EE5533F7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0B46E-28A7-8B3D-50B2-C75349A43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74987-0806-D581-6A5D-DDD89192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FA94-8843-476D-BC56-B55D7ABD351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337CC-61DD-4F7D-CA8A-4D25BF33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42FFE-FDF4-4307-3497-D1E525F5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FA35-A4A7-4ACF-B50B-CA1D21AB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C3C11-AB91-BADB-D466-3B8883D1D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AA31C-58C6-CCEF-90B7-E840A1A57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5C834-90FC-1A9B-F624-A709DB57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FA94-8843-476D-BC56-B55D7ABD351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F6670-38BD-A49F-E00E-E29C97A5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BFEB7-375F-D4F7-AC9B-450C4F80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FA35-A4A7-4ACF-B50B-CA1D21AB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6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99A1-4F49-8647-4F12-2D59AC42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137D0-E539-65E3-EBDF-BE06C2CC6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36438-61A2-EE9B-DB00-91D80F483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FFB51-DAD0-E415-EDD7-D0E140BD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FA94-8843-476D-BC56-B55D7ABD351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6C969-D6D0-AD52-0A85-11E864DD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3413C-D481-2A80-297D-5907B10E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FA35-A4A7-4ACF-B50B-CA1D21AB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A5DE8-94AC-E4BB-1749-E7F42870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94DCD-6C83-5254-7602-DD2E920F4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F91A3-FAD9-9386-1A52-923E1D1B3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BD0EA-6D57-6E07-9CCD-1653F3152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B305A-691F-C35A-E067-294AE3AF8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B0916D-C613-F84A-1475-3E897D51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FA94-8843-476D-BC56-B55D7ABD351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44B18-BE32-BEB8-13B6-F15BE2F6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E55B24-91F6-191C-FF4D-7675100B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FA35-A4A7-4ACF-B50B-CA1D21AB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FE53-B8DE-8F06-F7C6-A9942EA6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56E14-E8DB-A925-9FD9-96133E98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FA94-8843-476D-BC56-B55D7ABD351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F3190-A2E6-0CB0-499B-49A20157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FEEC1-2261-393C-45D5-4890378F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FA35-A4A7-4ACF-B50B-CA1D21AB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7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EC76F-C99B-BCEE-8D5B-4906913BB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FA94-8843-476D-BC56-B55D7ABD351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37BE5-6374-2794-3A4D-D7D7C4EF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500F7-5D69-B104-E22A-F47B4417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FA35-A4A7-4ACF-B50B-CA1D21AB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E584-7F38-2B98-1B6E-A05C3DB7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EBD10-2530-E327-CEAC-3065FD446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5D4C7-1512-179C-7F1F-46A4346FE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CC768-2603-8ED7-BE7D-A3C02A6E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FA94-8843-476D-BC56-B55D7ABD351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7F497-5CDF-DAD5-5B92-D1CBD65B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1E332-E78D-40FB-3110-51A4AACF1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FA35-A4A7-4ACF-B50B-CA1D21AB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0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0E73A-58BA-9FBF-B797-5154AF41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9A555-1279-639B-8908-50880119B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D6A63-7E55-1376-DBBD-C7BFA57B9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EA582-D716-6A2D-022A-10778BAB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FA94-8843-476D-BC56-B55D7ABD351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FFC7B-97D1-86FF-5EF8-6A014C98A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EA57B-B414-573D-A088-9D9629B1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FA35-A4A7-4ACF-B50B-CA1D21AB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6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E9E38-21A5-DEC8-A8A6-96CC60FF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D160C-6F5C-5678-19E8-AFBA8AB97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6D662-2224-50C5-44A9-5C18ABF7B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BFA94-8843-476D-BC56-B55D7ABD351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8CA0D-73C3-A6F9-00F4-3C4A3C64A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0169F-FD1A-4ED9-E852-ADAD7565A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FA35-A4A7-4ACF-B50B-CA1D21AB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3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0328B4-2451-4705-0004-C54A821EB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9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679328-92C0-7808-730D-7A8C57FDF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3AB226-5534-2127-2D52-FF7B38BCE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384270"/>
              </p:ext>
            </p:extLst>
          </p:nvPr>
        </p:nvGraphicFramePr>
        <p:xfrm>
          <a:off x="460512" y="1172818"/>
          <a:ext cx="11270976" cy="2581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6936">
                  <a:extLst>
                    <a:ext uri="{9D8B030D-6E8A-4147-A177-3AD203B41FA5}">
                      <a16:colId xmlns:a16="http://schemas.microsoft.com/office/drawing/2014/main" val="2970836114"/>
                    </a:ext>
                  </a:extLst>
                </a:gridCol>
                <a:gridCol w="2446936">
                  <a:extLst>
                    <a:ext uri="{9D8B030D-6E8A-4147-A177-3AD203B41FA5}">
                      <a16:colId xmlns:a16="http://schemas.microsoft.com/office/drawing/2014/main" val="3536151710"/>
                    </a:ext>
                  </a:extLst>
                </a:gridCol>
                <a:gridCol w="2446936">
                  <a:extLst>
                    <a:ext uri="{9D8B030D-6E8A-4147-A177-3AD203B41FA5}">
                      <a16:colId xmlns:a16="http://schemas.microsoft.com/office/drawing/2014/main" val="3146564482"/>
                    </a:ext>
                  </a:extLst>
                </a:gridCol>
                <a:gridCol w="2446936">
                  <a:extLst>
                    <a:ext uri="{9D8B030D-6E8A-4147-A177-3AD203B41FA5}">
                      <a16:colId xmlns:a16="http://schemas.microsoft.com/office/drawing/2014/main" val="811045094"/>
                    </a:ext>
                  </a:extLst>
                </a:gridCol>
                <a:gridCol w="1483232">
                  <a:extLst>
                    <a:ext uri="{9D8B030D-6E8A-4147-A177-3AD203B41FA5}">
                      <a16:colId xmlns:a16="http://schemas.microsoft.com/office/drawing/2014/main" val="1229809975"/>
                    </a:ext>
                  </a:extLst>
                </a:gridCol>
              </a:tblGrid>
              <a:tr h="860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Church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Problem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Resulting Struggle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Call to Action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Verse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8673027"/>
                  </a:ext>
                </a:extLst>
              </a:tr>
              <a:tr h="860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Ephesus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Lost first love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Mechanical devotion, passionless service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Remember, repent, do first works again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2:4–5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74253792"/>
                  </a:ext>
                </a:extLst>
              </a:tr>
              <a:tr h="860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Smyrna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None </a:t>
                      </a:r>
                      <a:br>
                        <a:rPr lang="en-US" sz="2000" kern="100">
                          <a:effectLst/>
                        </a:rPr>
                      </a:br>
                      <a:r>
                        <a:rPr lang="en-US" sz="2000" kern="100">
                          <a:effectLst/>
                        </a:rPr>
                        <a:t>(faithful under trial)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External persecution, poverty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Be faithful even to death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2:9–10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923985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211547-F4B4-3575-BE90-83548D4D9DEF}"/>
              </a:ext>
            </a:extLst>
          </p:cNvPr>
          <p:cNvSpPr txBox="1"/>
          <p:nvPr/>
        </p:nvSpPr>
        <p:spPr>
          <a:xfrm>
            <a:off x="1227221" y="275101"/>
            <a:ext cx="9737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100">
                <a:solidFill>
                  <a:schemeClr val="bg1"/>
                </a:solidFill>
                <a:effectLst/>
              </a:rPr>
              <a:t>The </a:t>
            </a:r>
            <a:r>
              <a:rPr lang="en-US" sz="2800" b="1" kern="100">
                <a:solidFill>
                  <a:schemeClr val="bg1"/>
                </a:solidFill>
              </a:rPr>
              <a:t>Struggles of the </a:t>
            </a:r>
            <a:r>
              <a:rPr lang="en-US" sz="2800" b="1" kern="100">
                <a:solidFill>
                  <a:schemeClr val="bg1"/>
                </a:solidFill>
                <a:effectLst/>
              </a:rPr>
              <a:t>Seven Churches and </a:t>
            </a:r>
            <a:r>
              <a:rPr lang="en-US" sz="2800" b="1" kern="100">
                <a:solidFill>
                  <a:schemeClr val="bg1"/>
                </a:solidFill>
              </a:rPr>
              <a:t>Their </a:t>
            </a:r>
            <a:r>
              <a:rPr lang="en-US" sz="2800" b="1" kern="100">
                <a:solidFill>
                  <a:schemeClr val="bg1"/>
                </a:solidFill>
                <a:effectLst/>
              </a:rPr>
              <a:t>Call to Action</a:t>
            </a:r>
            <a:endParaRPr 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4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7EBDE2-3A0F-7F78-3D44-B3610AC12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C876E7-B6F6-7FF6-071D-80A68E90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874635"/>
              </p:ext>
            </p:extLst>
          </p:nvPr>
        </p:nvGraphicFramePr>
        <p:xfrm>
          <a:off x="460512" y="1172818"/>
          <a:ext cx="11270976" cy="3864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6936">
                  <a:extLst>
                    <a:ext uri="{9D8B030D-6E8A-4147-A177-3AD203B41FA5}">
                      <a16:colId xmlns:a16="http://schemas.microsoft.com/office/drawing/2014/main" val="2970836114"/>
                    </a:ext>
                  </a:extLst>
                </a:gridCol>
                <a:gridCol w="2446936">
                  <a:extLst>
                    <a:ext uri="{9D8B030D-6E8A-4147-A177-3AD203B41FA5}">
                      <a16:colId xmlns:a16="http://schemas.microsoft.com/office/drawing/2014/main" val="3536151710"/>
                    </a:ext>
                  </a:extLst>
                </a:gridCol>
                <a:gridCol w="2446936">
                  <a:extLst>
                    <a:ext uri="{9D8B030D-6E8A-4147-A177-3AD203B41FA5}">
                      <a16:colId xmlns:a16="http://schemas.microsoft.com/office/drawing/2014/main" val="3146564482"/>
                    </a:ext>
                  </a:extLst>
                </a:gridCol>
                <a:gridCol w="2446936">
                  <a:extLst>
                    <a:ext uri="{9D8B030D-6E8A-4147-A177-3AD203B41FA5}">
                      <a16:colId xmlns:a16="http://schemas.microsoft.com/office/drawing/2014/main" val="811045094"/>
                    </a:ext>
                  </a:extLst>
                </a:gridCol>
                <a:gridCol w="1483232">
                  <a:extLst>
                    <a:ext uri="{9D8B030D-6E8A-4147-A177-3AD203B41FA5}">
                      <a16:colId xmlns:a16="http://schemas.microsoft.com/office/drawing/2014/main" val="1229809975"/>
                    </a:ext>
                  </a:extLst>
                </a:gridCol>
              </a:tblGrid>
              <a:tr h="860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Church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Problem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Resulting Struggle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Call to Action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Verse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8673027"/>
                  </a:ext>
                </a:extLst>
              </a:tr>
              <a:tr h="860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Ephesus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Lost first love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Mechanical devotion, passionless service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Remember, repent, do first works again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2:4–5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74253792"/>
                  </a:ext>
                </a:extLst>
              </a:tr>
              <a:tr h="860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Smyrna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None </a:t>
                      </a:r>
                      <a:br>
                        <a:rPr lang="en-US" sz="2000" kern="100">
                          <a:effectLst/>
                        </a:rPr>
                      </a:br>
                      <a:r>
                        <a:rPr lang="en-US" sz="2000" kern="100">
                          <a:effectLst/>
                        </a:rPr>
                        <a:t>(faithful under trial)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External persecution, poverty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Be faithful even to death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2:9–10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92398552"/>
                  </a:ext>
                </a:extLst>
              </a:tr>
              <a:tr h="1283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Pergamum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Compromise with false teaching/idolatry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Confusion, moral compromise, risk of judgment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Repent or face judgment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2:14–16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49273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4012A2-B62F-B960-FCD1-9A7CE64E93E7}"/>
              </a:ext>
            </a:extLst>
          </p:cNvPr>
          <p:cNvSpPr txBox="1"/>
          <p:nvPr/>
        </p:nvSpPr>
        <p:spPr>
          <a:xfrm>
            <a:off x="1227221" y="275101"/>
            <a:ext cx="9737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100">
                <a:solidFill>
                  <a:schemeClr val="bg1"/>
                </a:solidFill>
                <a:effectLst/>
              </a:rPr>
              <a:t>The </a:t>
            </a:r>
            <a:r>
              <a:rPr lang="en-US" sz="2800" b="1" kern="100">
                <a:solidFill>
                  <a:schemeClr val="bg1"/>
                </a:solidFill>
              </a:rPr>
              <a:t>Struggles of the </a:t>
            </a:r>
            <a:r>
              <a:rPr lang="en-US" sz="2800" b="1" kern="100">
                <a:solidFill>
                  <a:schemeClr val="bg1"/>
                </a:solidFill>
                <a:effectLst/>
              </a:rPr>
              <a:t>Seven Churches and </a:t>
            </a:r>
            <a:r>
              <a:rPr lang="en-US" sz="2800" b="1" kern="100">
                <a:solidFill>
                  <a:schemeClr val="bg1"/>
                </a:solidFill>
              </a:rPr>
              <a:t>Their </a:t>
            </a:r>
            <a:r>
              <a:rPr lang="en-US" sz="2800" b="1" kern="100">
                <a:solidFill>
                  <a:schemeClr val="bg1"/>
                </a:solidFill>
                <a:effectLst/>
              </a:rPr>
              <a:t>Call to Action</a:t>
            </a:r>
            <a:endParaRPr 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84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DFC7CA-F28D-8278-E30F-6EBEBA5DF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82393D-2DEE-6C66-2F2B-6A4DDF176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15219"/>
              </p:ext>
            </p:extLst>
          </p:nvPr>
        </p:nvGraphicFramePr>
        <p:xfrm>
          <a:off x="460512" y="1172818"/>
          <a:ext cx="11270976" cy="5148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6936">
                  <a:extLst>
                    <a:ext uri="{9D8B030D-6E8A-4147-A177-3AD203B41FA5}">
                      <a16:colId xmlns:a16="http://schemas.microsoft.com/office/drawing/2014/main" val="2970836114"/>
                    </a:ext>
                  </a:extLst>
                </a:gridCol>
                <a:gridCol w="2446936">
                  <a:extLst>
                    <a:ext uri="{9D8B030D-6E8A-4147-A177-3AD203B41FA5}">
                      <a16:colId xmlns:a16="http://schemas.microsoft.com/office/drawing/2014/main" val="3536151710"/>
                    </a:ext>
                  </a:extLst>
                </a:gridCol>
                <a:gridCol w="2446936">
                  <a:extLst>
                    <a:ext uri="{9D8B030D-6E8A-4147-A177-3AD203B41FA5}">
                      <a16:colId xmlns:a16="http://schemas.microsoft.com/office/drawing/2014/main" val="3146564482"/>
                    </a:ext>
                  </a:extLst>
                </a:gridCol>
                <a:gridCol w="2446936">
                  <a:extLst>
                    <a:ext uri="{9D8B030D-6E8A-4147-A177-3AD203B41FA5}">
                      <a16:colId xmlns:a16="http://schemas.microsoft.com/office/drawing/2014/main" val="811045094"/>
                    </a:ext>
                  </a:extLst>
                </a:gridCol>
                <a:gridCol w="1483232">
                  <a:extLst>
                    <a:ext uri="{9D8B030D-6E8A-4147-A177-3AD203B41FA5}">
                      <a16:colId xmlns:a16="http://schemas.microsoft.com/office/drawing/2014/main" val="1229809975"/>
                    </a:ext>
                  </a:extLst>
                </a:gridCol>
              </a:tblGrid>
              <a:tr h="860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Church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Problem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Resulting Struggle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Call to Action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Verse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8673027"/>
                  </a:ext>
                </a:extLst>
              </a:tr>
              <a:tr h="860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Ephesus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Lost first love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Mechanical devotion, passionless service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Remember, repent, do first works again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2:4–5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74253792"/>
                  </a:ext>
                </a:extLst>
              </a:tr>
              <a:tr h="860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Smyrna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None </a:t>
                      </a:r>
                      <a:br>
                        <a:rPr lang="en-US" sz="2000" kern="100">
                          <a:effectLst/>
                        </a:rPr>
                      </a:br>
                      <a:r>
                        <a:rPr lang="en-US" sz="2000" kern="100">
                          <a:effectLst/>
                        </a:rPr>
                        <a:t>(faithful under trial)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External persecution, poverty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Be faithful even to death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2:9–10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92398552"/>
                  </a:ext>
                </a:extLst>
              </a:tr>
              <a:tr h="1283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Pergamum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Compromise with false teaching/idolatry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Confusion, moral compromise, risk of judgment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Repent or face judgment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2:14–16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4927348"/>
                  </a:ext>
                </a:extLst>
              </a:tr>
              <a:tr h="1283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Thyatira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Tolerating immorality &amp; false prophecy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Moral corruption, loss of discernment, compromised works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Repent, hold fast, reject Jezebel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2:20–25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775811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573712-242D-BF86-3CA3-B74F801A9840}"/>
              </a:ext>
            </a:extLst>
          </p:cNvPr>
          <p:cNvSpPr txBox="1"/>
          <p:nvPr/>
        </p:nvSpPr>
        <p:spPr>
          <a:xfrm>
            <a:off x="1227221" y="275101"/>
            <a:ext cx="9737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100">
                <a:solidFill>
                  <a:schemeClr val="bg1"/>
                </a:solidFill>
                <a:effectLst/>
              </a:rPr>
              <a:t>The </a:t>
            </a:r>
            <a:r>
              <a:rPr lang="en-US" sz="2800" b="1" kern="100">
                <a:solidFill>
                  <a:schemeClr val="bg1"/>
                </a:solidFill>
              </a:rPr>
              <a:t>Struggles of the </a:t>
            </a:r>
            <a:r>
              <a:rPr lang="en-US" sz="2800" b="1" kern="100">
                <a:solidFill>
                  <a:schemeClr val="bg1"/>
                </a:solidFill>
                <a:effectLst/>
              </a:rPr>
              <a:t>Seven Churches and </a:t>
            </a:r>
            <a:r>
              <a:rPr lang="en-US" sz="2800" b="1" kern="100">
                <a:solidFill>
                  <a:schemeClr val="bg1"/>
                </a:solidFill>
              </a:rPr>
              <a:t>Their </a:t>
            </a:r>
            <a:r>
              <a:rPr lang="en-US" sz="2800" b="1" kern="100">
                <a:solidFill>
                  <a:schemeClr val="bg1"/>
                </a:solidFill>
                <a:effectLst/>
              </a:rPr>
              <a:t>Call to Action</a:t>
            </a:r>
            <a:endParaRPr 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3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B703FC-0824-E96A-24F0-D126A8C22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B33692-7A94-9E59-725E-DC85B62539E1}"/>
              </a:ext>
            </a:extLst>
          </p:cNvPr>
          <p:cNvSpPr txBox="1">
            <a:spLocks/>
          </p:cNvSpPr>
          <p:nvPr/>
        </p:nvSpPr>
        <p:spPr>
          <a:xfrm>
            <a:off x="872066" y="2893373"/>
            <a:ext cx="10447867" cy="1071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Ephesus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Faithfulness and works are present, but their heart is cold.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Thyatira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Love, faith, and service exist, but they let sin remain.</a:t>
            </a:r>
          </a:p>
        </p:txBody>
      </p:sp>
    </p:spTree>
    <p:extLst>
      <p:ext uri="{BB962C8B-B14F-4D97-AF65-F5344CB8AC3E}">
        <p14:creationId xmlns:p14="http://schemas.microsoft.com/office/powerpoint/2010/main" val="2869855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FB9E3C-38E0-1A8D-5208-87B1A6FEE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7C829-58E1-F61C-D020-D9FED1D8982F}"/>
              </a:ext>
            </a:extLst>
          </p:cNvPr>
          <p:cNvSpPr txBox="1">
            <a:spLocks/>
          </p:cNvSpPr>
          <p:nvPr/>
        </p:nvSpPr>
        <p:spPr>
          <a:xfrm>
            <a:off x="872066" y="1714500"/>
            <a:ext cx="10447867" cy="3428998"/>
          </a:xfrm>
          <a:prstGeom prst="rect">
            <a:avLst/>
          </a:prstGeom>
          <a:solidFill>
            <a:schemeClr val="tx1">
              <a:alpha val="30000"/>
            </a:schemeClr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we struggle, spiritual correction strengthens our faith!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47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ephen A. Smith Forcefully Defends Caitlin Clark Amid Resentment of Her  WNBA Assist">
            <a:extLst>
              <a:ext uri="{FF2B5EF4-FFF2-40B4-BE49-F238E27FC236}">
                <a16:creationId xmlns:a16="http://schemas.microsoft.com/office/drawing/2014/main" id="{E70402F2-A576-3D81-5A29-62E969F0E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00188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6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5E4F06-9380-BD14-53F7-68A8285F9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w Districts Use ParentSquare for Athletics Communication - ParentSquare">
            <a:extLst>
              <a:ext uri="{FF2B5EF4-FFF2-40B4-BE49-F238E27FC236}">
                <a16:creationId xmlns:a16="http://schemas.microsoft.com/office/drawing/2014/main" id="{967CF073-B172-87EE-315A-6D778D3CB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213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14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9CADF7-D496-707F-15E1-9D8A5CCE7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AF153C-9A10-A853-1D61-53B0AC00C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" t="11021" r="-70" b="51183"/>
          <a:stretch>
            <a:fillRect/>
          </a:stretch>
        </p:blipFill>
        <p:spPr>
          <a:xfrm>
            <a:off x="8506" y="0"/>
            <a:ext cx="12183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7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057597-9D6B-BC54-C64F-B0648328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3626A2-86CA-B127-1B6D-2C936636DB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" t="11021" r="-70" b="51183"/>
          <a:stretch>
            <a:fillRect/>
          </a:stretch>
        </p:blipFill>
        <p:spPr>
          <a:xfrm>
            <a:off x="8506" y="0"/>
            <a:ext cx="1218349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54D5-2641-1259-26E8-924342D2A72E}"/>
              </a:ext>
            </a:extLst>
          </p:cNvPr>
          <p:cNvSpPr txBox="1">
            <a:spLocks/>
          </p:cNvSpPr>
          <p:nvPr/>
        </p:nvSpPr>
        <p:spPr>
          <a:xfrm>
            <a:off x="872066" y="1714500"/>
            <a:ext cx="10447867" cy="3428998"/>
          </a:xfrm>
          <a:prstGeom prst="rect">
            <a:avLst/>
          </a:prstGeom>
          <a:solidFill>
            <a:schemeClr val="tx1">
              <a:alpha val="30000"/>
            </a:schemeClr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Spiritual correction strengthens our faith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we know Jesus stands with us.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30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9919C-634C-A888-F04A-D41C3A397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Open book with solid fill">
            <a:extLst>
              <a:ext uri="{FF2B5EF4-FFF2-40B4-BE49-F238E27FC236}">
                <a16:creationId xmlns:a16="http://schemas.microsoft.com/office/drawing/2014/main" id="{3B4E0621-012D-152C-AA74-A6AC91379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1608667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D960D0-CF05-7DDB-A08C-EE70067DDBD0}"/>
              </a:ext>
            </a:extLst>
          </p:cNvPr>
          <p:cNvSpPr txBox="1">
            <a:spLocks/>
          </p:cNvSpPr>
          <p:nvPr/>
        </p:nvSpPr>
        <p:spPr>
          <a:xfrm>
            <a:off x="872067" y="2810935"/>
            <a:ext cx="10447867" cy="2573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“Search me, O God, and know my heart!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Try me and know my thoughts!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see if there be any grievous way in me,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and lead me in the way everlasting!”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–Psalm 139:23</a:t>
            </a:r>
          </a:p>
        </p:txBody>
      </p:sp>
    </p:spTree>
    <p:extLst>
      <p:ext uri="{BB962C8B-B14F-4D97-AF65-F5344CB8AC3E}">
        <p14:creationId xmlns:p14="http://schemas.microsoft.com/office/powerpoint/2010/main" val="392551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D596DE-D4F8-8D52-31CA-74A94F0B7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55AAB1-6956-6043-1896-40C54D0D4DEC}"/>
              </a:ext>
            </a:extLst>
          </p:cNvPr>
          <p:cNvSpPr txBox="1">
            <a:spLocks/>
          </p:cNvSpPr>
          <p:nvPr/>
        </p:nvSpPr>
        <p:spPr>
          <a:xfrm>
            <a:off x="1748589" y="2142067"/>
            <a:ext cx="9571344" cy="257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>
                <a:solidFill>
                  <a:schemeClr val="bg1"/>
                </a:solidFill>
              </a:rPr>
              <a:t>God wants you to wait.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>
                <a:solidFill>
                  <a:schemeClr val="bg1"/>
                </a:solidFill>
              </a:rPr>
              <a:t>There are areas of your life you don’t want God to change.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>
                <a:solidFill>
                  <a:schemeClr val="bg1"/>
                </a:solidFill>
              </a:rPr>
              <a:t>There are areas in your life that need adjustment—areas you may not even realize.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0404BB-5B25-78D5-4494-D7A36E670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Open book with solid fill">
            <a:extLst>
              <a:ext uri="{FF2B5EF4-FFF2-40B4-BE49-F238E27FC236}">
                <a16:creationId xmlns:a16="http://schemas.microsoft.com/office/drawing/2014/main" id="{912BB595-EEA0-1B86-127F-682741ACB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1608667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C74610-8711-0CEC-6A57-37A9D4C44E73}"/>
              </a:ext>
            </a:extLst>
          </p:cNvPr>
          <p:cNvSpPr txBox="1">
            <a:spLocks/>
          </p:cNvSpPr>
          <p:nvPr/>
        </p:nvSpPr>
        <p:spPr>
          <a:xfrm>
            <a:off x="872067" y="2810935"/>
            <a:ext cx="10447867" cy="257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“Write what you see in a book and send it to the seven churches, to Ephesus and to Smyrna and to Pergamum and to Thyatira and to Sardis and to Philadelphia and to Laodicea.”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(Revelation 1:11)</a:t>
            </a:r>
          </a:p>
        </p:txBody>
      </p:sp>
    </p:spTree>
    <p:extLst>
      <p:ext uri="{BB962C8B-B14F-4D97-AF65-F5344CB8AC3E}">
        <p14:creationId xmlns:p14="http://schemas.microsoft.com/office/powerpoint/2010/main" val="32973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43CB12-62EA-BAF7-0D1F-22878A502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2DEDDC-5DB3-2E06-58B1-1CD6E220E4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41" b="49027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5" name="Graphic 4" descr="Open book with solid fill">
            <a:extLst>
              <a:ext uri="{FF2B5EF4-FFF2-40B4-BE49-F238E27FC236}">
                <a16:creationId xmlns:a16="http://schemas.microsoft.com/office/drawing/2014/main" id="{B6ED138B-0821-6EF6-B304-F270D02C9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649705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D150AB-9B0A-A6C2-37F7-43C56C5FB7CA}"/>
              </a:ext>
            </a:extLst>
          </p:cNvPr>
          <p:cNvSpPr txBox="1">
            <a:spLocks/>
          </p:cNvSpPr>
          <p:nvPr/>
        </p:nvSpPr>
        <p:spPr>
          <a:xfrm>
            <a:off x="872067" y="1716505"/>
            <a:ext cx="10447867" cy="449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Then I turned to see the voice that was speaking to me, and on turning I saw seven golden lampstands, 13 and in the midst of the lampstands one like a son of man, clothed with a long robe and with a golden sash around his chest. 14 The hairs of his head were white, like white wool, like snow. His eyes were like a flame of fire, 15 his feet were like burnished bronze, refined in a furnace, and his voice was like the roar of many waters. 16 In his right hand he held seven stars, from his mouth came a sharp two-edged sword, and his face was like the sun shining in full strength.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(Revelation 1:12-16)</a:t>
            </a:r>
          </a:p>
        </p:txBody>
      </p:sp>
    </p:spTree>
    <p:extLst>
      <p:ext uri="{BB962C8B-B14F-4D97-AF65-F5344CB8AC3E}">
        <p14:creationId xmlns:p14="http://schemas.microsoft.com/office/powerpoint/2010/main" val="70903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8E5966-D446-78C2-F886-8169DD5E6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1EBDF-1330-B5FC-A388-2BCF639BD6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41" b="49027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6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CF37BD-D2DC-9F13-489A-21388E74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423" b="17509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0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95F06-F6F7-54F1-27BE-303AF6640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34AFCA-B035-CA70-5FB0-DB30B4FB4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49765"/>
              </p:ext>
            </p:extLst>
          </p:nvPr>
        </p:nvGraphicFramePr>
        <p:xfrm>
          <a:off x="460512" y="1172818"/>
          <a:ext cx="11270976" cy="860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6936">
                  <a:extLst>
                    <a:ext uri="{9D8B030D-6E8A-4147-A177-3AD203B41FA5}">
                      <a16:colId xmlns:a16="http://schemas.microsoft.com/office/drawing/2014/main" val="2970836114"/>
                    </a:ext>
                  </a:extLst>
                </a:gridCol>
                <a:gridCol w="2446936">
                  <a:extLst>
                    <a:ext uri="{9D8B030D-6E8A-4147-A177-3AD203B41FA5}">
                      <a16:colId xmlns:a16="http://schemas.microsoft.com/office/drawing/2014/main" val="3536151710"/>
                    </a:ext>
                  </a:extLst>
                </a:gridCol>
                <a:gridCol w="2446936">
                  <a:extLst>
                    <a:ext uri="{9D8B030D-6E8A-4147-A177-3AD203B41FA5}">
                      <a16:colId xmlns:a16="http://schemas.microsoft.com/office/drawing/2014/main" val="3146564482"/>
                    </a:ext>
                  </a:extLst>
                </a:gridCol>
                <a:gridCol w="2446936">
                  <a:extLst>
                    <a:ext uri="{9D8B030D-6E8A-4147-A177-3AD203B41FA5}">
                      <a16:colId xmlns:a16="http://schemas.microsoft.com/office/drawing/2014/main" val="811045094"/>
                    </a:ext>
                  </a:extLst>
                </a:gridCol>
                <a:gridCol w="1483232">
                  <a:extLst>
                    <a:ext uri="{9D8B030D-6E8A-4147-A177-3AD203B41FA5}">
                      <a16:colId xmlns:a16="http://schemas.microsoft.com/office/drawing/2014/main" val="1229809975"/>
                    </a:ext>
                  </a:extLst>
                </a:gridCol>
              </a:tblGrid>
              <a:tr h="860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Church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Problem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Resulting Struggle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Call to Action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Verse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86730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03C9FC-2ACD-FB5F-D86D-FBF81D8FF9A3}"/>
              </a:ext>
            </a:extLst>
          </p:cNvPr>
          <p:cNvSpPr txBox="1"/>
          <p:nvPr/>
        </p:nvSpPr>
        <p:spPr>
          <a:xfrm>
            <a:off x="1227221" y="275101"/>
            <a:ext cx="9737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100">
                <a:solidFill>
                  <a:schemeClr val="bg1"/>
                </a:solidFill>
                <a:effectLst/>
              </a:rPr>
              <a:t>The </a:t>
            </a:r>
            <a:r>
              <a:rPr lang="en-US" sz="2800" b="1" kern="100">
                <a:solidFill>
                  <a:schemeClr val="bg1"/>
                </a:solidFill>
              </a:rPr>
              <a:t>Struggles of the </a:t>
            </a:r>
            <a:r>
              <a:rPr lang="en-US" sz="2800" b="1" kern="100">
                <a:solidFill>
                  <a:schemeClr val="bg1"/>
                </a:solidFill>
                <a:effectLst/>
              </a:rPr>
              <a:t>Seven Churches and </a:t>
            </a:r>
            <a:r>
              <a:rPr lang="en-US" sz="2800" b="1" kern="100">
                <a:solidFill>
                  <a:schemeClr val="bg1"/>
                </a:solidFill>
              </a:rPr>
              <a:t>Their </a:t>
            </a:r>
            <a:r>
              <a:rPr lang="en-US" sz="2800" b="1" kern="100">
                <a:solidFill>
                  <a:schemeClr val="bg1"/>
                </a:solidFill>
                <a:effectLst/>
              </a:rPr>
              <a:t>Call to Action</a:t>
            </a:r>
            <a:endParaRPr 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9339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52A890-D90A-FEBE-A773-329D6331D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07021"/>
              </p:ext>
            </p:extLst>
          </p:nvPr>
        </p:nvGraphicFramePr>
        <p:xfrm>
          <a:off x="460512" y="1172818"/>
          <a:ext cx="11270976" cy="1720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6936">
                  <a:extLst>
                    <a:ext uri="{9D8B030D-6E8A-4147-A177-3AD203B41FA5}">
                      <a16:colId xmlns:a16="http://schemas.microsoft.com/office/drawing/2014/main" val="2970836114"/>
                    </a:ext>
                  </a:extLst>
                </a:gridCol>
                <a:gridCol w="2446936">
                  <a:extLst>
                    <a:ext uri="{9D8B030D-6E8A-4147-A177-3AD203B41FA5}">
                      <a16:colId xmlns:a16="http://schemas.microsoft.com/office/drawing/2014/main" val="3536151710"/>
                    </a:ext>
                  </a:extLst>
                </a:gridCol>
                <a:gridCol w="2446936">
                  <a:extLst>
                    <a:ext uri="{9D8B030D-6E8A-4147-A177-3AD203B41FA5}">
                      <a16:colId xmlns:a16="http://schemas.microsoft.com/office/drawing/2014/main" val="3146564482"/>
                    </a:ext>
                  </a:extLst>
                </a:gridCol>
                <a:gridCol w="2446936">
                  <a:extLst>
                    <a:ext uri="{9D8B030D-6E8A-4147-A177-3AD203B41FA5}">
                      <a16:colId xmlns:a16="http://schemas.microsoft.com/office/drawing/2014/main" val="811045094"/>
                    </a:ext>
                  </a:extLst>
                </a:gridCol>
                <a:gridCol w="1483232">
                  <a:extLst>
                    <a:ext uri="{9D8B030D-6E8A-4147-A177-3AD203B41FA5}">
                      <a16:colId xmlns:a16="http://schemas.microsoft.com/office/drawing/2014/main" val="1229809975"/>
                    </a:ext>
                  </a:extLst>
                </a:gridCol>
              </a:tblGrid>
              <a:tr h="860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Church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Problem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Resulting Struggle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Call to Action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Verse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8673027"/>
                  </a:ext>
                </a:extLst>
              </a:tr>
              <a:tr h="860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Ephesus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Lost first love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Mechanical devotion, passionless service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Remember, repent, do first works again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2:4–5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742537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5A7C715-E035-CDED-54C4-77A64B318C62}"/>
              </a:ext>
            </a:extLst>
          </p:cNvPr>
          <p:cNvSpPr txBox="1"/>
          <p:nvPr/>
        </p:nvSpPr>
        <p:spPr>
          <a:xfrm>
            <a:off x="1227221" y="275101"/>
            <a:ext cx="9737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100">
                <a:solidFill>
                  <a:schemeClr val="bg1"/>
                </a:solidFill>
                <a:effectLst/>
              </a:rPr>
              <a:t>The </a:t>
            </a:r>
            <a:r>
              <a:rPr lang="en-US" sz="2800" b="1" kern="100">
                <a:solidFill>
                  <a:schemeClr val="bg1"/>
                </a:solidFill>
              </a:rPr>
              <a:t>Struggles of the </a:t>
            </a:r>
            <a:r>
              <a:rPr lang="en-US" sz="2800" b="1" kern="100">
                <a:solidFill>
                  <a:schemeClr val="bg1"/>
                </a:solidFill>
                <a:effectLst/>
              </a:rPr>
              <a:t>Seven Churches and </a:t>
            </a:r>
            <a:r>
              <a:rPr lang="en-US" sz="2800" b="1" kern="100">
                <a:solidFill>
                  <a:schemeClr val="bg1"/>
                </a:solidFill>
              </a:rPr>
              <a:t>Their </a:t>
            </a:r>
            <a:r>
              <a:rPr lang="en-US" sz="2800" b="1" kern="100">
                <a:solidFill>
                  <a:schemeClr val="bg1"/>
                </a:solidFill>
                <a:effectLst/>
              </a:rPr>
              <a:t>Call to Action</a:t>
            </a:r>
            <a:endParaRPr 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3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Widescreen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Pang</dc:creator>
  <cp:lastModifiedBy>Randy Pang</cp:lastModifiedBy>
  <cp:revision>2</cp:revision>
  <dcterms:created xsi:type="dcterms:W3CDTF">2026-01-24T21:06:50Z</dcterms:created>
  <dcterms:modified xsi:type="dcterms:W3CDTF">2026-03-06T10:56:13Z</dcterms:modified>
</cp:coreProperties>
</file>