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5" r:id="rId4"/>
    <p:sldId id="306" r:id="rId5"/>
    <p:sldId id="307" r:id="rId6"/>
    <p:sldId id="303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8A071-2649-4E7C-A132-F7B98572DF4D}" v="121" dt="2026-02-01T09:24:31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2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4C64-EFEC-2CD7-356F-69C306BAF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95F6B-F84C-9C63-3544-D76B78A32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B45D1-A5CD-F3E6-F406-BD4168FF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5DB8F-DD84-234D-09D8-B6C771A0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40FE8-95FF-31CA-891C-C4E39143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4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DF278-0E47-C07F-30EF-61CA1B6D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E307-D589-B5B8-A476-24B15444B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661DD-BA46-5ACB-81B7-6D643DF0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BAADC-6803-F000-D2B7-D51B776B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8E821-FFF7-4655-6142-7A79E897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4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AF8AB-1DC3-FB74-0D23-6F41F924F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D2284-297C-82D0-1DC1-E800DEEB0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6FEE-B71B-5F6B-41DB-10D02CC09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42C7D-13F2-6D20-8177-28260D13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A5543-46EF-35BB-8852-D83BB748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190B6-2F74-E4F2-96A3-ECF78A88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4821B-53B7-CEA2-AB04-0596E5813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3A35D-D85C-EF46-D712-668F94AA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20235-9B69-63F9-AB50-7D5A8E6B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B977E-32D7-D93F-94BF-B89D7882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0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9F78-C2BA-EC96-E79B-6A592FD5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A5A5E-C951-D37E-8F4A-6F9DB62A4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67C38-72FD-F436-5A72-5A12689C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25C94-696D-3E1C-7BD6-057DADA36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55345-CAB2-C588-D6E8-85B73EED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DB42E-A671-F709-0CE1-7428BBB9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F594C-DC8A-BF65-490C-413A98E53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41C53-2DAC-E856-4491-72F00EE2D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3A18B-81D0-C6C5-DA3B-E87B44A7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5283A-7151-1060-961E-989BAB8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69E21-9CB8-DDA5-2B64-466B48B1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5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BA97-BC1F-D5BC-3360-B042A9F8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DF80C-92DE-A534-4C80-32AD1DE2F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71E1D-68F8-BCA2-673B-A87DFDF32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E2ABD-41A2-E1DA-85D1-40D7E87ED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D1D8D-B99C-ECBF-704B-CC617C182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69A3B-83A8-B07F-79DA-C1DA0898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6837B-ABDE-6EF0-BCCC-1E6A8CA0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89730-115E-B980-9B7A-F6E0E9BA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1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0BA8-279B-FD38-DC04-95731938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C2CEDC-65D3-0E90-22A1-0DEC983C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1053C-6006-A341-E619-B7AE0A18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1D567-0D43-4E12-E4F9-1622E22C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2C1C4-6E20-0A72-1B16-9D166581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F06B7-2CDF-BA7D-1B0A-177EB817D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524E7-BAB7-00FF-5BDB-1E53CD47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16A1-9472-C66D-A0FF-2C4DFE43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83DC8-5651-4FA6-1E57-CD8781395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80468-4FA3-DFD8-6278-BC0794971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5E6DE-4AF0-B59D-62AC-03387282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CA4B5-2642-F03C-0E31-013AEE75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CC822-150E-C090-E42B-4C212561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4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862D6-10FD-03A5-13AE-CB18B079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42E893-C4AF-3419-2DB4-5418E2CAB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95CFF-3009-C68F-6C92-2F2B1C539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1F2A2-6D0D-EE3B-0388-B3DAD4102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F920F-5F70-E248-5CFC-94E04F75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DACB3-08E8-CDE9-1CB5-756519F0C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7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205E6A-CCD7-3A45-2D2A-671919AB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DBBE6-9FF9-BEC4-80B4-82B7E5A52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1AA4C-67C2-7E72-348A-F6D0208E6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1D981-E5A6-4920-AD26-8D1BD7005E0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F1E3B-0402-14DE-32D9-894B92D98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27334-43FC-F98C-A9CE-3A1D6D186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EDE5-3D88-48E3-84E6-0704AFDA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2AC678-4764-3F0C-36F5-2DED6B22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03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6A1319-940D-CA1B-BBF7-8A79E113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603F4-833F-FBCD-DF09-9DE5B375CF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" t="11021" r="-70" b="51183"/>
          <a:stretch>
            <a:fillRect/>
          </a:stretch>
        </p:blipFill>
        <p:spPr>
          <a:xfrm>
            <a:off x="8506" y="0"/>
            <a:ext cx="12183494" cy="6858000"/>
          </a:xfrm>
          <a:prstGeom prst="rect">
            <a:avLst/>
          </a:prstGeom>
        </p:spPr>
      </p:pic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3A9B8FC8-7AD6-69E1-1D9F-9F37590BD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608667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0013B1-A42D-89C6-203E-BA7D0E428116}"/>
              </a:ext>
            </a:extLst>
          </p:cNvPr>
          <p:cNvSpPr txBox="1">
            <a:spLocks/>
          </p:cNvSpPr>
          <p:nvPr/>
        </p:nvSpPr>
        <p:spPr>
          <a:xfrm>
            <a:off x="872067" y="2810935"/>
            <a:ext cx="10447867" cy="2003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“‘I know your works. Behold, I have set before you an open door, which no one is able to shut. I know that you have but little power, and yet you have kept my word and have not denied my name.”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(Revelation 3:8)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826D4-F74B-9678-392D-09EEF4C1599A}"/>
              </a:ext>
            </a:extLst>
          </p:cNvPr>
          <p:cNvSpPr txBox="1"/>
          <p:nvPr/>
        </p:nvSpPr>
        <p:spPr>
          <a:xfrm>
            <a:off x="2984241" y="679903"/>
            <a:ext cx="622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Philadelphia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43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0F9FF-9883-9DD7-E767-F73ADE1ED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75" y="0"/>
            <a:ext cx="4438650" cy="687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1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3958C-6FBD-5E5F-3326-3DC626864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 Looked Impossible': New Film Follows Free Climbers Up The 'Dawn Wall' |  KCUR - Kansas City news and NPR">
            <a:extLst>
              <a:ext uri="{FF2B5EF4-FFF2-40B4-BE49-F238E27FC236}">
                <a16:creationId xmlns:a16="http://schemas.microsoft.com/office/drawing/2014/main" id="{2B4F33CC-4C46-24DD-7B5A-5DFCB1BF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AF2EB-9DD9-6A55-E58C-F17C9845186D}"/>
              </a:ext>
            </a:extLst>
          </p:cNvPr>
          <p:cNvSpPr txBox="1"/>
          <p:nvPr/>
        </p:nvSpPr>
        <p:spPr>
          <a:xfrm>
            <a:off x="471194" y="1233588"/>
            <a:ext cx="89713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Spiritual Assessment:</a:t>
            </a:r>
          </a:p>
          <a:p>
            <a:endParaRPr lang="en-US" sz="2800" b="1" u="sng" dirty="0">
              <a:solidFill>
                <a:schemeClr val="bg1"/>
              </a:solidFill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Wake up from complacency.</a:t>
            </a:r>
          </a:p>
          <a:p>
            <a:pPr marL="514350" indent="-514350">
              <a:buAutoNum type="arabicPeriod"/>
            </a:pPr>
            <a:endParaRPr lang="en-US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Don’t underestimate the value of being faithful.</a:t>
            </a:r>
          </a:p>
        </p:txBody>
      </p:sp>
    </p:spTree>
    <p:extLst>
      <p:ext uri="{BB962C8B-B14F-4D97-AF65-F5344CB8AC3E}">
        <p14:creationId xmlns:p14="http://schemas.microsoft.com/office/powerpoint/2010/main" val="33687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B1CBEF-8453-2A93-D98A-45D383C22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7550D-7532-C65F-14CB-A38B602AE0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" t="11021" r="-70" b="51183"/>
          <a:stretch>
            <a:fillRect/>
          </a:stretch>
        </p:blipFill>
        <p:spPr>
          <a:xfrm>
            <a:off x="8506" y="0"/>
            <a:ext cx="12183494" cy="6858000"/>
          </a:xfrm>
          <a:prstGeom prst="rect">
            <a:avLst/>
          </a:prstGeom>
        </p:spPr>
      </p:pic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699A913A-5C3F-C540-B0FA-53328F1B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608667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CAE7A9-F132-AA5E-09D7-4D3DFD80044B}"/>
              </a:ext>
            </a:extLst>
          </p:cNvPr>
          <p:cNvSpPr txBox="1">
            <a:spLocks/>
          </p:cNvSpPr>
          <p:nvPr/>
        </p:nvSpPr>
        <p:spPr>
          <a:xfrm>
            <a:off x="872067" y="2810935"/>
            <a:ext cx="10447867" cy="364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“‘I know your works: you are neither cold nor hot. Would that you were either cold or hot! 16 So, because you are lukewarm, and neither hot nor cold, I will spit you out of my mouth. 17 For you say, “I am rich, I have prospered, and I need nothing,” not realizing that you are wretched, pitiable, poor, blind, and naked.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(Revelation 3:15-17)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1BBCA-D658-8D51-867F-77CE9966BB42}"/>
              </a:ext>
            </a:extLst>
          </p:cNvPr>
          <p:cNvSpPr txBox="1"/>
          <p:nvPr/>
        </p:nvSpPr>
        <p:spPr>
          <a:xfrm>
            <a:off x="2984241" y="679903"/>
            <a:ext cx="622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Laodicea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E0810-E9B9-132B-C19D-6645F00A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18ACB4-6EEC-5E16-ED7A-4F8343504AD7}"/>
              </a:ext>
            </a:extLst>
          </p:cNvPr>
          <p:cNvSpPr txBox="1">
            <a:spLocks/>
          </p:cNvSpPr>
          <p:nvPr/>
        </p:nvSpPr>
        <p:spPr>
          <a:xfrm>
            <a:off x="872067" y="2810935"/>
            <a:ext cx="10447867" cy="364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“…the American Church is a difficult place to fit in if you want to live out New Testament Christianity. The goals of American Christianity are often a nice marriage, children who don’t swear, and good church attendance.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Taking the words of Christ literally and seriously is rarely considered.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Francis Chan,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Crazy Love</a:t>
            </a:r>
          </a:p>
        </p:txBody>
      </p:sp>
      <p:pic>
        <p:nvPicPr>
          <p:cNvPr id="7" name="Graphic 6" descr="Chat bubble with solid fill">
            <a:extLst>
              <a:ext uri="{FF2B5EF4-FFF2-40B4-BE49-F238E27FC236}">
                <a16:creationId xmlns:a16="http://schemas.microsoft.com/office/drawing/2014/main" id="{0FAF26E0-D57A-A017-0F62-EB6AFF789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7099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41F2B9-F531-41C9-1280-CD8BE7AB3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94C81D60-A407-5FCF-B6EC-F24AC8E33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608667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4EEBDA-7CCA-C718-F3C3-96C72045F91C}"/>
              </a:ext>
            </a:extLst>
          </p:cNvPr>
          <p:cNvSpPr txBox="1">
            <a:spLocks/>
          </p:cNvSpPr>
          <p:nvPr/>
        </p:nvSpPr>
        <p:spPr>
          <a:xfrm>
            <a:off x="872067" y="2810935"/>
            <a:ext cx="10447867" cy="364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“…that I may know him and the power of his resurrection,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may share his sufferings, becoming like him in his death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11 that by any means possible I may attain the resurrection from the dead.”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(Phil. 3:10-11)</a:t>
            </a:r>
          </a:p>
        </p:txBody>
      </p:sp>
    </p:spTree>
    <p:extLst>
      <p:ext uri="{BB962C8B-B14F-4D97-AF65-F5344CB8AC3E}">
        <p14:creationId xmlns:p14="http://schemas.microsoft.com/office/powerpoint/2010/main" val="39884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9D444-7705-7009-747F-0F6C00874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 Looked Impossible': New Film Follows Free Climbers Up The 'Dawn Wall' |  KCUR - Kansas City news and NPR">
            <a:extLst>
              <a:ext uri="{FF2B5EF4-FFF2-40B4-BE49-F238E27FC236}">
                <a16:creationId xmlns:a16="http://schemas.microsoft.com/office/drawing/2014/main" id="{A83E0BFE-4931-7A9E-AD66-503FFCF9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48E505-6856-6CB4-2959-AE727165693B}"/>
              </a:ext>
            </a:extLst>
          </p:cNvPr>
          <p:cNvSpPr txBox="1"/>
          <p:nvPr/>
        </p:nvSpPr>
        <p:spPr>
          <a:xfrm>
            <a:off x="471194" y="1233588"/>
            <a:ext cx="1044562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Spiritual Assessment:</a:t>
            </a:r>
          </a:p>
          <a:p>
            <a:endParaRPr lang="en-US" sz="2800" b="1" u="sng" dirty="0">
              <a:solidFill>
                <a:schemeClr val="bg1"/>
              </a:solidFill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Wake up from complacency.</a:t>
            </a:r>
          </a:p>
          <a:p>
            <a:pPr marL="514350" indent="-514350">
              <a:buAutoNum type="arabicPeriod"/>
            </a:pPr>
            <a:endParaRPr lang="en-US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Don’t underestimate the value of being faithful.</a:t>
            </a:r>
          </a:p>
          <a:p>
            <a:pPr marL="514350" indent="-514350">
              <a:buAutoNum type="arabicPeriod"/>
            </a:pPr>
            <a:endParaRPr lang="en-US" sz="28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Be aware that comfortable faith can create false security.</a:t>
            </a:r>
          </a:p>
        </p:txBody>
      </p:sp>
    </p:spTree>
    <p:extLst>
      <p:ext uri="{BB962C8B-B14F-4D97-AF65-F5344CB8AC3E}">
        <p14:creationId xmlns:p14="http://schemas.microsoft.com/office/powerpoint/2010/main" val="13886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4E6E7D-8BEE-F114-D4A0-E6B9B0503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883534"/>
              </p:ext>
            </p:extLst>
          </p:nvPr>
        </p:nvGraphicFramePr>
        <p:xfrm>
          <a:off x="838200" y="713792"/>
          <a:ext cx="10515600" cy="5430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6571718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3193336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6965087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5345655"/>
                    </a:ext>
                  </a:extLst>
                </a:gridCol>
              </a:tblGrid>
              <a:tr h="755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Church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Spiritual Condition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Call for Awareness / Response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Verse Location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7251474"/>
                  </a:ext>
                </a:extLst>
              </a:tr>
              <a:tr h="1558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Sardis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Looked alive but was dead; complacent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Wake up, strengthen what remains, remember what you received, repent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Revelation 3:1–3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142292"/>
                  </a:ext>
                </a:extLst>
              </a:tr>
              <a:tr h="1558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Philadelphia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Small but faithful; possibly underestimated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Hold fast to what you have; continue in faithfulness and obedience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Revelation 3:7–13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2565799"/>
                  </a:ext>
                </a:extLst>
              </a:tr>
              <a:tr h="1558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Laodicea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Appeared rich but was poor and lukewarm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Be zealous and repent; rely on Christ, not on self-sufficiency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Revelation 3:14–22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07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54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5178A-591A-B2B1-4D11-3E41B58D296E}"/>
              </a:ext>
            </a:extLst>
          </p:cNvPr>
          <p:cNvSpPr txBox="1">
            <a:spLocks/>
          </p:cNvSpPr>
          <p:nvPr/>
        </p:nvSpPr>
        <p:spPr>
          <a:xfrm>
            <a:off x="1885388" y="2462116"/>
            <a:ext cx="8421224" cy="193376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persevere by being aware of our spiritual condition and respond.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36D83-823B-66C6-75BC-5433D4459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BFE70D-E158-8D80-FF63-F161255F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96" b="77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55545B-8AF8-F5D9-0116-B8FB1C4D4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8D009-5C94-4E9B-3440-1920ECC25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2BB3F4-C4FB-77C2-CC1E-7EFC4E54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CE013A-1F28-2A2D-D44F-02064768E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8F9F77-DBCB-959C-10DF-B2940ADAB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r="25984" b="29320"/>
          <a:stretch>
            <a:fillRect/>
          </a:stretch>
        </p:blipFill>
        <p:spPr bwMode="auto">
          <a:xfrm>
            <a:off x="6095999" y="3410145"/>
            <a:ext cx="4683125" cy="34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04BAFC-EC76-36AE-664E-18C3B733B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2"/>
          <a:stretch>
            <a:fillRect/>
          </a:stretch>
        </p:blipFill>
        <p:spPr bwMode="auto">
          <a:xfrm>
            <a:off x="6096000" y="0"/>
            <a:ext cx="4683125" cy="34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olo' Climber Alex Honnold to Scale Taiwan's Tallest Skyscraper in  Netflix Special : r/taiwan">
            <a:extLst>
              <a:ext uri="{FF2B5EF4-FFF2-40B4-BE49-F238E27FC236}">
                <a16:creationId xmlns:a16="http://schemas.microsoft.com/office/drawing/2014/main" id="{FF9B5916-BCCB-16EF-3BD9-6E8678E3C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0"/>
            <a:ext cx="4683125" cy="68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8B8078-2A7A-F2C4-93AD-F0AC0B36A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3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057597-9D6B-BC54-C64F-B06483285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626A2-86CA-B127-1B6D-2C936636DB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" t="11021" r="-70" b="51183"/>
          <a:stretch>
            <a:fillRect/>
          </a:stretch>
        </p:blipFill>
        <p:spPr>
          <a:xfrm>
            <a:off x="8506" y="0"/>
            <a:ext cx="1218349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754D5-2641-1259-26E8-924342D2A72E}"/>
              </a:ext>
            </a:extLst>
          </p:cNvPr>
          <p:cNvSpPr txBox="1">
            <a:spLocks/>
          </p:cNvSpPr>
          <p:nvPr/>
        </p:nvSpPr>
        <p:spPr>
          <a:xfrm>
            <a:off x="872066" y="2462116"/>
            <a:ext cx="10447867" cy="193376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 aware of your spiritual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3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3A75F8-A64A-9AA3-E05F-4621662061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" t="11021" r="-70" b="51183"/>
          <a:stretch>
            <a:fillRect/>
          </a:stretch>
        </p:blipFill>
        <p:spPr>
          <a:xfrm>
            <a:off x="8506" y="0"/>
            <a:ext cx="12183494" cy="6858000"/>
          </a:xfrm>
          <a:prstGeom prst="rect">
            <a:avLst/>
          </a:prstGeom>
        </p:spPr>
      </p:pic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BE74DD8C-ECA0-EB20-26EC-FFEA0B002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608667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A88B50-4199-E6AD-BEE5-64089F7CDF66}"/>
              </a:ext>
            </a:extLst>
          </p:cNvPr>
          <p:cNvSpPr txBox="1">
            <a:spLocks/>
          </p:cNvSpPr>
          <p:nvPr/>
        </p:nvSpPr>
        <p:spPr>
          <a:xfrm>
            <a:off x="872067" y="2810935"/>
            <a:ext cx="10447867" cy="2573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“‘I know your works.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have the reputation of being alive, but you are dead.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Wake up, and strengthen what remains and is about to die, for I have not found your works complete in the sight of my God.”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(Revelation 3:1-2)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F3116-B305-3711-387D-2A5BA89CD111}"/>
              </a:ext>
            </a:extLst>
          </p:cNvPr>
          <p:cNvSpPr txBox="1"/>
          <p:nvPr/>
        </p:nvSpPr>
        <p:spPr>
          <a:xfrm>
            <a:off x="2984241" y="679903"/>
            <a:ext cx="622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Sardis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0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 Looked Impossible': New Film Follows Free Climbers Up The 'Dawn Wall' |  KCUR - Kansas City news and NPR">
            <a:extLst>
              <a:ext uri="{FF2B5EF4-FFF2-40B4-BE49-F238E27FC236}">
                <a16:creationId xmlns:a16="http://schemas.microsoft.com/office/drawing/2014/main" id="{5A10C949-8CB3-0F1D-C9E0-816D7746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7359F-74C0-3997-DF57-F8231EC1866A}"/>
              </a:ext>
            </a:extLst>
          </p:cNvPr>
          <p:cNvSpPr txBox="1"/>
          <p:nvPr/>
        </p:nvSpPr>
        <p:spPr>
          <a:xfrm>
            <a:off x="471195" y="1233588"/>
            <a:ext cx="58176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Spiritual Assessment:</a:t>
            </a:r>
          </a:p>
          <a:p>
            <a:endParaRPr lang="en-US" sz="2800" b="1" u="sng" dirty="0">
              <a:solidFill>
                <a:schemeClr val="bg1"/>
              </a:solidFill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1. Wake up from complacency.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6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BB43A-9198-35B4-222A-0222C008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Open book with solid fill">
            <a:extLst>
              <a:ext uri="{FF2B5EF4-FFF2-40B4-BE49-F238E27FC236}">
                <a16:creationId xmlns:a16="http://schemas.microsoft.com/office/drawing/2014/main" id="{BE8CCF2A-30BF-CB4A-7CCA-246296D26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608667"/>
            <a:ext cx="914400" cy="914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53F860-78A8-599C-6C65-87818D9C6C96}"/>
              </a:ext>
            </a:extLst>
          </p:cNvPr>
          <p:cNvSpPr txBox="1">
            <a:spLocks/>
          </p:cNvSpPr>
          <p:nvPr/>
        </p:nvSpPr>
        <p:spPr>
          <a:xfrm>
            <a:off x="872067" y="2810935"/>
            <a:ext cx="10447867" cy="2003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“Be sober-minded; be watchful. For the enemy prowls around like a roaring lion, looking for someone to devour.”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 Peter 5:8)</a:t>
            </a:r>
          </a:p>
        </p:txBody>
      </p:sp>
    </p:spTree>
    <p:extLst>
      <p:ext uri="{BB962C8B-B14F-4D97-AF65-F5344CB8AC3E}">
        <p14:creationId xmlns:p14="http://schemas.microsoft.com/office/powerpoint/2010/main" val="19102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473</Words>
  <Application>Microsoft Office PowerPoint</Application>
  <PresentationFormat>Widescreen</PresentationFormat>
  <Paragraphs>50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Randy Pang</dc:creator>
  <cp:lastModifiedBy>Randy Pang</cp:lastModifiedBy>
  <cp:revision>2</cp:revision>
  <dcterms:created xsi:type="dcterms:W3CDTF">2026-01-31T23:42:53Z</dcterms:created>
  <dcterms:modified xsi:type="dcterms:W3CDTF">2026-03-06T10:40:01Z</dcterms:modified>
</cp:coreProperties>
</file>