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embeddedFontLst>
    <p:embeddedFont>
      <p:font typeface="Roboto" panose="02000000000000000000" pitchFamily="2"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48C61A0-B501-48D3-9A61-157062585520}">
  <a:tblStyle styleId="{648C61A0-B501-48D3-9A61-15706258552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8" d="100"/>
          <a:sy n="138" d="100"/>
        </p:scale>
        <p:origin x="834"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87f6e4344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87f6e4344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990427e869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990427e869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b45e934c1c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3b45e934c1c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b45e934c1c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b45e934c1c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b55dc0dd96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b55dc0dd96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3a32540996f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3a32540996f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990427e86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3990427e86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3b45e934c1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3b45e934c1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3b45e934c1c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3b45e934c1c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a32540996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3a32540996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990427e869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3990427e869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a32540996f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a32540996f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b55dc0dd96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b55dc0dd96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3a32540996f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3a32540996f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3" name="Picture 2">
            <a:extLst>
              <a:ext uri="{FF2B5EF4-FFF2-40B4-BE49-F238E27FC236}">
                <a16:creationId xmlns:a16="http://schemas.microsoft.com/office/drawing/2014/main" id="{85668F0B-7E70-3F5A-23AD-F59E963A059B}"/>
              </a:ext>
            </a:extLst>
          </p:cNvPr>
          <p:cNvPicPr>
            <a:picLocks noChangeAspect="1"/>
          </p:cNvPicPr>
          <p:nvPr/>
        </p:nvPicPr>
        <p:blipFill>
          <a:blip r:embed="rId3"/>
          <a:stretch>
            <a:fillRect/>
          </a:stretch>
        </p:blipFill>
        <p:spPr>
          <a:xfrm>
            <a:off x="0" y="0"/>
            <a:ext cx="9144000" cy="51435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98"/>
        <p:cNvGrpSpPr/>
        <p:nvPr/>
      </p:nvGrpSpPr>
      <p:grpSpPr>
        <a:xfrm>
          <a:off x="0" y="0"/>
          <a:ext cx="0" cy="0"/>
          <a:chOff x="0" y="0"/>
          <a:chExt cx="0" cy="0"/>
        </a:xfrm>
      </p:grpSpPr>
      <p:sp>
        <p:nvSpPr>
          <p:cNvPr id="99" name="Google Shape;99;p22"/>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APOCALYPTIC LITERATURE</a:t>
            </a:r>
            <a:endParaRPr sz="1900" b="1"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WHAT IS IT?: </a:t>
            </a:r>
            <a:r>
              <a:rPr lang="en" sz="1900" dirty="0">
                <a:solidFill>
                  <a:schemeClr val="bg1"/>
                </a:solidFill>
                <a:latin typeface="Roboto"/>
                <a:ea typeface="Roboto"/>
                <a:cs typeface="Roboto"/>
                <a:sym typeface="Roboto"/>
              </a:rPr>
              <a:t>Writing where there is a revelation from an otherworldly being that comes to a human recipient, disclosing a transcendent reality about future salvation and a supernatural world beyond what our eyes can see.</a:t>
            </a:r>
            <a:endParaRPr sz="19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WHAT IS IT FOR?</a:t>
            </a:r>
            <a:r>
              <a:rPr lang="en" sz="1900" dirty="0">
                <a:solidFill>
                  <a:schemeClr val="bg1"/>
                </a:solidFill>
                <a:latin typeface="Roboto"/>
                <a:ea typeface="Roboto"/>
                <a:cs typeface="Roboto"/>
                <a:sym typeface="Roboto"/>
              </a:rPr>
              <a:t> To call its hearers to live in accord with what is revealed, transforming their lives. John’s visions function to comfort persecuted Christians and warn Christians not to compromise with the world-system.</a:t>
            </a:r>
            <a:endParaRPr sz="19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r>
              <a:rPr lang="en" sz="1900" b="1" dirty="0">
                <a:solidFill>
                  <a:schemeClr val="bg1"/>
                </a:solidFill>
                <a:latin typeface="Roboto"/>
                <a:ea typeface="Roboto"/>
                <a:cs typeface="Roboto"/>
                <a:sym typeface="Roboto"/>
              </a:rPr>
              <a:t>WHAT IS ITS FORM?</a:t>
            </a:r>
            <a:r>
              <a:rPr lang="en" sz="1900" dirty="0">
                <a:solidFill>
                  <a:schemeClr val="bg1"/>
                </a:solidFill>
                <a:latin typeface="Roboto"/>
                <a:ea typeface="Roboto"/>
                <a:cs typeface="Roboto"/>
                <a:sym typeface="Roboto"/>
              </a:rPr>
              <a:t> It comes in visions given to John, that are symbolic and full of allusions to Old Testament imagery. This creates the difficulty of understanding its symbolism.</a:t>
            </a:r>
            <a:endParaRPr sz="1900" dirty="0">
              <a:solidFill>
                <a:schemeClr val="bg1"/>
              </a:solidFill>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3"/>
        <p:cNvGrpSpPr/>
        <p:nvPr/>
      </p:nvGrpSpPr>
      <p:grpSpPr>
        <a:xfrm>
          <a:off x="0" y="0"/>
          <a:ext cx="0" cy="0"/>
          <a:chOff x="0" y="0"/>
          <a:chExt cx="0" cy="0"/>
        </a:xfrm>
      </p:grpSpPr>
      <p:sp>
        <p:nvSpPr>
          <p:cNvPr id="104" name="Google Shape;104;p23"/>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REVELATION 1:12-19</a:t>
            </a:r>
            <a:endParaRPr sz="1900" b="1"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1800" dirty="0">
                <a:solidFill>
                  <a:schemeClr val="bg1"/>
                </a:solidFill>
                <a:latin typeface="Roboto"/>
                <a:ea typeface="Roboto"/>
                <a:cs typeface="Roboto"/>
                <a:sym typeface="Roboto"/>
              </a:rPr>
              <a:t>“</a:t>
            </a:r>
            <a:r>
              <a:rPr lang="en" sz="1600" b="1" dirty="0">
                <a:solidFill>
                  <a:schemeClr val="bg1"/>
                </a:solidFill>
                <a:latin typeface="Roboto"/>
                <a:ea typeface="Roboto"/>
                <a:cs typeface="Roboto"/>
                <a:sym typeface="Roboto"/>
              </a:rPr>
              <a:t>12 </a:t>
            </a:r>
            <a:r>
              <a:rPr lang="en" sz="1600" dirty="0">
                <a:solidFill>
                  <a:schemeClr val="bg1"/>
                </a:solidFill>
                <a:latin typeface="Roboto"/>
                <a:ea typeface="Roboto"/>
                <a:cs typeface="Roboto"/>
                <a:sym typeface="Roboto"/>
              </a:rPr>
              <a:t>Then I turned to see the voice that was speaking to me, and on turning I saw seven golden lampstands, </a:t>
            </a:r>
            <a:r>
              <a:rPr lang="en" sz="1600" b="1" dirty="0">
                <a:solidFill>
                  <a:schemeClr val="bg1"/>
                </a:solidFill>
                <a:latin typeface="Roboto"/>
                <a:ea typeface="Roboto"/>
                <a:cs typeface="Roboto"/>
                <a:sym typeface="Roboto"/>
              </a:rPr>
              <a:t>13 </a:t>
            </a:r>
            <a:r>
              <a:rPr lang="en" sz="1600" dirty="0">
                <a:solidFill>
                  <a:schemeClr val="bg1"/>
                </a:solidFill>
                <a:latin typeface="Roboto"/>
                <a:ea typeface="Roboto"/>
                <a:cs typeface="Roboto"/>
                <a:sym typeface="Roboto"/>
              </a:rPr>
              <a:t>and in the midst of the lampstands one like a son of man, clothed with a long robe and with a golden sash around his chest. </a:t>
            </a:r>
            <a:r>
              <a:rPr lang="en" sz="1600" b="1" dirty="0">
                <a:solidFill>
                  <a:schemeClr val="bg1"/>
                </a:solidFill>
                <a:latin typeface="Roboto"/>
                <a:ea typeface="Roboto"/>
                <a:cs typeface="Roboto"/>
                <a:sym typeface="Roboto"/>
              </a:rPr>
              <a:t>14 </a:t>
            </a:r>
            <a:r>
              <a:rPr lang="en" sz="1600" dirty="0">
                <a:solidFill>
                  <a:schemeClr val="bg1"/>
                </a:solidFill>
                <a:latin typeface="Roboto"/>
                <a:ea typeface="Roboto"/>
                <a:cs typeface="Roboto"/>
                <a:sym typeface="Roboto"/>
              </a:rPr>
              <a:t>The hairs of his head were white, like white wool, like snow. His eyes were like a flame of fire, </a:t>
            </a:r>
            <a:r>
              <a:rPr lang="en" sz="1600" b="1" dirty="0">
                <a:solidFill>
                  <a:schemeClr val="bg1"/>
                </a:solidFill>
                <a:latin typeface="Roboto"/>
                <a:ea typeface="Roboto"/>
                <a:cs typeface="Roboto"/>
                <a:sym typeface="Roboto"/>
              </a:rPr>
              <a:t>15 </a:t>
            </a:r>
            <a:r>
              <a:rPr lang="en" sz="1600" dirty="0">
                <a:solidFill>
                  <a:schemeClr val="bg1"/>
                </a:solidFill>
                <a:latin typeface="Roboto"/>
                <a:ea typeface="Roboto"/>
                <a:cs typeface="Roboto"/>
                <a:sym typeface="Roboto"/>
              </a:rPr>
              <a:t>his feet were like burnished bronze, refined in a furnace, and his voice was like the roar of many waters. </a:t>
            </a:r>
            <a:r>
              <a:rPr lang="en" sz="1600" b="1" dirty="0">
                <a:solidFill>
                  <a:schemeClr val="bg1"/>
                </a:solidFill>
                <a:latin typeface="Roboto"/>
                <a:ea typeface="Roboto"/>
                <a:cs typeface="Roboto"/>
                <a:sym typeface="Roboto"/>
              </a:rPr>
              <a:t>16 </a:t>
            </a:r>
            <a:r>
              <a:rPr lang="en" sz="1600" dirty="0">
                <a:solidFill>
                  <a:schemeClr val="bg1"/>
                </a:solidFill>
                <a:latin typeface="Roboto"/>
                <a:ea typeface="Roboto"/>
                <a:cs typeface="Roboto"/>
                <a:sym typeface="Roboto"/>
              </a:rPr>
              <a:t>In his right hand he held seven stars, from his mouth came a sharp two-edged sword, and his face was like the sun shining in full strength.</a:t>
            </a:r>
            <a:endParaRPr sz="16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1600" b="1" dirty="0">
                <a:solidFill>
                  <a:schemeClr val="bg1"/>
                </a:solidFill>
                <a:latin typeface="Roboto"/>
                <a:ea typeface="Roboto"/>
                <a:cs typeface="Roboto"/>
                <a:sym typeface="Roboto"/>
              </a:rPr>
              <a:t>17 </a:t>
            </a:r>
            <a:r>
              <a:rPr lang="en" sz="1600" dirty="0">
                <a:solidFill>
                  <a:schemeClr val="bg1"/>
                </a:solidFill>
                <a:latin typeface="Roboto"/>
                <a:ea typeface="Roboto"/>
                <a:cs typeface="Roboto"/>
                <a:sym typeface="Roboto"/>
              </a:rPr>
              <a:t>When I saw him, I fell at his feet as though dead. But he laid his right hand on me, saying, “Fear not, I am the first and the last, </a:t>
            </a:r>
            <a:r>
              <a:rPr lang="en" sz="1600" b="1" dirty="0">
                <a:solidFill>
                  <a:schemeClr val="bg1"/>
                </a:solidFill>
                <a:latin typeface="Roboto"/>
                <a:ea typeface="Roboto"/>
                <a:cs typeface="Roboto"/>
                <a:sym typeface="Roboto"/>
              </a:rPr>
              <a:t>18 </a:t>
            </a:r>
            <a:r>
              <a:rPr lang="en" sz="1600" dirty="0">
                <a:solidFill>
                  <a:schemeClr val="bg1"/>
                </a:solidFill>
                <a:latin typeface="Roboto"/>
                <a:ea typeface="Roboto"/>
                <a:cs typeface="Roboto"/>
                <a:sym typeface="Roboto"/>
              </a:rPr>
              <a:t>and the living one. I died, and behold I am alive forevermore, and I have the keys of Death and Hades. </a:t>
            </a:r>
            <a:r>
              <a:rPr lang="en" sz="1600" b="1" dirty="0">
                <a:solidFill>
                  <a:schemeClr val="bg1"/>
                </a:solidFill>
                <a:latin typeface="Roboto"/>
                <a:ea typeface="Roboto"/>
                <a:cs typeface="Roboto"/>
                <a:sym typeface="Roboto"/>
              </a:rPr>
              <a:t>19 </a:t>
            </a:r>
            <a:r>
              <a:rPr lang="en" sz="1600" dirty="0">
                <a:solidFill>
                  <a:schemeClr val="bg1"/>
                </a:solidFill>
                <a:latin typeface="Roboto"/>
                <a:ea typeface="Roboto"/>
                <a:cs typeface="Roboto"/>
                <a:sym typeface="Roboto"/>
              </a:rPr>
              <a:t>Write therefore the things that you have seen, those that are and those that are to take place after this.”</a:t>
            </a:r>
            <a:endParaRPr sz="2300" b="1"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1900" dirty="0">
              <a:solidFill>
                <a:schemeClr val="bg1"/>
              </a:solidFill>
              <a:latin typeface="Roboto"/>
              <a:ea typeface="Roboto"/>
              <a:cs typeface="Roboto"/>
              <a:sym typeface="Robot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08"/>
        <p:cNvGrpSpPr/>
        <p:nvPr/>
      </p:nvGrpSpPr>
      <p:grpSpPr>
        <a:xfrm>
          <a:off x="0" y="0"/>
          <a:ext cx="0" cy="0"/>
          <a:chOff x="0" y="0"/>
          <a:chExt cx="0" cy="0"/>
        </a:xfrm>
      </p:grpSpPr>
      <p:graphicFrame>
        <p:nvGraphicFramePr>
          <p:cNvPr id="109" name="Google Shape;109;p24"/>
          <p:cNvGraphicFramePr/>
          <p:nvPr>
            <p:extLst>
              <p:ext uri="{D42A27DB-BD31-4B8C-83A1-F6EECF244321}">
                <p14:modId xmlns:p14="http://schemas.microsoft.com/office/powerpoint/2010/main" val="3448863076"/>
              </p:ext>
            </p:extLst>
          </p:nvPr>
        </p:nvGraphicFramePr>
        <p:xfrm>
          <a:off x="481750" y="363600"/>
          <a:ext cx="8171850" cy="4304850"/>
        </p:xfrm>
        <a:graphic>
          <a:graphicData uri="http://schemas.openxmlformats.org/drawingml/2006/table">
            <a:tbl>
              <a:tblPr>
                <a:noFill/>
                <a:tableStyleId>{648C61A0-B501-48D3-9A61-157062585520}</a:tableStyleId>
              </a:tblPr>
              <a:tblGrid>
                <a:gridCol w="1217375">
                  <a:extLst>
                    <a:ext uri="{9D8B030D-6E8A-4147-A177-3AD203B41FA5}">
                      <a16:colId xmlns:a16="http://schemas.microsoft.com/office/drawing/2014/main" val="20000"/>
                    </a:ext>
                  </a:extLst>
                </a:gridCol>
                <a:gridCol w="3272600">
                  <a:extLst>
                    <a:ext uri="{9D8B030D-6E8A-4147-A177-3AD203B41FA5}">
                      <a16:colId xmlns:a16="http://schemas.microsoft.com/office/drawing/2014/main" val="20001"/>
                    </a:ext>
                  </a:extLst>
                </a:gridCol>
                <a:gridCol w="3681875">
                  <a:extLst>
                    <a:ext uri="{9D8B030D-6E8A-4147-A177-3AD203B41FA5}">
                      <a16:colId xmlns:a16="http://schemas.microsoft.com/office/drawing/2014/main" val="20002"/>
                    </a:ext>
                  </a:extLst>
                </a:gridCol>
              </a:tblGrid>
              <a:tr h="406525">
                <a:tc>
                  <a:txBody>
                    <a:bodyPr/>
                    <a:lstStyle/>
                    <a:p>
                      <a:pPr marL="0" lvl="0" indent="0" algn="l" rtl="0">
                        <a:spcBef>
                          <a:spcPts val="0"/>
                        </a:spcBef>
                        <a:spcAft>
                          <a:spcPts val="0"/>
                        </a:spcAft>
                        <a:buNone/>
                      </a:pPr>
                      <a:r>
                        <a:rPr lang="en" dirty="0">
                          <a:solidFill>
                            <a:schemeClr val="bg1"/>
                          </a:solidFill>
                          <a:latin typeface="Roboto"/>
                          <a:ea typeface="Roboto"/>
                          <a:cs typeface="Roboto"/>
                          <a:sym typeface="Roboto"/>
                        </a:rPr>
                        <a:t>Imagery</a:t>
                      </a:r>
                      <a:endParaRPr dirty="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Revelation</a:t>
                      </a:r>
                      <a:endParaRPr>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Old Testament</a:t>
                      </a:r>
                      <a:endParaRPr>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624525">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Lampstands</a:t>
                      </a:r>
                      <a:endParaRPr>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“Seven lampstands”</a:t>
                      </a:r>
                      <a:endParaRPr>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Zechariah 4: lampstand (the temple) with seven lamps (the power of the Holy Spirit)</a:t>
                      </a:r>
                      <a:endParaRPr>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1"/>
                  </a:ext>
                </a:extLst>
              </a:tr>
              <a:tr h="818450">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Son of Man</a:t>
                      </a:r>
                      <a:endParaRPr>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dirty="0">
                          <a:solidFill>
                            <a:schemeClr val="bg1"/>
                          </a:solidFill>
                          <a:latin typeface="Roboto"/>
                          <a:ea typeface="Roboto"/>
                          <a:cs typeface="Roboto"/>
                          <a:sym typeface="Roboto"/>
                        </a:rPr>
                        <a:t>“One like a son of man”</a:t>
                      </a:r>
                      <a:endParaRPr dirty="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Daniel 10: the divine figure who is ‘in the likeness of the children of man’</a:t>
                      </a:r>
                      <a:endParaRPr>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r h="818450">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Eyes</a:t>
                      </a:r>
                      <a:endParaRPr>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“Eyes were like a flame of fire”</a:t>
                      </a:r>
                      <a:endParaRPr>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Daniel 10: “his eyes like flaming torches…”</a:t>
                      </a:r>
                      <a:endParaRPr>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r h="818450">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Voice</a:t>
                      </a:r>
                      <a:endParaRPr sz="170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“Voice was like the roar of many waters”</a:t>
                      </a:r>
                      <a:endParaRPr sz="170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Ezekiel 43: “And the sound of his coming was like the sound of many waters”</a:t>
                      </a:r>
                      <a:endParaRPr sz="170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4"/>
                  </a:ext>
                </a:extLst>
              </a:tr>
              <a:tr h="818450">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Mouth</a:t>
                      </a:r>
                      <a:endParaRPr sz="170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a:solidFill>
                            <a:schemeClr val="bg1"/>
                          </a:solidFill>
                          <a:latin typeface="Roboto"/>
                          <a:ea typeface="Roboto"/>
                          <a:cs typeface="Roboto"/>
                          <a:sym typeface="Roboto"/>
                        </a:rPr>
                        <a:t>“From his mouth came a sharp two-edged word”</a:t>
                      </a:r>
                      <a:endParaRPr sz="170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dirty="0">
                          <a:solidFill>
                            <a:schemeClr val="bg1"/>
                          </a:solidFill>
                          <a:latin typeface="Roboto"/>
                          <a:ea typeface="Roboto"/>
                          <a:cs typeface="Roboto"/>
                          <a:sym typeface="Roboto"/>
                        </a:rPr>
                        <a:t>Isaiah 49: “He made my mouth like a sharp sword”</a:t>
                      </a:r>
                      <a:endParaRPr sz="1700" dirty="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13"/>
        <p:cNvGrpSpPr/>
        <p:nvPr/>
      </p:nvGrpSpPr>
      <p:grpSpPr>
        <a:xfrm>
          <a:off x="0" y="0"/>
          <a:ext cx="0" cy="0"/>
          <a:chOff x="0" y="0"/>
          <a:chExt cx="0" cy="0"/>
        </a:xfrm>
      </p:grpSpPr>
      <p:sp>
        <p:nvSpPr>
          <p:cNvPr id="114" name="Google Shape;114;p25"/>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QUESTIONS TO CONSIDER</a:t>
            </a:r>
            <a:endParaRPr sz="1900" b="1" dirty="0">
              <a:solidFill>
                <a:schemeClr val="bg1"/>
              </a:solidFill>
              <a:latin typeface="Roboto"/>
              <a:ea typeface="Roboto"/>
              <a:cs typeface="Roboto"/>
              <a:sym typeface="Roboto"/>
            </a:endParaRPr>
          </a:p>
          <a:p>
            <a:pPr marL="107950" lvl="0" algn="l" rtl="0">
              <a:lnSpc>
                <a:spcPct val="115000"/>
              </a:lnSpc>
              <a:spcBef>
                <a:spcPts val="1200"/>
              </a:spcBef>
              <a:spcAft>
                <a:spcPts val="0"/>
              </a:spcAft>
              <a:buClr>
                <a:schemeClr val="dk1"/>
              </a:buClr>
              <a:buSzPts val="1900"/>
            </a:pPr>
            <a:r>
              <a:rPr lang="en" sz="1900" dirty="0">
                <a:solidFill>
                  <a:schemeClr val="bg1"/>
                </a:solidFill>
                <a:latin typeface="Roboto"/>
                <a:ea typeface="Roboto"/>
                <a:cs typeface="Roboto"/>
                <a:sym typeface="Roboto"/>
              </a:rPr>
              <a:t>1. Have you considered that God in his holiness can know you completely yet handle your sin through Jesus Christ?</a:t>
            </a:r>
          </a:p>
          <a:p>
            <a:pPr marL="565150" lvl="0" indent="-457200" algn="l" rtl="0">
              <a:lnSpc>
                <a:spcPct val="115000"/>
              </a:lnSpc>
              <a:spcBef>
                <a:spcPts val="1200"/>
              </a:spcBef>
              <a:spcAft>
                <a:spcPts val="0"/>
              </a:spcAft>
              <a:buClr>
                <a:schemeClr val="dk1"/>
              </a:buClr>
              <a:buSzPts val="1900"/>
              <a:buAutoNum type="arabicPeriod"/>
            </a:pPr>
            <a:endParaRPr sz="1900" dirty="0">
              <a:solidFill>
                <a:schemeClr val="bg1"/>
              </a:solidFill>
              <a:latin typeface="Roboto"/>
              <a:ea typeface="Roboto"/>
              <a:cs typeface="Roboto"/>
              <a:sym typeface="Roboto"/>
            </a:endParaRPr>
          </a:p>
          <a:p>
            <a:pPr marL="107950" lvl="0" algn="l" rtl="0">
              <a:lnSpc>
                <a:spcPct val="115000"/>
              </a:lnSpc>
              <a:spcBef>
                <a:spcPts val="0"/>
              </a:spcBef>
              <a:spcAft>
                <a:spcPts val="0"/>
              </a:spcAft>
              <a:buClr>
                <a:schemeClr val="dk1"/>
              </a:buClr>
              <a:buSzPts val="1900"/>
            </a:pPr>
            <a:r>
              <a:rPr lang="en" sz="1900" dirty="0">
                <a:solidFill>
                  <a:schemeClr val="bg1"/>
                </a:solidFill>
                <a:latin typeface="Roboto"/>
                <a:ea typeface="Roboto"/>
                <a:cs typeface="Roboto"/>
                <a:sym typeface="Roboto"/>
              </a:rPr>
              <a:t>2. Have you considered that God sees all of us, and there will always be a place for you in His Son?</a:t>
            </a:r>
          </a:p>
          <a:p>
            <a:pPr marL="107950" lvl="0" algn="l" rtl="0">
              <a:lnSpc>
                <a:spcPct val="115000"/>
              </a:lnSpc>
              <a:spcBef>
                <a:spcPts val="0"/>
              </a:spcBef>
              <a:spcAft>
                <a:spcPts val="0"/>
              </a:spcAft>
              <a:buClr>
                <a:schemeClr val="dk1"/>
              </a:buClr>
              <a:buSzPts val="1900"/>
            </a:pPr>
            <a:endParaRPr sz="1900" dirty="0">
              <a:solidFill>
                <a:schemeClr val="bg1"/>
              </a:solidFill>
              <a:latin typeface="Roboto"/>
              <a:ea typeface="Roboto"/>
              <a:cs typeface="Roboto"/>
              <a:sym typeface="Roboto"/>
            </a:endParaRPr>
          </a:p>
          <a:p>
            <a:pPr marL="107950" lvl="0" algn="l" rtl="0">
              <a:lnSpc>
                <a:spcPct val="115000"/>
              </a:lnSpc>
              <a:spcBef>
                <a:spcPts val="0"/>
              </a:spcBef>
              <a:spcAft>
                <a:spcPts val="0"/>
              </a:spcAft>
              <a:buClr>
                <a:schemeClr val="dk1"/>
              </a:buClr>
              <a:buSzPts val="1900"/>
            </a:pPr>
            <a:r>
              <a:rPr lang="en" sz="1900" dirty="0">
                <a:solidFill>
                  <a:schemeClr val="bg1"/>
                </a:solidFill>
                <a:latin typeface="Roboto"/>
                <a:ea typeface="Roboto"/>
                <a:cs typeface="Roboto"/>
                <a:sym typeface="Roboto"/>
              </a:rPr>
              <a:t>3. Have you considered that God loves those he disciplines, and his correction comes from a heart of compassion and love? He only trims, prunes, and grows those he wants to keep close to him forever.</a:t>
            </a:r>
            <a:endParaRPr sz="1900" dirty="0">
              <a:solidFill>
                <a:schemeClr val="bg1"/>
              </a:solidFill>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18"/>
        <p:cNvGrpSpPr/>
        <p:nvPr/>
      </p:nvGrpSpPr>
      <p:grpSpPr>
        <a:xfrm>
          <a:off x="0" y="0"/>
          <a:ext cx="0" cy="0"/>
          <a:chOff x="0" y="0"/>
          <a:chExt cx="0" cy="0"/>
        </a:xfrm>
      </p:grpSpPr>
      <p:sp>
        <p:nvSpPr>
          <p:cNvPr id="119" name="Google Shape;119;p26"/>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1200"/>
              </a:spcAft>
              <a:buClr>
                <a:schemeClr val="dk1"/>
              </a:buClr>
              <a:buSzPts val="1100"/>
              <a:buFont typeface="Arial"/>
              <a:buNone/>
            </a:pPr>
            <a:r>
              <a:rPr lang="en" sz="1900" dirty="0">
                <a:solidFill>
                  <a:schemeClr val="bg1"/>
                </a:solidFill>
                <a:latin typeface="Roboto"/>
                <a:ea typeface="Roboto"/>
                <a:cs typeface="Roboto"/>
                <a:sym typeface="Roboto"/>
              </a:rPr>
              <a:t>“Part of Christ’s priestly role is to tend the lampstands. The OT priest would trim the lamps, remove the wick and old oil, refill the lamps with fresh oil, and relight those that had gone out.  Likewise, Christ tends the ecclesial lampstands by commending, correcting, exhorting, and warning (see chs. 2– 3) in order to secure the churches’ fitness for service as lightbearers in a dark world.” </a:t>
            </a:r>
          </a:p>
          <a:p>
            <a:pPr marL="0" lvl="0" indent="0" algn="l" rtl="0">
              <a:lnSpc>
                <a:spcPct val="115000"/>
              </a:lnSpc>
              <a:spcBef>
                <a:spcPts val="1200"/>
              </a:spcBef>
              <a:spcAft>
                <a:spcPts val="1200"/>
              </a:spcAft>
              <a:buClr>
                <a:schemeClr val="dk1"/>
              </a:buClr>
              <a:buSzPts val="1100"/>
              <a:buFont typeface="Arial"/>
              <a:buNone/>
            </a:pPr>
            <a:r>
              <a:rPr lang="en" sz="1900" dirty="0">
                <a:solidFill>
                  <a:schemeClr val="bg1"/>
                </a:solidFill>
                <a:latin typeface="Roboto"/>
                <a:ea typeface="Roboto"/>
                <a:cs typeface="Roboto"/>
                <a:sym typeface="Roboto"/>
              </a:rPr>
              <a:t>– G.K. Beale</a:t>
            </a:r>
            <a:endParaRPr sz="1900" dirty="0">
              <a:solidFill>
                <a:schemeClr val="bg1"/>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58"/>
        <p:cNvGrpSpPr/>
        <p:nvPr/>
      </p:nvGrpSpPr>
      <p:grpSpPr>
        <a:xfrm>
          <a:off x="0" y="0"/>
          <a:ext cx="0" cy="0"/>
          <a:chOff x="0" y="0"/>
          <a:chExt cx="0" cy="0"/>
        </a:xfrm>
      </p:grpSpPr>
      <p:sp>
        <p:nvSpPr>
          <p:cNvPr id="59" name="Google Shape;59;p14"/>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200"/>
              </a:spcBef>
              <a:spcAft>
                <a:spcPts val="0"/>
              </a:spcAft>
              <a:buClr>
                <a:schemeClr val="dk1"/>
              </a:buClr>
              <a:buSzPts val="1100"/>
              <a:buFont typeface="Arial"/>
              <a:buNone/>
            </a:pPr>
            <a:r>
              <a:rPr lang="en" sz="1900" dirty="0">
                <a:solidFill>
                  <a:schemeClr val="bg1"/>
                </a:solidFill>
                <a:latin typeface="Roboto"/>
                <a:ea typeface="Roboto"/>
                <a:cs typeface="Roboto"/>
                <a:sym typeface="Roboto"/>
              </a:rPr>
              <a:t>THE CLARITY OF REVELATION</a:t>
            </a:r>
            <a:endParaRPr sz="19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1900" dirty="0">
                <a:solidFill>
                  <a:schemeClr val="bg1"/>
                </a:solidFill>
                <a:latin typeface="Roboto"/>
                <a:ea typeface="Roboto"/>
                <a:cs typeface="Roboto"/>
                <a:sym typeface="Roboto"/>
              </a:rPr>
              <a:t>It’s the clarity to know that even when life as God’s people is disorienting, and it looks like the world-system and the devil are going to win, God will have the last word and bring history to a decisive victory for Jesus.</a:t>
            </a:r>
            <a:endParaRPr sz="19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1900" dirty="0">
              <a:solidFill>
                <a:schemeClr val="bg1"/>
              </a:solidFill>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63"/>
        <p:cNvGrpSpPr/>
        <p:nvPr/>
      </p:nvGrpSpPr>
      <p:grpSpPr>
        <a:xfrm>
          <a:off x="0" y="0"/>
          <a:ext cx="0" cy="0"/>
          <a:chOff x="0" y="0"/>
          <a:chExt cx="0" cy="0"/>
        </a:xfrm>
      </p:grpSpPr>
      <p:sp>
        <p:nvSpPr>
          <p:cNvPr id="64" name="Google Shape;64;p15"/>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200"/>
              </a:spcBef>
              <a:spcAft>
                <a:spcPts val="0"/>
              </a:spcAft>
              <a:buClr>
                <a:schemeClr val="dk1"/>
              </a:buClr>
              <a:buSzPts val="1100"/>
              <a:buFont typeface="Arial"/>
              <a:buNone/>
            </a:pPr>
            <a:r>
              <a:rPr lang="en" sz="1900" dirty="0">
                <a:solidFill>
                  <a:schemeClr val="bg1"/>
                </a:solidFill>
                <a:latin typeface="Roboto"/>
                <a:ea typeface="Roboto"/>
                <a:cs typeface="Roboto"/>
                <a:sym typeface="Roboto"/>
              </a:rPr>
              <a:t>SERMON OUTLINE</a:t>
            </a:r>
            <a:endParaRPr sz="1900" dirty="0">
              <a:solidFill>
                <a:schemeClr val="bg1"/>
              </a:solidFill>
              <a:latin typeface="Roboto"/>
              <a:ea typeface="Roboto"/>
              <a:cs typeface="Roboto"/>
              <a:sym typeface="Roboto"/>
            </a:endParaRPr>
          </a:p>
          <a:p>
            <a:pPr marL="107950" lvl="0" algn="l" rtl="0">
              <a:lnSpc>
                <a:spcPct val="115000"/>
              </a:lnSpc>
              <a:spcBef>
                <a:spcPts val="1200"/>
              </a:spcBef>
              <a:spcAft>
                <a:spcPts val="0"/>
              </a:spcAft>
              <a:buClr>
                <a:schemeClr val="dk1"/>
              </a:buClr>
              <a:buSzPts val="1900"/>
            </a:pPr>
            <a:r>
              <a:rPr lang="en" sz="1900" dirty="0">
                <a:solidFill>
                  <a:schemeClr val="bg1"/>
                </a:solidFill>
                <a:latin typeface="Roboto"/>
                <a:ea typeface="Roboto"/>
                <a:cs typeface="Roboto"/>
                <a:sym typeface="Roboto"/>
              </a:rPr>
              <a:t>1. The purpose of John’s Revelation</a:t>
            </a:r>
            <a:endParaRPr sz="1900" dirty="0">
              <a:solidFill>
                <a:schemeClr val="bg1"/>
              </a:solidFill>
              <a:latin typeface="Roboto"/>
              <a:ea typeface="Roboto"/>
              <a:cs typeface="Roboto"/>
              <a:sym typeface="Roboto"/>
            </a:endParaRPr>
          </a:p>
          <a:p>
            <a:pPr marL="107950" lvl="0" algn="l" rtl="0">
              <a:lnSpc>
                <a:spcPct val="115000"/>
              </a:lnSpc>
              <a:spcBef>
                <a:spcPts val="0"/>
              </a:spcBef>
              <a:spcAft>
                <a:spcPts val="0"/>
              </a:spcAft>
              <a:buClr>
                <a:schemeClr val="dk1"/>
              </a:buClr>
              <a:buSzPts val="1900"/>
            </a:pPr>
            <a:r>
              <a:rPr lang="en" sz="1900" dirty="0">
                <a:solidFill>
                  <a:schemeClr val="bg1"/>
                </a:solidFill>
                <a:latin typeface="Roboto"/>
                <a:ea typeface="Roboto"/>
                <a:cs typeface="Roboto"/>
                <a:sym typeface="Roboto"/>
              </a:rPr>
              <a:t>2. The person of John’s Revelation</a:t>
            </a:r>
            <a:endParaRPr sz="1900" dirty="0">
              <a:solidFill>
                <a:schemeClr val="bg1"/>
              </a:solidFill>
              <a:latin typeface="Roboto"/>
              <a:ea typeface="Roboto"/>
              <a:cs typeface="Roboto"/>
              <a:sym typeface="Roboto"/>
            </a:endParaRPr>
          </a:p>
          <a:p>
            <a:pPr marL="107950" lvl="0" algn="l" rtl="0">
              <a:lnSpc>
                <a:spcPct val="115000"/>
              </a:lnSpc>
              <a:spcBef>
                <a:spcPts val="0"/>
              </a:spcBef>
              <a:spcAft>
                <a:spcPts val="0"/>
              </a:spcAft>
              <a:buClr>
                <a:schemeClr val="dk1"/>
              </a:buClr>
              <a:buSzPts val="1900"/>
            </a:pPr>
            <a:r>
              <a:rPr lang="en" sz="1900" dirty="0">
                <a:solidFill>
                  <a:schemeClr val="bg1"/>
                </a:solidFill>
                <a:latin typeface="Roboto"/>
                <a:ea typeface="Roboto"/>
                <a:cs typeface="Roboto"/>
                <a:sym typeface="Roboto"/>
              </a:rPr>
              <a:t>3. The power of John’s Revelation</a:t>
            </a:r>
            <a:endParaRPr sz="19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1900" dirty="0">
              <a:solidFill>
                <a:schemeClr val="bg1"/>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68"/>
        <p:cNvGrpSpPr/>
        <p:nvPr/>
      </p:nvGrpSpPr>
      <p:grpSpPr>
        <a:xfrm>
          <a:off x="0" y="0"/>
          <a:ext cx="0" cy="0"/>
          <a:chOff x="0" y="0"/>
          <a:chExt cx="0" cy="0"/>
        </a:xfrm>
      </p:grpSpPr>
      <p:sp>
        <p:nvSpPr>
          <p:cNvPr id="69" name="Google Shape;69;p16"/>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1200"/>
              </a:spcBef>
              <a:spcAft>
                <a:spcPts val="0"/>
              </a:spcAft>
              <a:buClr>
                <a:schemeClr val="dk1"/>
              </a:buClr>
              <a:buSzPts val="1100"/>
              <a:buFont typeface="Arial"/>
              <a:buNone/>
            </a:pPr>
            <a:r>
              <a:rPr lang="en" sz="1900" dirty="0">
                <a:solidFill>
                  <a:schemeClr val="bg1"/>
                </a:solidFill>
                <a:latin typeface="Roboto"/>
                <a:ea typeface="Roboto"/>
                <a:cs typeface="Roboto"/>
                <a:sym typeface="Roboto"/>
              </a:rPr>
              <a:t>SERMON OUTLINE</a:t>
            </a:r>
            <a:endParaRPr sz="1900" dirty="0">
              <a:solidFill>
                <a:schemeClr val="bg1"/>
              </a:solidFill>
              <a:latin typeface="Roboto"/>
              <a:ea typeface="Roboto"/>
              <a:cs typeface="Roboto"/>
              <a:sym typeface="Roboto"/>
            </a:endParaRPr>
          </a:p>
          <a:p>
            <a:pPr marL="107950" lvl="0" algn="l" rtl="0">
              <a:lnSpc>
                <a:spcPct val="115000"/>
              </a:lnSpc>
              <a:spcBef>
                <a:spcPts val="1200"/>
              </a:spcBef>
              <a:spcAft>
                <a:spcPts val="0"/>
              </a:spcAft>
              <a:buClr>
                <a:schemeClr val="dk1"/>
              </a:buClr>
              <a:buSzPts val="1900"/>
            </a:pPr>
            <a:r>
              <a:rPr lang="en" sz="1900" dirty="0">
                <a:solidFill>
                  <a:schemeClr val="bg1"/>
                </a:solidFill>
                <a:latin typeface="Roboto"/>
                <a:ea typeface="Roboto"/>
                <a:cs typeface="Roboto"/>
                <a:sym typeface="Roboto"/>
              </a:rPr>
              <a:t>1. The purpose of John’s Revelation: God has a message for his churches</a:t>
            </a:r>
            <a:endParaRPr sz="1900" dirty="0">
              <a:solidFill>
                <a:schemeClr val="bg1"/>
              </a:solidFill>
              <a:latin typeface="Roboto"/>
              <a:ea typeface="Roboto"/>
              <a:cs typeface="Roboto"/>
              <a:sym typeface="Roboto"/>
            </a:endParaRPr>
          </a:p>
          <a:p>
            <a:pPr marL="0" lvl="0" indent="0" algn="l" rtl="0">
              <a:lnSpc>
                <a:spcPct val="115000"/>
              </a:lnSpc>
              <a:spcBef>
                <a:spcPts val="1200"/>
              </a:spcBef>
              <a:spcAft>
                <a:spcPts val="0"/>
              </a:spcAft>
              <a:buNone/>
            </a:pPr>
            <a:endParaRPr sz="1900" b="1" dirty="0">
              <a:solidFill>
                <a:schemeClr val="bg1"/>
              </a:solidFill>
              <a:latin typeface="Roboto"/>
              <a:ea typeface="Roboto"/>
              <a:cs typeface="Roboto"/>
              <a:sym typeface="Roboto"/>
            </a:endParaRPr>
          </a:p>
          <a:p>
            <a:pPr marL="0" lvl="0" indent="0" algn="l" rtl="0">
              <a:lnSpc>
                <a:spcPct val="115000"/>
              </a:lnSpc>
              <a:spcBef>
                <a:spcPts val="1200"/>
              </a:spcBef>
              <a:spcAft>
                <a:spcPts val="0"/>
              </a:spcAft>
              <a:buNone/>
            </a:pPr>
            <a:r>
              <a:rPr lang="en" sz="1900" b="1" dirty="0">
                <a:solidFill>
                  <a:schemeClr val="bg1"/>
                </a:solidFill>
                <a:latin typeface="Roboto"/>
                <a:ea typeface="Roboto"/>
                <a:cs typeface="Roboto"/>
                <a:sym typeface="Roboto"/>
              </a:rPr>
              <a:t>REVELATION 1:1-3</a:t>
            </a:r>
            <a:endParaRPr sz="1900" b="1" dirty="0">
              <a:solidFill>
                <a:schemeClr val="bg1"/>
              </a:solidFill>
              <a:latin typeface="Roboto"/>
              <a:ea typeface="Roboto"/>
              <a:cs typeface="Roboto"/>
              <a:sym typeface="Roboto"/>
            </a:endParaRPr>
          </a:p>
          <a:p>
            <a:pPr marL="0" lvl="0" indent="0" algn="l" rtl="0">
              <a:lnSpc>
                <a:spcPct val="115000"/>
              </a:lnSpc>
              <a:spcBef>
                <a:spcPts val="1200"/>
              </a:spcBef>
              <a:spcAft>
                <a:spcPts val="0"/>
              </a:spcAft>
              <a:buNone/>
            </a:pPr>
            <a:r>
              <a:rPr lang="en" sz="1900" b="1" dirty="0">
                <a:solidFill>
                  <a:schemeClr val="bg1"/>
                </a:solidFill>
                <a:latin typeface="Roboto"/>
                <a:ea typeface="Roboto"/>
                <a:cs typeface="Roboto"/>
                <a:sym typeface="Roboto"/>
              </a:rPr>
              <a:t>1 </a:t>
            </a:r>
            <a:r>
              <a:rPr lang="en" sz="1900" dirty="0">
                <a:solidFill>
                  <a:schemeClr val="bg1"/>
                </a:solidFill>
                <a:latin typeface="Roboto"/>
                <a:ea typeface="Roboto"/>
                <a:cs typeface="Roboto"/>
                <a:sym typeface="Roboto"/>
              </a:rPr>
              <a:t>The revelation from Jesus Christ, which God gave him to show his servants what must soon take place. He made it known by sending his angel to his servant John, </a:t>
            </a:r>
            <a:r>
              <a:rPr lang="en" sz="1900" b="1" dirty="0">
                <a:solidFill>
                  <a:schemeClr val="bg1"/>
                </a:solidFill>
                <a:latin typeface="Roboto"/>
                <a:ea typeface="Roboto"/>
                <a:cs typeface="Roboto"/>
                <a:sym typeface="Roboto"/>
              </a:rPr>
              <a:t>2 </a:t>
            </a:r>
            <a:r>
              <a:rPr lang="en" sz="1900" dirty="0">
                <a:solidFill>
                  <a:schemeClr val="bg1"/>
                </a:solidFill>
                <a:latin typeface="Roboto"/>
                <a:ea typeface="Roboto"/>
                <a:cs typeface="Roboto"/>
                <a:sym typeface="Roboto"/>
              </a:rPr>
              <a:t>who testifies to everything he saw—that is, the word of God and the testimony of Jesus Christ. </a:t>
            </a:r>
            <a:r>
              <a:rPr lang="en" sz="1900" b="1" dirty="0">
                <a:solidFill>
                  <a:schemeClr val="bg1"/>
                </a:solidFill>
                <a:latin typeface="Roboto"/>
                <a:ea typeface="Roboto"/>
                <a:cs typeface="Roboto"/>
                <a:sym typeface="Roboto"/>
              </a:rPr>
              <a:t>3 </a:t>
            </a:r>
            <a:r>
              <a:rPr lang="en" sz="1900" dirty="0">
                <a:solidFill>
                  <a:schemeClr val="bg1"/>
                </a:solidFill>
                <a:latin typeface="Roboto"/>
                <a:ea typeface="Roboto"/>
                <a:cs typeface="Roboto"/>
                <a:sym typeface="Roboto"/>
              </a:rPr>
              <a:t>Blessed is the one who reads aloud the words of this prophecy, and blessed are those who hear it and take to heart what is written in it, because the time is near.”</a:t>
            </a:r>
            <a:endParaRPr sz="26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1900" dirty="0">
              <a:solidFill>
                <a:schemeClr val="bg1"/>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73"/>
        <p:cNvGrpSpPr/>
        <p:nvPr/>
      </p:nvGrpSpPr>
      <p:grpSpPr>
        <a:xfrm>
          <a:off x="0" y="0"/>
          <a:ext cx="0" cy="0"/>
          <a:chOff x="0" y="0"/>
          <a:chExt cx="0" cy="0"/>
        </a:xfrm>
      </p:grpSpPr>
      <p:sp>
        <p:nvSpPr>
          <p:cNvPr id="74" name="Google Shape;74;p17"/>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1200"/>
              </a:spcAft>
              <a:buClr>
                <a:schemeClr val="dk1"/>
              </a:buClr>
              <a:buSzPts val="1100"/>
              <a:buFont typeface="Arial"/>
              <a:buNone/>
            </a:pPr>
            <a:r>
              <a:rPr lang="en" sz="2000" dirty="0">
                <a:solidFill>
                  <a:schemeClr val="bg1"/>
                </a:solidFill>
                <a:latin typeface="Roboto"/>
                <a:ea typeface="Roboto"/>
                <a:cs typeface="Roboto"/>
                <a:sym typeface="Roboto"/>
              </a:rPr>
              <a:t>“Heeding the message isn’t conceived as an onerous duty imposed by an authoritarian king. Those hearing the message of the book are encouraged to keep it because such obedience will bring them joy and help them flourish. ‘Keeping’ not only refers to what one does but also means that one receives and internalizes the worldview and theological perspective communicated in the book… To put it another way, the obedience isn’t mindlessly carrying out orders. Those who obey imbibe an entirely different way of looking at the world. Indeed, they are motivated by love on the basis of Christ’s redeeming death.” </a:t>
            </a:r>
          </a:p>
          <a:p>
            <a:pPr marL="0" lvl="0" indent="0" algn="l" rtl="0">
              <a:lnSpc>
                <a:spcPct val="115000"/>
              </a:lnSpc>
              <a:spcBef>
                <a:spcPts val="1200"/>
              </a:spcBef>
              <a:spcAft>
                <a:spcPts val="1200"/>
              </a:spcAft>
              <a:buClr>
                <a:schemeClr val="dk1"/>
              </a:buClr>
              <a:buSzPts val="1100"/>
              <a:buFont typeface="Arial"/>
              <a:buNone/>
            </a:pPr>
            <a:r>
              <a:rPr lang="en" sz="2000" dirty="0">
                <a:solidFill>
                  <a:schemeClr val="bg1"/>
                </a:solidFill>
                <a:latin typeface="Roboto"/>
                <a:ea typeface="Roboto"/>
                <a:cs typeface="Roboto"/>
                <a:sym typeface="Roboto"/>
              </a:rPr>
              <a:t>– Tom Schreiner</a:t>
            </a:r>
            <a:endParaRPr sz="2800" dirty="0">
              <a:solidFill>
                <a:schemeClr val="bg1"/>
              </a:solidFill>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78"/>
        <p:cNvGrpSpPr/>
        <p:nvPr/>
      </p:nvGrpSpPr>
      <p:grpSpPr>
        <a:xfrm>
          <a:off x="0" y="0"/>
          <a:ext cx="0" cy="0"/>
          <a:chOff x="0" y="0"/>
          <a:chExt cx="0" cy="0"/>
        </a:xfrm>
      </p:grpSpPr>
      <p:sp>
        <p:nvSpPr>
          <p:cNvPr id="79" name="Google Shape;79;p18"/>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REVELATION 1:4-6</a:t>
            </a:r>
            <a:endParaRPr sz="1900" b="1"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“4 </a:t>
            </a:r>
            <a:r>
              <a:rPr lang="en" sz="1900" dirty="0">
                <a:solidFill>
                  <a:schemeClr val="bg1"/>
                </a:solidFill>
                <a:latin typeface="Roboto"/>
                <a:ea typeface="Roboto"/>
                <a:cs typeface="Roboto"/>
                <a:sym typeface="Roboto"/>
              </a:rPr>
              <a:t>John to the seven churches that are in Asia:</a:t>
            </a:r>
            <a:endParaRPr sz="19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1900" dirty="0">
                <a:solidFill>
                  <a:schemeClr val="bg1"/>
                </a:solidFill>
                <a:latin typeface="Roboto"/>
                <a:ea typeface="Roboto"/>
                <a:cs typeface="Roboto"/>
                <a:sym typeface="Roboto"/>
              </a:rPr>
              <a:t>Grace to you and peace from him who is and who was and who is to come, and from the seven spirits who are before his throne, </a:t>
            </a:r>
            <a:r>
              <a:rPr lang="en" sz="1900" b="1" dirty="0">
                <a:solidFill>
                  <a:schemeClr val="bg1"/>
                </a:solidFill>
                <a:latin typeface="Roboto"/>
                <a:ea typeface="Roboto"/>
                <a:cs typeface="Roboto"/>
                <a:sym typeface="Roboto"/>
              </a:rPr>
              <a:t>5 </a:t>
            </a:r>
            <a:r>
              <a:rPr lang="en" sz="1900" dirty="0">
                <a:solidFill>
                  <a:schemeClr val="bg1"/>
                </a:solidFill>
                <a:latin typeface="Roboto"/>
                <a:ea typeface="Roboto"/>
                <a:cs typeface="Roboto"/>
                <a:sym typeface="Roboto"/>
              </a:rPr>
              <a:t>and from Jesus Christ the faithful witness, the firstborn of the dead, and the ruler of kings on earth.</a:t>
            </a:r>
            <a:endParaRPr sz="1900"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1900" dirty="0">
                <a:solidFill>
                  <a:schemeClr val="bg1"/>
                </a:solidFill>
                <a:latin typeface="Roboto"/>
                <a:ea typeface="Roboto"/>
                <a:cs typeface="Roboto"/>
                <a:sym typeface="Roboto"/>
              </a:rPr>
              <a:t>To him who loves us and has freed us from our sins by his blood </a:t>
            </a:r>
            <a:r>
              <a:rPr lang="en" sz="1900" b="1" dirty="0">
                <a:solidFill>
                  <a:schemeClr val="bg1"/>
                </a:solidFill>
                <a:latin typeface="Roboto"/>
                <a:ea typeface="Roboto"/>
                <a:cs typeface="Roboto"/>
                <a:sym typeface="Roboto"/>
              </a:rPr>
              <a:t>6 </a:t>
            </a:r>
            <a:r>
              <a:rPr lang="en" sz="1900" dirty="0">
                <a:solidFill>
                  <a:schemeClr val="bg1"/>
                </a:solidFill>
                <a:latin typeface="Roboto"/>
                <a:ea typeface="Roboto"/>
                <a:cs typeface="Roboto"/>
                <a:sym typeface="Roboto"/>
              </a:rPr>
              <a:t>and made us a kingdom, priests to his God and Father, to him be glory and dominion forever and ever. Amen.”</a:t>
            </a:r>
            <a:endParaRPr sz="19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1900" dirty="0">
              <a:solidFill>
                <a:schemeClr val="bg1"/>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3"/>
        <p:cNvGrpSpPr/>
        <p:nvPr/>
      </p:nvGrpSpPr>
      <p:grpSpPr>
        <a:xfrm>
          <a:off x="0" y="0"/>
          <a:ext cx="0" cy="0"/>
          <a:chOff x="0" y="0"/>
          <a:chExt cx="0" cy="0"/>
        </a:xfrm>
      </p:grpSpPr>
      <p:graphicFrame>
        <p:nvGraphicFramePr>
          <p:cNvPr id="84" name="Google Shape;84;p19"/>
          <p:cNvGraphicFramePr/>
          <p:nvPr>
            <p:extLst>
              <p:ext uri="{D42A27DB-BD31-4B8C-83A1-F6EECF244321}">
                <p14:modId xmlns:p14="http://schemas.microsoft.com/office/powerpoint/2010/main" val="2671418502"/>
              </p:ext>
            </p:extLst>
          </p:nvPr>
        </p:nvGraphicFramePr>
        <p:xfrm>
          <a:off x="516600" y="493375"/>
          <a:ext cx="8180550" cy="4142625"/>
        </p:xfrm>
        <a:graphic>
          <a:graphicData uri="http://schemas.openxmlformats.org/drawingml/2006/table">
            <a:tbl>
              <a:tblPr>
                <a:noFill/>
                <a:tableStyleId>{648C61A0-B501-48D3-9A61-157062585520}</a:tableStyleId>
              </a:tblPr>
              <a:tblGrid>
                <a:gridCol w="1218675">
                  <a:extLst>
                    <a:ext uri="{9D8B030D-6E8A-4147-A177-3AD203B41FA5}">
                      <a16:colId xmlns:a16="http://schemas.microsoft.com/office/drawing/2014/main" val="20000"/>
                    </a:ext>
                  </a:extLst>
                </a:gridCol>
                <a:gridCol w="3276075">
                  <a:extLst>
                    <a:ext uri="{9D8B030D-6E8A-4147-A177-3AD203B41FA5}">
                      <a16:colId xmlns:a16="http://schemas.microsoft.com/office/drawing/2014/main" val="20001"/>
                    </a:ext>
                  </a:extLst>
                </a:gridCol>
                <a:gridCol w="3685800">
                  <a:extLst>
                    <a:ext uri="{9D8B030D-6E8A-4147-A177-3AD203B41FA5}">
                      <a16:colId xmlns:a16="http://schemas.microsoft.com/office/drawing/2014/main" val="20002"/>
                    </a:ext>
                  </a:extLst>
                </a:gridCol>
              </a:tblGrid>
              <a:tr h="639300">
                <a:tc>
                  <a:txBody>
                    <a:bodyPr/>
                    <a:lstStyle/>
                    <a:p>
                      <a:pPr marL="0" lvl="0" indent="0" algn="l" rtl="0">
                        <a:spcBef>
                          <a:spcPts val="0"/>
                        </a:spcBef>
                        <a:spcAft>
                          <a:spcPts val="0"/>
                        </a:spcAft>
                        <a:buNone/>
                      </a:pPr>
                      <a:r>
                        <a:rPr lang="en" sz="1700" dirty="0">
                          <a:solidFill>
                            <a:schemeClr val="bg1"/>
                          </a:solidFill>
                          <a:latin typeface="Roboto"/>
                          <a:ea typeface="Roboto"/>
                          <a:cs typeface="Roboto"/>
                          <a:sym typeface="Roboto"/>
                        </a:rPr>
                        <a:t>Worldview</a:t>
                      </a:r>
                      <a:endParaRPr sz="1700" dirty="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sz="1700">
                          <a:solidFill>
                            <a:schemeClr val="bg1"/>
                          </a:solidFill>
                          <a:latin typeface="Roboto"/>
                          <a:ea typeface="Roboto"/>
                          <a:cs typeface="Roboto"/>
                          <a:sym typeface="Roboto"/>
                        </a:rPr>
                        <a:t>Christianity</a:t>
                      </a:r>
                      <a:endParaRPr sz="170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sz="1700">
                          <a:solidFill>
                            <a:schemeClr val="bg1"/>
                          </a:solidFill>
                          <a:latin typeface="Roboto"/>
                          <a:ea typeface="Roboto"/>
                          <a:cs typeface="Roboto"/>
                          <a:sym typeface="Roboto"/>
                        </a:rPr>
                        <a:t>Identity politics</a:t>
                      </a:r>
                      <a:endParaRPr sz="170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929075">
                <a:tc>
                  <a:txBody>
                    <a:bodyPr/>
                    <a:lstStyle/>
                    <a:p>
                      <a:pPr marL="0" lvl="0" indent="0" algn="l" rtl="0">
                        <a:spcBef>
                          <a:spcPts val="0"/>
                        </a:spcBef>
                        <a:spcAft>
                          <a:spcPts val="0"/>
                        </a:spcAft>
                        <a:buNone/>
                      </a:pPr>
                      <a:r>
                        <a:rPr lang="en" sz="1700">
                          <a:solidFill>
                            <a:schemeClr val="bg1"/>
                          </a:solidFill>
                          <a:latin typeface="Roboto"/>
                          <a:ea typeface="Roboto"/>
                          <a:cs typeface="Roboto"/>
                          <a:sym typeface="Roboto"/>
                        </a:rPr>
                        <a:t>Origin</a:t>
                      </a:r>
                      <a:endParaRPr sz="170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sz="1700" dirty="0">
                          <a:solidFill>
                            <a:schemeClr val="bg1"/>
                          </a:solidFill>
                          <a:latin typeface="Roboto"/>
                          <a:ea typeface="Roboto"/>
                          <a:cs typeface="Roboto"/>
                          <a:sym typeface="Roboto"/>
                        </a:rPr>
                        <a:t>Made good in God’s image</a:t>
                      </a:r>
                      <a:endParaRPr sz="1700" dirty="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sz="1700" dirty="0">
                          <a:solidFill>
                            <a:schemeClr val="bg1"/>
                          </a:solidFill>
                          <a:latin typeface="Roboto"/>
                          <a:ea typeface="Roboto"/>
                          <a:cs typeface="Roboto"/>
                          <a:sym typeface="Roboto"/>
                        </a:rPr>
                        <a:t>We are blank slates, good from birth</a:t>
                      </a:r>
                      <a:endParaRPr sz="1700" dirty="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1"/>
                  </a:ext>
                </a:extLst>
              </a:tr>
              <a:tr h="1287125">
                <a:tc>
                  <a:txBody>
                    <a:bodyPr/>
                    <a:lstStyle/>
                    <a:p>
                      <a:pPr marL="0" lvl="0" indent="0" algn="l" rtl="0">
                        <a:spcBef>
                          <a:spcPts val="0"/>
                        </a:spcBef>
                        <a:spcAft>
                          <a:spcPts val="0"/>
                        </a:spcAft>
                        <a:buNone/>
                      </a:pPr>
                      <a:r>
                        <a:rPr lang="en" sz="1700" dirty="0">
                          <a:solidFill>
                            <a:schemeClr val="bg1"/>
                          </a:solidFill>
                          <a:latin typeface="Roboto"/>
                          <a:ea typeface="Roboto"/>
                          <a:cs typeface="Roboto"/>
                          <a:sym typeface="Roboto"/>
                        </a:rPr>
                        <a:t>Problem</a:t>
                      </a:r>
                      <a:endParaRPr sz="1700" dirty="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sz="1700">
                          <a:solidFill>
                            <a:schemeClr val="bg1"/>
                          </a:solidFill>
                          <a:latin typeface="Roboto"/>
                          <a:ea typeface="Roboto"/>
                          <a:cs typeface="Roboto"/>
                          <a:sym typeface="Roboto"/>
                        </a:rPr>
                        <a:t>Sin as rebellion against God that ruins us personally and societally</a:t>
                      </a:r>
                      <a:endParaRPr sz="170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sz="1700" dirty="0">
                          <a:solidFill>
                            <a:schemeClr val="bg1"/>
                          </a:solidFill>
                          <a:latin typeface="Roboto"/>
                          <a:ea typeface="Roboto"/>
                          <a:cs typeface="Roboto"/>
                          <a:sym typeface="Roboto"/>
                        </a:rPr>
                        <a:t>Oppressive systems of inequality (racism, sexism, capitalism, abuse of power)</a:t>
                      </a:r>
                      <a:endParaRPr sz="1700" dirty="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r h="1287125">
                <a:tc>
                  <a:txBody>
                    <a:bodyPr/>
                    <a:lstStyle/>
                    <a:p>
                      <a:pPr marL="0" lvl="0" indent="0" algn="l" rtl="0">
                        <a:spcBef>
                          <a:spcPts val="0"/>
                        </a:spcBef>
                        <a:spcAft>
                          <a:spcPts val="0"/>
                        </a:spcAft>
                        <a:buNone/>
                      </a:pPr>
                      <a:r>
                        <a:rPr lang="en" sz="1700">
                          <a:solidFill>
                            <a:schemeClr val="bg1"/>
                          </a:solidFill>
                          <a:latin typeface="Roboto"/>
                          <a:ea typeface="Roboto"/>
                          <a:cs typeface="Roboto"/>
                          <a:sym typeface="Roboto"/>
                        </a:rPr>
                        <a:t>Solution</a:t>
                      </a:r>
                      <a:endParaRPr sz="170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sz="1700" dirty="0">
                          <a:solidFill>
                            <a:schemeClr val="bg1"/>
                          </a:solidFill>
                          <a:latin typeface="Roboto"/>
                          <a:ea typeface="Roboto"/>
                          <a:cs typeface="Roboto"/>
                          <a:sym typeface="Roboto"/>
                        </a:rPr>
                        <a:t>Accept God’s grace in Jesus Christ through repentance and faith</a:t>
                      </a:r>
                      <a:endParaRPr sz="1700" dirty="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l" rtl="0">
                        <a:spcBef>
                          <a:spcPts val="0"/>
                        </a:spcBef>
                        <a:spcAft>
                          <a:spcPts val="0"/>
                        </a:spcAft>
                        <a:buNone/>
                      </a:pPr>
                      <a:r>
                        <a:rPr lang="en" sz="1700" dirty="0">
                          <a:solidFill>
                            <a:schemeClr val="bg1"/>
                          </a:solidFill>
                          <a:latin typeface="Roboto"/>
                          <a:ea typeface="Roboto"/>
                          <a:cs typeface="Roboto"/>
                          <a:sym typeface="Roboto"/>
                        </a:rPr>
                        <a:t>Dismantle oppressive systems, fight the ‘bad groups’ that oppress ‘good groups’</a:t>
                      </a:r>
                      <a:endParaRPr sz="1700" dirty="0">
                        <a:solidFill>
                          <a:schemeClr val="bg1"/>
                        </a:solidFill>
                        <a:latin typeface="Roboto"/>
                        <a:ea typeface="Roboto"/>
                        <a:cs typeface="Roboto"/>
                        <a:sym typeface="Roboto"/>
                      </a:endParaRPr>
                    </a:p>
                  </a:txBody>
                  <a:tcPr marL="63500" marR="63500" marT="63500" marB="635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8"/>
        <p:cNvGrpSpPr/>
        <p:nvPr/>
      </p:nvGrpSpPr>
      <p:grpSpPr>
        <a:xfrm>
          <a:off x="0" y="0"/>
          <a:ext cx="0" cy="0"/>
          <a:chOff x="0" y="0"/>
          <a:chExt cx="0" cy="0"/>
        </a:xfrm>
      </p:grpSpPr>
      <p:sp>
        <p:nvSpPr>
          <p:cNvPr id="89" name="Google Shape;89;p20"/>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QUESTIONS TO CONSIDER</a:t>
            </a:r>
            <a:endParaRPr sz="1900" b="1"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None/>
            </a:pPr>
            <a:r>
              <a:rPr lang="en" sz="1900" dirty="0">
                <a:solidFill>
                  <a:schemeClr val="bg1"/>
                </a:solidFill>
                <a:latin typeface="Roboto"/>
                <a:ea typeface="Roboto"/>
                <a:cs typeface="Roboto"/>
                <a:sym typeface="Roboto"/>
              </a:rPr>
              <a:t>If your job required you to support something that violated your conscience, would you abstain even if it marked you as a Christian?</a:t>
            </a:r>
            <a:endParaRPr sz="1900" dirty="0">
              <a:solidFill>
                <a:schemeClr val="bg1"/>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93"/>
        <p:cNvGrpSpPr/>
        <p:nvPr/>
      </p:nvGrpSpPr>
      <p:grpSpPr>
        <a:xfrm>
          <a:off x="0" y="0"/>
          <a:ext cx="0" cy="0"/>
          <a:chOff x="0" y="0"/>
          <a:chExt cx="0" cy="0"/>
        </a:xfrm>
      </p:grpSpPr>
      <p:sp>
        <p:nvSpPr>
          <p:cNvPr id="94" name="Google Shape;94;p21"/>
          <p:cNvSpPr txBox="1"/>
          <p:nvPr/>
        </p:nvSpPr>
        <p:spPr>
          <a:xfrm>
            <a:off x="467600" y="442550"/>
            <a:ext cx="8216100" cy="4308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REVELATION 1:1</a:t>
            </a:r>
            <a:endParaRPr sz="1900" b="1" dirty="0">
              <a:solidFill>
                <a:schemeClr val="bg1"/>
              </a:solidFill>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1 </a:t>
            </a:r>
            <a:r>
              <a:rPr lang="en" sz="1900" dirty="0">
                <a:solidFill>
                  <a:schemeClr val="bg1"/>
                </a:solidFill>
                <a:latin typeface="Roboto"/>
                <a:ea typeface="Roboto"/>
                <a:cs typeface="Roboto"/>
                <a:sym typeface="Roboto"/>
              </a:rPr>
              <a:t>The revelation of Jesus Christ…</a:t>
            </a:r>
            <a:endParaRPr sz="1900" dirty="0">
              <a:solidFill>
                <a:schemeClr val="bg1"/>
              </a:solidFill>
              <a:latin typeface="Roboto"/>
              <a:ea typeface="Roboto"/>
              <a:cs typeface="Roboto"/>
              <a:sym typeface="Roboto"/>
            </a:endParaRPr>
          </a:p>
          <a:p>
            <a:pPr marL="0" lvl="0" indent="0" algn="ctr" rtl="0">
              <a:lnSpc>
                <a:spcPct val="115000"/>
              </a:lnSpc>
              <a:spcBef>
                <a:spcPts val="1200"/>
              </a:spcBef>
              <a:spcAft>
                <a:spcPts val="0"/>
              </a:spcAft>
              <a:buClr>
                <a:schemeClr val="dk1"/>
              </a:buClr>
              <a:buSzPts val="1100"/>
              <a:buFont typeface="Arial"/>
              <a:buNone/>
            </a:pPr>
            <a:r>
              <a:rPr lang="en" sz="1900" b="1" dirty="0">
                <a:solidFill>
                  <a:schemeClr val="bg1"/>
                </a:solidFill>
                <a:latin typeface="Roboto"/>
                <a:ea typeface="Roboto"/>
                <a:cs typeface="Roboto"/>
                <a:sym typeface="Roboto"/>
              </a:rPr>
              <a:t>SERMON OUTLINE</a:t>
            </a:r>
            <a:endParaRPr sz="1900" b="1" dirty="0">
              <a:solidFill>
                <a:schemeClr val="bg1"/>
              </a:solidFill>
              <a:latin typeface="Roboto"/>
              <a:ea typeface="Roboto"/>
              <a:cs typeface="Roboto"/>
              <a:sym typeface="Roboto"/>
            </a:endParaRPr>
          </a:p>
          <a:p>
            <a:pPr marL="107950" lvl="0" algn="l" rtl="0">
              <a:lnSpc>
                <a:spcPct val="115000"/>
              </a:lnSpc>
              <a:spcBef>
                <a:spcPts val="1200"/>
              </a:spcBef>
              <a:spcAft>
                <a:spcPts val="0"/>
              </a:spcAft>
              <a:buClr>
                <a:schemeClr val="dk1"/>
              </a:buClr>
              <a:buSzPts val="1900"/>
            </a:pPr>
            <a:r>
              <a:rPr lang="en" sz="1900" dirty="0">
                <a:solidFill>
                  <a:schemeClr val="bg1"/>
                </a:solidFill>
                <a:latin typeface="Roboto"/>
                <a:ea typeface="Roboto"/>
                <a:cs typeface="Roboto"/>
                <a:sym typeface="Roboto"/>
              </a:rPr>
              <a:t>1. The purpose of John’s Revelation: God has a message for his churches</a:t>
            </a:r>
            <a:endParaRPr sz="1900" dirty="0">
              <a:solidFill>
                <a:schemeClr val="bg1"/>
              </a:solidFill>
              <a:latin typeface="Roboto"/>
              <a:ea typeface="Roboto"/>
              <a:cs typeface="Roboto"/>
              <a:sym typeface="Roboto"/>
            </a:endParaRPr>
          </a:p>
          <a:p>
            <a:pPr marL="107950" lvl="0" algn="l" rtl="0">
              <a:lnSpc>
                <a:spcPct val="115000"/>
              </a:lnSpc>
              <a:spcBef>
                <a:spcPts val="0"/>
              </a:spcBef>
              <a:spcAft>
                <a:spcPts val="0"/>
              </a:spcAft>
              <a:buClr>
                <a:schemeClr val="dk1"/>
              </a:buClr>
              <a:buSzPts val="1900"/>
            </a:pPr>
            <a:r>
              <a:rPr lang="en" sz="1900" dirty="0">
                <a:solidFill>
                  <a:schemeClr val="bg1"/>
                </a:solidFill>
                <a:latin typeface="Roboto"/>
                <a:ea typeface="Roboto"/>
                <a:cs typeface="Roboto"/>
                <a:sym typeface="Roboto"/>
              </a:rPr>
              <a:t>2. The person of John’s Revelation: Jesus Christ</a:t>
            </a:r>
            <a:endParaRPr sz="1900" dirty="0">
              <a:solidFill>
                <a:schemeClr val="bg1"/>
              </a:solidFill>
              <a:latin typeface="Roboto"/>
              <a:ea typeface="Roboto"/>
              <a:cs typeface="Roboto"/>
              <a:sym typeface="Roboto"/>
            </a:endParaRPr>
          </a:p>
          <a:p>
            <a:pPr marL="107950" lvl="0" algn="l" rtl="0">
              <a:lnSpc>
                <a:spcPct val="115000"/>
              </a:lnSpc>
              <a:spcBef>
                <a:spcPts val="0"/>
              </a:spcBef>
              <a:spcAft>
                <a:spcPts val="0"/>
              </a:spcAft>
              <a:buClr>
                <a:schemeClr val="dk1"/>
              </a:buClr>
              <a:buSzPts val="1900"/>
            </a:pPr>
            <a:r>
              <a:rPr lang="en" sz="1900" dirty="0">
                <a:solidFill>
                  <a:schemeClr val="bg1"/>
                </a:solidFill>
                <a:latin typeface="Roboto"/>
                <a:ea typeface="Roboto"/>
                <a:cs typeface="Roboto"/>
                <a:sym typeface="Roboto"/>
              </a:rPr>
              <a:t>3. The power of John’s Revelation</a:t>
            </a:r>
            <a:endParaRPr sz="1900" dirty="0">
              <a:solidFill>
                <a:schemeClr val="bg1"/>
              </a:solidFill>
              <a:latin typeface="Roboto"/>
              <a:ea typeface="Roboto"/>
              <a:cs typeface="Roboto"/>
              <a:sym typeface="Roboto"/>
            </a:endParaRPr>
          </a:p>
          <a:p>
            <a:pPr marL="0" lvl="0" indent="0" algn="l" rtl="0">
              <a:lnSpc>
                <a:spcPct val="115000"/>
              </a:lnSpc>
              <a:spcBef>
                <a:spcPts val="1200"/>
              </a:spcBef>
              <a:spcAft>
                <a:spcPts val="1200"/>
              </a:spcAft>
              <a:buClr>
                <a:schemeClr val="dk1"/>
              </a:buClr>
              <a:buSzPts val="1100"/>
              <a:buFont typeface="Arial"/>
              <a:buNone/>
            </a:pPr>
            <a:endParaRPr sz="1900" dirty="0">
              <a:solidFill>
                <a:schemeClr val="bg1"/>
              </a:solidFill>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1195</Words>
  <Application>Microsoft Office PowerPoint</Application>
  <PresentationFormat>On-screen Show (16:9)</PresentationFormat>
  <Paragraphs>70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Roboto</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Randy Pang</cp:lastModifiedBy>
  <cp:revision>1</cp:revision>
  <dcterms:modified xsi:type="dcterms:W3CDTF">2026-03-06T11:40:13Z</dcterms:modified>
</cp:coreProperties>
</file>