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embeddedFontLst>
    <p:embeddedFont>
      <p:font typeface="Roboto" panose="02000000000000000000" pitchFamily="2"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7E90B95-5B38-4088-A70C-0FE4F5BA8B49}" v="3" dt="2026-03-01T01:07:40.0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648" y="7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87f6e4344c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87f6e4344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3cbcbde7686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3cbcbde7686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3cbcbde7686_0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3cbcbde7686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3cbcbde7686_0_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3cbcbde7686_0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cbcbde7686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cbcbde7686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3cbcbde7686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 name="Google Shape;117;g3cbcbde7686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3a32540996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g3a32540996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3990427e869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g3990427e869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3cbcbde768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3cbcbde768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3cbcbde7686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3cbcbde7686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3cbcbde7686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3cbcbde7686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cbcbde7686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cbcbde7686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3cbcbde7686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3cbcbde7686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3cbcbde7686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3cbcbde7686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3" name="Picture 2">
            <a:extLst>
              <a:ext uri="{FF2B5EF4-FFF2-40B4-BE49-F238E27FC236}">
                <a16:creationId xmlns:a16="http://schemas.microsoft.com/office/drawing/2014/main" id="{A7B9E028-385B-7515-BCD2-AA0F675D1CFA}"/>
              </a:ext>
            </a:extLst>
          </p:cNvPr>
          <p:cNvPicPr>
            <a:picLocks noChangeAspect="1"/>
          </p:cNvPicPr>
          <p:nvPr/>
        </p:nvPicPr>
        <p:blipFill>
          <a:blip r:embed="rId3"/>
          <a:stretch>
            <a:fillRect/>
          </a:stretch>
        </p:blipFill>
        <p:spPr>
          <a:xfrm>
            <a:off x="0" y="0"/>
            <a:ext cx="9144000" cy="51435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98"/>
        <p:cNvGrpSpPr/>
        <p:nvPr/>
      </p:nvGrpSpPr>
      <p:grpSpPr>
        <a:xfrm>
          <a:off x="0" y="0"/>
          <a:ext cx="0" cy="0"/>
          <a:chOff x="0" y="0"/>
          <a:chExt cx="0" cy="0"/>
        </a:xfrm>
      </p:grpSpPr>
      <p:sp>
        <p:nvSpPr>
          <p:cNvPr id="99" name="Google Shape;99;p22"/>
          <p:cNvSpPr txBox="1"/>
          <p:nvPr/>
        </p:nvSpPr>
        <p:spPr>
          <a:xfrm>
            <a:off x="467600" y="442550"/>
            <a:ext cx="8216100" cy="4308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sz="2900" b="1" dirty="0">
                <a:solidFill>
                  <a:schemeClr val="bg1"/>
                </a:solidFill>
                <a:latin typeface="Roboto"/>
                <a:ea typeface="Roboto"/>
                <a:cs typeface="Roboto"/>
                <a:sym typeface="Roboto"/>
              </a:rPr>
              <a:t>The blood that makes us noble</a:t>
            </a:r>
            <a:endParaRPr sz="2400"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sz="2300" dirty="0">
                <a:solidFill>
                  <a:schemeClr val="bg1"/>
                </a:solidFill>
                <a:latin typeface="Roboto"/>
                <a:ea typeface="Roboto"/>
                <a:cs typeface="Roboto"/>
                <a:sym typeface="Roboto"/>
              </a:rPr>
              <a:t>But the problem with mixing Asian self-effacement with the idea of biblical humility, is then you miss the fact that sometimes God does call us to assert our individuality. He has given us a royal charter to represent his authority, for the good of others, and sometimes that requires breaking from the crowd.</a:t>
            </a:r>
            <a:endParaRPr sz="2300"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endParaRPr sz="2300" dirty="0">
              <a:solidFill>
                <a:schemeClr val="bg1"/>
              </a:solidFill>
              <a:latin typeface="Roboto"/>
              <a:ea typeface="Roboto"/>
              <a:cs typeface="Roboto"/>
              <a:sym typeface="Roboto"/>
            </a:endParaRPr>
          </a:p>
          <a:p>
            <a:pPr marL="0" lvl="0" indent="0" algn="l" rtl="0">
              <a:lnSpc>
                <a:spcPct val="115000"/>
              </a:lnSpc>
              <a:spcBef>
                <a:spcPts val="1200"/>
              </a:spcBef>
              <a:spcAft>
                <a:spcPts val="1200"/>
              </a:spcAft>
              <a:buClr>
                <a:schemeClr val="dk1"/>
              </a:buClr>
              <a:buSzPts val="1100"/>
              <a:buFont typeface="Arial"/>
              <a:buNone/>
            </a:pPr>
            <a:endParaRPr sz="2300" dirty="0">
              <a:solidFill>
                <a:schemeClr val="bg1"/>
              </a:solidFill>
              <a:latin typeface="Roboto"/>
              <a:ea typeface="Roboto"/>
              <a:cs typeface="Roboto"/>
              <a:sym typeface="Roboto"/>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103"/>
        <p:cNvGrpSpPr/>
        <p:nvPr/>
      </p:nvGrpSpPr>
      <p:grpSpPr>
        <a:xfrm>
          <a:off x="0" y="0"/>
          <a:ext cx="0" cy="0"/>
          <a:chOff x="0" y="0"/>
          <a:chExt cx="0" cy="0"/>
        </a:xfrm>
      </p:grpSpPr>
      <p:sp>
        <p:nvSpPr>
          <p:cNvPr id="104" name="Google Shape;104;p23"/>
          <p:cNvSpPr txBox="1"/>
          <p:nvPr/>
        </p:nvSpPr>
        <p:spPr>
          <a:xfrm>
            <a:off x="467600" y="442550"/>
            <a:ext cx="8216100" cy="4308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sz="2900" b="1" dirty="0">
                <a:solidFill>
                  <a:schemeClr val="bg1"/>
                </a:solidFill>
                <a:latin typeface="Roboto"/>
                <a:ea typeface="Roboto"/>
                <a:cs typeface="Roboto"/>
                <a:sym typeface="Roboto"/>
              </a:rPr>
              <a:t>The blood that makes us noble</a:t>
            </a:r>
            <a:endParaRPr sz="2400"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sz="2300" dirty="0">
                <a:solidFill>
                  <a:schemeClr val="bg1"/>
                </a:solidFill>
                <a:latin typeface="Roboto"/>
                <a:ea typeface="Roboto"/>
                <a:cs typeface="Roboto"/>
                <a:sym typeface="Roboto"/>
              </a:rPr>
              <a:t>Who is missing out on God’s blessing because you haven’t stepped out to share the unique gifts and perspectives that God put in you?</a:t>
            </a:r>
            <a:endParaRPr sz="2300"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endParaRPr sz="2300" dirty="0">
              <a:solidFill>
                <a:schemeClr val="bg1"/>
              </a:solidFill>
              <a:latin typeface="Roboto"/>
              <a:ea typeface="Roboto"/>
              <a:cs typeface="Roboto"/>
              <a:sym typeface="Roboto"/>
            </a:endParaRPr>
          </a:p>
          <a:p>
            <a:pPr marL="0" lvl="0" indent="0" algn="l" rtl="0">
              <a:lnSpc>
                <a:spcPct val="115000"/>
              </a:lnSpc>
              <a:spcBef>
                <a:spcPts val="1200"/>
              </a:spcBef>
              <a:spcAft>
                <a:spcPts val="1200"/>
              </a:spcAft>
              <a:buClr>
                <a:schemeClr val="dk1"/>
              </a:buClr>
              <a:buSzPts val="1100"/>
              <a:buFont typeface="Arial"/>
              <a:buNone/>
            </a:pPr>
            <a:endParaRPr sz="2300" dirty="0">
              <a:solidFill>
                <a:schemeClr val="bg1"/>
              </a:solidFill>
              <a:latin typeface="Roboto"/>
              <a:ea typeface="Roboto"/>
              <a:cs typeface="Roboto"/>
              <a:sym typeface="Roboto"/>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108"/>
        <p:cNvGrpSpPr/>
        <p:nvPr/>
      </p:nvGrpSpPr>
      <p:grpSpPr>
        <a:xfrm>
          <a:off x="0" y="0"/>
          <a:ext cx="0" cy="0"/>
          <a:chOff x="0" y="0"/>
          <a:chExt cx="0" cy="0"/>
        </a:xfrm>
      </p:grpSpPr>
      <p:sp>
        <p:nvSpPr>
          <p:cNvPr id="109" name="Google Shape;109;p24"/>
          <p:cNvSpPr txBox="1"/>
          <p:nvPr/>
        </p:nvSpPr>
        <p:spPr>
          <a:xfrm>
            <a:off x="467600" y="442550"/>
            <a:ext cx="8216100" cy="4308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sz="2900" b="1" dirty="0">
                <a:solidFill>
                  <a:schemeClr val="bg1"/>
                </a:solidFill>
                <a:latin typeface="Roboto"/>
                <a:ea typeface="Roboto"/>
                <a:cs typeface="Roboto"/>
                <a:sym typeface="Roboto"/>
              </a:rPr>
              <a:t>The blood that makes us noble</a:t>
            </a:r>
            <a:endParaRPr sz="2400"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sz="2300" dirty="0">
                <a:solidFill>
                  <a:schemeClr val="bg1"/>
                </a:solidFill>
                <a:latin typeface="Roboto"/>
                <a:ea typeface="Roboto"/>
                <a:cs typeface="Roboto"/>
                <a:sym typeface="Roboto"/>
              </a:rPr>
              <a:t>What small step will you take today, so people don’t miss out on how God made you the way you the way you are?</a:t>
            </a:r>
            <a:endParaRPr sz="2300"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sz="2300" dirty="0">
                <a:solidFill>
                  <a:schemeClr val="bg1"/>
                </a:solidFill>
                <a:latin typeface="Roboto"/>
                <a:ea typeface="Roboto"/>
                <a:cs typeface="Roboto"/>
                <a:sym typeface="Roboto"/>
              </a:rPr>
              <a:t>You might need to act on that desire to reach out to somebody. Or invite somebody to do something with you. </a:t>
            </a:r>
            <a:endParaRPr sz="2300"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sz="2300" dirty="0">
                <a:solidFill>
                  <a:schemeClr val="bg1"/>
                </a:solidFill>
                <a:latin typeface="Roboto"/>
                <a:ea typeface="Roboto"/>
                <a:cs typeface="Roboto"/>
                <a:sym typeface="Roboto"/>
              </a:rPr>
              <a:t>The world might need a lot more of you in it, in order for God’s purposes to come to pass.</a:t>
            </a:r>
            <a:endParaRPr sz="2300"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endParaRPr sz="2300" dirty="0">
              <a:solidFill>
                <a:schemeClr val="bg1"/>
              </a:solidFill>
              <a:latin typeface="Roboto"/>
              <a:ea typeface="Roboto"/>
              <a:cs typeface="Roboto"/>
              <a:sym typeface="Roboto"/>
            </a:endParaRPr>
          </a:p>
          <a:p>
            <a:pPr marL="0" lvl="0" indent="0" algn="l" rtl="0">
              <a:lnSpc>
                <a:spcPct val="115000"/>
              </a:lnSpc>
              <a:spcBef>
                <a:spcPts val="1200"/>
              </a:spcBef>
              <a:spcAft>
                <a:spcPts val="1200"/>
              </a:spcAft>
              <a:buClr>
                <a:schemeClr val="dk1"/>
              </a:buClr>
              <a:buSzPts val="1100"/>
              <a:buFont typeface="Arial"/>
              <a:buNone/>
            </a:pPr>
            <a:endParaRPr sz="2300" dirty="0">
              <a:solidFill>
                <a:schemeClr val="bg1"/>
              </a:solidFill>
              <a:latin typeface="Roboto"/>
              <a:ea typeface="Roboto"/>
              <a:cs typeface="Roboto"/>
              <a:sym typeface="Roboto"/>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113"/>
        <p:cNvGrpSpPr/>
        <p:nvPr/>
      </p:nvGrpSpPr>
      <p:grpSpPr>
        <a:xfrm>
          <a:off x="0" y="0"/>
          <a:ext cx="0" cy="0"/>
          <a:chOff x="0" y="0"/>
          <a:chExt cx="0" cy="0"/>
        </a:xfrm>
      </p:grpSpPr>
      <p:sp>
        <p:nvSpPr>
          <p:cNvPr id="114" name="Google Shape;114;p25"/>
          <p:cNvSpPr txBox="1"/>
          <p:nvPr/>
        </p:nvSpPr>
        <p:spPr>
          <a:xfrm>
            <a:off x="467600" y="442550"/>
            <a:ext cx="8216100" cy="4308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sz="2000" b="1" dirty="0">
                <a:solidFill>
                  <a:schemeClr val="bg1"/>
                </a:solidFill>
                <a:latin typeface="Roboto"/>
                <a:ea typeface="Roboto"/>
                <a:cs typeface="Roboto"/>
                <a:sym typeface="Roboto"/>
              </a:rPr>
              <a:t>The end for which we were made</a:t>
            </a:r>
            <a:endParaRPr sz="1500"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dirty="0">
                <a:solidFill>
                  <a:schemeClr val="bg1"/>
                </a:solidFill>
                <a:latin typeface="Roboto"/>
                <a:ea typeface="Roboto"/>
                <a:cs typeface="Roboto"/>
                <a:sym typeface="Roboto"/>
              </a:rPr>
              <a:t>“11 Then I looked, and I heard around the throne and the living creatures and the elders the voice of many angels, numbering myriads of myriads and thousands of thousands, 12 saying with a loud voice,</a:t>
            </a:r>
            <a:endParaRPr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dirty="0">
                <a:solidFill>
                  <a:schemeClr val="bg1"/>
                </a:solidFill>
                <a:latin typeface="Roboto"/>
                <a:ea typeface="Roboto"/>
                <a:cs typeface="Roboto"/>
                <a:sym typeface="Roboto"/>
              </a:rPr>
              <a:t>“Worthy is the Lamb who was slain, to receive power and wealth and wisdom and might and honor and glory and blessing!”</a:t>
            </a:r>
            <a:endParaRPr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dirty="0">
                <a:solidFill>
                  <a:schemeClr val="bg1"/>
                </a:solidFill>
                <a:latin typeface="Roboto"/>
                <a:ea typeface="Roboto"/>
                <a:cs typeface="Roboto"/>
                <a:sym typeface="Roboto"/>
              </a:rPr>
              <a:t>13 And I heard every creature in heaven and on earth and under the earth and in the sea, and all that is in them, saying,</a:t>
            </a:r>
            <a:endParaRPr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dirty="0">
                <a:solidFill>
                  <a:schemeClr val="bg1"/>
                </a:solidFill>
                <a:latin typeface="Roboto"/>
                <a:ea typeface="Roboto"/>
                <a:cs typeface="Roboto"/>
                <a:sym typeface="Roboto"/>
              </a:rPr>
              <a:t>“To him who sits on the throne and to the Lamb be blessing and honor and glory and might forever and ever!”</a:t>
            </a:r>
            <a:endParaRPr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dirty="0">
                <a:solidFill>
                  <a:schemeClr val="bg1"/>
                </a:solidFill>
                <a:latin typeface="Roboto"/>
                <a:ea typeface="Roboto"/>
                <a:cs typeface="Roboto"/>
                <a:sym typeface="Roboto"/>
              </a:rPr>
              <a:t>14 And the four living creatures said, “Amen!” and the elders fell down and worshiped.”</a:t>
            </a:r>
            <a:endParaRPr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endParaRPr dirty="0">
              <a:solidFill>
                <a:schemeClr val="bg1"/>
              </a:solidFill>
              <a:latin typeface="Roboto"/>
              <a:ea typeface="Roboto"/>
              <a:cs typeface="Roboto"/>
              <a:sym typeface="Roboto"/>
            </a:endParaRPr>
          </a:p>
          <a:p>
            <a:pPr marL="0" lvl="0" indent="0" algn="l" rtl="0">
              <a:lnSpc>
                <a:spcPct val="115000"/>
              </a:lnSpc>
              <a:spcBef>
                <a:spcPts val="1200"/>
              </a:spcBef>
              <a:spcAft>
                <a:spcPts val="1200"/>
              </a:spcAft>
              <a:buClr>
                <a:schemeClr val="dk1"/>
              </a:buClr>
              <a:buSzPts val="1100"/>
              <a:buFont typeface="Arial"/>
              <a:buNone/>
            </a:pPr>
            <a:endParaRPr dirty="0">
              <a:solidFill>
                <a:schemeClr val="bg1"/>
              </a:solidFill>
              <a:latin typeface="Roboto"/>
              <a:ea typeface="Roboto"/>
              <a:cs typeface="Roboto"/>
              <a:sym typeface="Roboto"/>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118"/>
        <p:cNvGrpSpPr/>
        <p:nvPr/>
      </p:nvGrpSpPr>
      <p:grpSpPr>
        <a:xfrm>
          <a:off x="0" y="0"/>
          <a:ext cx="0" cy="0"/>
          <a:chOff x="0" y="0"/>
          <a:chExt cx="0" cy="0"/>
        </a:xfrm>
      </p:grpSpPr>
      <p:sp>
        <p:nvSpPr>
          <p:cNvPr id="119" name="Google Shape;119;p26"/>
          <p:cNvSpPr txBox="1"/>
          <p:nvPr/>
        </p:nvSpPr>
        <p:spPr>
          <a:xfrm>
            <a:off x="467600" y="442550"/>
            <a:ext cx="8216100" cy="4308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sz="2000" b="1" dirty="0">
                <a:solidFill>
                  <a:schemeClr val="bg1"/>
                </a:solidFill>
                <a:latin typeface="Roboto"/>
                <a:ea typeface="Roboto"/>
                <a:cs typeface="Roboto"/>
                <a:sym typeface="Roboto"/>
              </a:rPr>
              <a:t>The end for which we were made</a:t>
            </a:r>
            <a:endParaRPr sz="1500"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sz="2100" dirty="0">
                <a:solidFill>
                  <a:schemeClr val="bg1"/>
                </a:solidFill>
                <a:latin typeface="Roboto"/>
                <a:ea typeface="Roboto"/>
                <a:cs typeface="Roboto"/>
                <a:sym typeface="Roboto"/>
              </a:rPr>
              <a:t>We all desperately want to be addicted.</a:t>
            </a:r>
            <a:endParaRPr sz="2100"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sz="2100" dirty="0">
                <a:solidFill>
                  <a:schemeClr val="bg1"/>
                </a:solidFill>
                <a:latin typeface="Roboto"/>
                <a:ea typeface="Roboto"/>
                <a:cs typeface="Roboto"/>
                <a:sym typeface="Roboto"/>
              </a:rPr>
              <a:t>We crave feeling compelled to honor a singular reason for living that brings clarity and meaning to our life.</a:t>
            </a:r>
            <a:endParaRPr sz="2100"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endParaRPr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endParaRPr dirty="0">
              <a:solidFill>
                <a:schemeClr val="bg1"/>
              </a:solidFill>
              <a:latin typeface="Roboto"/>
              <a:ea typeface="Roboto"/>
              <a:cs typeface="Roboto"/>
              <a:sym typeface="Roboto"/>
            </a:endParaRPr>
          </a:p>
          <a:p>
            <a:pPr marL="0" lvl="0" indent="0" algn="l" rtl="0">
              <a:lnSpc>
                <a:spcPct val="115000"/>
              </a:lnSpc>
              <a:spcBef>
                <a:spcPts val="1200"/>
              </a:spcBef>
              <a:spcAft>
                <a:spcPts val="1200"/>
              </a:spcAft>
              <a:buClr>
                <a:schemeClr val="dk1"/>
              </a:buClr>
              <a:buSzPts val="1100"/>
              <a:buFont typeface="Arial"/>
              <a:buNone/>
            </a:pPr>
            <a:endParaRPr dirty="0">
              <a:solidFill>
                <a:schemeClr val="bg1"/>
              </a:solidFill>
              <a:latin typeface="Roboto"/>
              <a:ea typeface="Roboto"/>
              <a:cs typeface="Roboto"/>
              <a:sym typeface="Roboto"/>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58"/>
        <p:cNvGrpSpPr/>
        <p:nvPr/>
      </p:nvGrpSpPr>
      <p:grpSpPr>
        <a:xfrm>
          <a:off x="0" y="0"/>
          <a:ext cx="0" cy="0"/>
          <a:chOff x="0" y="0"/>
          <a:chExt cx="0" cy="0"/>
        </a:xfrm>
      </p:grpSpPr>
      <p:sp>
        <p:nvSpPr>
          <p:cNvPr id="59" name="Google Shape;59;p14"/>
          <p:cNvSpPr txBox="1"/>
          <p:nvPr/>
        </p:nvSpPr>
        <p:spPr>
          <a:xfrm>
            <a:off x="467600" y="442550"/>
            <a:ext cx="8216100" cy="4308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sz="1800" dirty="0">
                <a:solidFill>
                  <a:schemeClr val="bg1"/>
                </a:solidFill>
                <a:latin typeface="Roboto"/>
                <a:ea typeface="Roboto"/>
                <a:cs typeface="Roboto"/>
                <a:sym typeface="Roboto"/>
              </a:rPr>
              <a:t>“The import of what John sees is astonishing and gets to the very heart of the Christian gospel. The Lamb didn’t conquer through war and battle but by suffering death. Victory didn’t come by smashing his opponents but by giving up his own life in suffering love. In other words, Jesus doesn’t come first as a lion but as a lamb. This fits with John’s Gospel, where Jesus says he didn’t come to condemn the world but to save the world (cf. John 3:16–18)...</a:t>
            </a:r>
            <a:endParaRPr sz="1800" dirty="0">
              <a:solidFill>
                <a:schemeClr val="bg1"/>
              </a:solidFill>
              <a:latin typeface="Roboto"/>
              <a:ea typeface="Roboto"/>
              <a:cs typeface="Roboto"/>
              <a:sym typeface="Roboto"/>
            </a:endParaRPr>
          </a:p>
          <a:p>
            <a:pPr marL="0" lvl="0" indent="0" algn="l" rtl="0">
              <a:lnSpc>
                <a:spcPct val="115000"/>
              </a:lnSpc>
              <a:spcBef>
                <a:spcPts val="1200"/>
              </a:spcBef>
              <a:spcAft>
                <a:spcPts val="1200"/>
              </a:spcAft>
              <a:buClr>
                <a:schemeClr val="dk1"/>
              </a:buClr>
              <a:buSzPts val="1100"/>
              <a:buFont typeface="Arial"/>
              <a:buNone/>
            </a:pPr>
            <a:r>
              <a:rPr lang="en" sz="1800" dirty="0">
                <a:solidFill>
                  <a:schemeClr val="bg1"/>
                </a:solidFill>
                <a:latin typeface="Roboto"/>
                <a:ea typeface="Roboto"/>
                <a:cs typeface="Roboto"/>
                <a:sym typeface="Roboto"/>
              </a:rPr>
              <a:t>Sacrificial love that offers salvation to all characterizes the ministry of Jesus Christ. Such sacrificial love stands in remarkable contrast to the rule of every human empire. As Morris remarks, the kingdoms of the world feature power and strength—Russia the bear, Britain the lion, France the tiger, and the United States the eagle—but the NT vision stands apart in featuring the Lamb!” – Tom Schreiner</a:t>
            </a:r>
            <a:endParaRPr sz="2600" dirty="0">
              <a:solidFill>
                <a:schemeClr val="bg1"/>
              </a:solidFill>
              <a:latin typeface="Roboto"/>
              <a:ea typeface="Roboto"/>
              <a:cs typeface="Roboto"/>
              <a:sym typeface="Roboto"/>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63"/>
        <p:cNvGrpSpPr/>
        <p:nvPr/>
      </p:nvGrpSpPr>
      <p:grpSpPr>
        <a:xfrm>
          <a:off x="0" y="0"/>
          <a:ext cx="0" cy="0"/>
          <a:chOff x="0" y="0"/>
          <a:chExt cx="0" cy="0"/>
        </a:xfrm>
      </p:grpSpPr>
      <p:sp>
        <p:nvSpPr>
          <p:cNvPr id="64" name="Google Shape;64;p15"/>
          <p:cNvSpPr txBox="1"/>
          <p:nvPr/>
        </p:nvSpPr>
        <p:spPr>
          <a:xfrm>
            <a:off x="467600" y="442550"/>
            <a:ext cx="8216100" cy="4308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sz="2900" b="1" dirty="0">
                <a:solidFill>
                  <a:schemeClr val="bg1"/>
                </a:solidFill>
                <a:latin typeface="Roboto"/>
                <a:ea typeface="Roboto"/>
                <a:cs typeface="Roboto"/>
                <a:sym typeface="Roboto"/>
              </a:rPr>
              <a:t>The paradox of God’s rule</a:t>
            </a:r>
            <a:endParaRPr sz="2400"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sz="2300" dirty="0">
                <a:solidFill>
                  <a:schemeClr val="bg1"/>
                </a:solidFill>
                <a:latin typeface="Roboto"/>
                <a:ea typeface="Roboto"/>
                <a:cs typeface="Roboto"/>
                <a:sym typeface="Roboto"/>
              </a:rPr>
              <a:t>Divine love rules through self-donation–through giving– rather than self-assertion and cruel domination.</a:t>
            </a:r>
            <a:endParaRPr sz="2300"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sz="2300" dirty="0">
                <a:solidFill>
                  <a:schemeClr val="bg1"/>
                </a:solidFill>
                <a:latin typeface="Roboto"/>
                <a:ea typeface="Roboto"/>
                <a:cs typeface="Roboto"/>
                <a:sym typeface="Roboto"/>
              </a:rPr>
              <a:t>Jesus undoes the power of death and sin by absorbing them in his body, and dying on the cross. He buries their power through his death for the sins of the world. He wrestles death into the grave, and rises as the Victor. </a:t>
            </a:r>
            <a:endParaRPr sz="2300" dirty="0">
              <a:solidFill>
                <a:schemeClr val="bg1"/>
              </a:solidFill>
              <a:latin typeface="Roboto"/>
              <a:ea typeface="Roboto"/>
              <a:cs typeface="Roboto"/>
              <a:sym typeface="Roboto"/>
            </a:endParaRPr>
          </a:p>
          <a:p>
            <a:pPr marL="0" lvl="0" indent="0" algn="l" rtl="0">
              <a:lnSpc>
                <a:spcPct val="115000"/>
              </a:lnSpc>
              <a:spcBef>
                <a:spcPts val="1200"/>
              </a:spcBef>
              <a:spcAft>
                <a:spcPts val="1200"/>
              </a:spcAft>
              <a:buClr>
                <a:schemeClr val="dk1"/>
              </a:buClr>
              <a:buSzPts val="1100"/>
              <a:buFont typeface="Arial"/>
              <a:buNone/>
            </a:pPr>
            <a:r>
              <a:rPr lang="en" sz="2300" dirty="0">
                <a:solidFill>
                  <a:schemeClr val="bg1"/>
                </a:solidFill>
                <a:latin typeface="Roboto"/>
                <a:ea typeface="Roboto"/>
                <a:cs typeface="Roboto"/>
                <a:sym typeface="Roboto"/>
              </a:rPr>
              <a:t>This is victory through sacrifice.</a:t>
            </a:r>
            <a:endParaRPr sz="2300" dirty="0">
              <a:solidFill>
                <a:schemeClr val="bg1"/>
              </a:solidFill>
              <a:latin typeface="Roboto"/>
              <a:ea typeface="Roboto"/>
              <a:cs typeface="Roboto"/>
              <a:sym typeface="Roboto"/>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68"/>
        <p:cNvGrpSpPr/>
        <p:nvPr/>
      </p:nvGrpSpPr>
      <p:grpSpPr>
        <a:xfrm>
          <a:off x="0" y="0"/>
          <a:ext cx="0" cy="0"/>
          <a:chOff x="0" y="0"/>
          <a:chExt cx="0" cy="0"/>
        </a:xfrm>
      </p:grpSpPr>
      <p:sp>
        <p:nvSpPr>
          <p:cNvPr id="69" name="Google Shape;69;p16"/>
          <p:cNvSpPr txBox="1"/>
          <p:nvPr/>
        </p:nvSpPr>
        <p:spPr>
          <a:xfrm>
            <a:off x="467600" y="442550"/>
            <a:ext cx="8216100" cy="4308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sz="2900" b="1" dirty="0">
                <a:solidFill>
                  <a:schemeClr val="bg1"/>
                </a:solidFill>
                <a:latin typeface="Roboto"/>
                <a:ea typeface="Roboto"/>
                <a:cs typeface="Roboto"/>
                <a:sym typeface="Roboto"/>
              </a:rPr>
              <a:t>The paradox of God’s rule</a:t>
            </a:r>
            <a:endParaRPr sz="2400"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sz="2300" dirty="0">
                <a:solidFill>
                  <a:schemeClr val="bg1"/>
                </a:solidFill>
                <a:latin typeface="Roboto"/>
                <a:ea typeface="Roboto"/>
                <a:cs typeface="Roboto"/>
                <a:sym typeface="Roboto"/>
              </a:rPr>
              <a:t>And this is how the intensity of God and the gentleness of God meet. At the cross, the Lion who had every right to crush his enemies, to topple Rome, to punish Israel for disobedience, to judge the world–he inaugurated his kingdom through dying on a tree for his enemies. </a:t>
            </a:r>
            <a:endParaRPr sz="2300"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sz="2300" dirty="0">
                <a:solidFill>
                  <a:schemeClr val="bg1"/>
                </a:solidFill>
                <a:latin typeface="Roboto"/>
                <a:ea typeface="Roboto"/>
                <a:cs typeface="Roboto"/>
                <a:sym typeface="Roboto"/>
              </a:rPr>
              <a:t>Enemy-love is the upside-down logic of how God’s power meets the world. Enemy-love is the logic of how God meets sinners, like you and me, in the gospel. </a:t>
            </a:r>
            <a:endParaRPr sz="2300" dirty="0">
              <a:solidFill>
                <a:schemeClr val="bg1"/>
              </a:solidFill>
              <a:latin typeface="Roboto"/>
              <a:ea typeface="Roboto"/>
              <a:cs typeface="Roboto"/>
              <a:sym typeface="Roboto"/>
            </a:endParaRPr>
          </a:p>
          <a:p>
            <a:pPr marL="0" lvl="0" indent="0" algn="l" rtl="0">
              <a:lnSpc>
                <a:spcPct val="115000"/>
              </a:lnSpc>
              <a:spcBef>
                <a:spcPts val="1200"/>
              </a:spcBef>
              <a:spcAft>
                <a:spcPts val="1200"/>
              </a:spcAft>
              <a:buClr>
                <a:schemeClr val="dk1"/>
              </a:buClr>
              <a:buSzPts val="1100"/>
              <a:buFont typeface="Arial"/>
              <a:buNone/>
            </a:pPr>
            <a:endParaRPr sz="2300" dirty="0">
              <a:solidFill>
                <a:schemeClr val="bg1"/>
              </a:solidFill>
              <a:latin typeface="Roboto"/>
              <a:ea typeface="Roboto"/>
              <a:cs typeface="Roboto"/>
              <a:sym typeface="Roboto"/>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73"/>
        <p:cNvGrpSpPr/>
        <p:nvPr/>
      </p:nvGrpSpPr>
      <p:grpSpPr>
        <a:xfrm>
          <a:off x="0" y="0"/>
          <a:ext cx="0" cy="0"/>
          <a:chOff x="0" y="0"/>
          <a:chExt cx="0" cy="0"/>
        </a:xfrm>
      </p:grpSpPr>
      <p:sp>
        <p:nvSpPr>
          <p:cNvPr id="74" name="Google Shape;74;p17"/>
          <p:cNvSpPr txBox="1"/>
          <p:nvPr/>
        </p:nvSpPr>
        <p:spPr>
          <a:xfrm>
            <a:off x="463950" y="1921297"/>
            <a:ext cx="8216100" cy="1593514"/>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1200"/>
              </a:spcBef>
              <a:spcAft>
                <a:spcPts val="0"/>
              </a:spcAft>
              <a:buClr>
                <a:schemeClr val="dk1"/>
              </a:buClr>
              <a:buSzPts val="1100"/>
              <a:buFont typeface="Arial"/>
              <a:buNone/>
            </a:pPr>
            <a:r>
              <a:rPr lang="en" sz="2900" b="1" dirty="0">
                <a:solidFill>
                  <a:schemeClr val="bg1"/>
                </a:solidFill>
                <a:latin typeface="Roboto"/>
                <a:ea typeface="Roboto"/>
                <a:cs typeface="Roboto"/>
                <a:sym typeface="Roboto"/>
              </a:rPr>
              <a:t>Question to Consider</a:t>
            </a:r>
            <a:endParaRPr sz="2400" dirty="0">
              <a:solidFill>
                <a:schemeClr val="bg1"/>
              </a:solidFill>
              <a:latin typeface="Roboto"/>
              <a:ea typeface="Roboto"/>
              <a:cs typeface="Roboto"/>
              <a:sym typeface="Roboto"/>
            </a:endParaRPr>
          </a:p>
          <a:p>
            <a:pPr marL="0" lvl="0" indent="0" algn="ctr" rtl="0">
              <a:lnSpc>
                <a:spcPct val="115000"/>
              </a:lnSpc>
              <a:spcBef>
                <a:spcPts val="1200"/>
              </a:spcBef>
              <a:spcAft>
                <a:spcPts val="1200"/>
              </a:spcAft>
              <a:buClr>
                <a:schemeClr val="dk1"/>
              </a:buClr>
              <a:buSzPts val="1100"/>
              <a:buFont typeface="Arial"/>
              <a:buNone/>
            </a:pPr>
            <a:r>
              <a:rPr lang="en" sz="2300" dirty="0">
                <a:solidFill>
                  <a:schemeClr val="accent6">
                    <a:lumMod val="60000"/>
                    <a:lumOff val="40000"/>
                  </a:schemeClr>
                </a:solidFill>
                <a:latin typeface="Roboto"/>
                <a:ea typeface="Roboto"/>
                <a:cs typeface="Roboto"/>
                <a:sym typeface="Roboto"/>
              </a:rPr>
              <a:t>Do you know God as both the Lion and the Lamb?</a:t>
            </a:r>
            <a:endParaRPr sz="2300" dirty="0">
              <a:solidFill>
                <a:schemeClr val="accent6">
                  <a:lumMod val="60000"/>
                  <a:lumOff val="40000"/>
                </a:schemeClr>
              </a:solidFill>
              <a:latin typeface="Roboto"/>
              <a:ea typeface="Roboto"/>
              <a:cs typeface="Roboto"/>
              <a:sym typeface="Roboto"/>
            </a:endParaRPr>
          </a:p>
        </p:txBody>
      </p:sp>
      <p:pic>
        <p:nvPicPr>
          <p:cNvPr id="5" name="Graphic 4" descr="Help with solid fill">
            <a:extLst>
              <a:ext uri="{FF2B5EF4-FFF2-40B4-BE49-F238E27FC236}">
                <a16:creationId xmlns:a16="http://schemas.microsoft.com/office/drawing/2014/main" id="{BEA2CD6E-167E-4F8F-2869-00FE72ECA42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250669" y="1442171"/>
            <a:ext cx="642661" cy="642661"/>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78"/>
        <p:cNvGrpSpPr/>
        <p:nvPr/>
      </p:nvGrpSpPr>
      <p:grpSpPr>
        <a:xfrm>
          <a:off x="0" y="0"/>
          <a:ext cx="0" cy="0"/>
          <a:chOff x="0" y="0"/>
          <a:chExt cx="0" cy="0"/>
        </a:xfrm>
      </p:grpSpPr>
      <p:sp>
        <p:nvSpPr>
          <p:cNvPr id="79" name="Google Shape;79;p18"/>
          <p:cNvSpPr txBox="1"/>
          <p:nvPr/>
        </p:nvSpPr>
        <p:spPr>
          <a:xfrm>
            <a:off x="467600" y="442550"/>
            <a:ext cx="8216100" cy="4308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sz="2900" b="1" dirty="0">
                <a:solidFill>
                  <a:schemeClr val="bg1"/>
                </a:solidFill>
                <a:latin typeface="Roboto"/>
                <a:ea typeface="Roboto"/>
                <a:cs typeface="Roboto"/>
                <a:sym typeface="Roboto"/>
              </a:rPr>
              <a:t>Jesus is the lion and the lamb</a:t>
            </a:r>
            <a:endParaRPr sz="2400"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sz="2300" dirty="0">
                <a:solidFill>
                  <a:schemeClr val="bg1"/>
                </a:solidFill>
                <a:latin typeface="Roboto"/>
                <a:ea typeface="Roboto"/>
                <a:cs typeface="Roboto"/>
                <a:sym typeface="Roboto"/>
              </a:rPr>
              <a:t>Jesus is the Lion who brings God’s kingdom through voluntarily laying down his life as the Lamb.</a:t>
            </a:r>
            <a:endParaRPr sz="2300" dirty="0">
              <a:solidFill>
                <a:schemeClr val="bg1"/>
              </a:solidFill>
              <a:latin typeface="Roboto"/>
              <a:ea typeface="Roboto"/>
              <a:cs typeface="Roboto"/>
              <a:sym typeface="Roboto"/>
            </a:endParaRPr>
          </a:p>
          <a:p>
            <a:pPr marL="0" lvl="0" indent="0" algn="l" rtl="0">
              <a:lnSpc>
                <a:spcPct val="115000"/>
              </a:lnSpc>
              <a:spcBef>
                <a:spcPts val="1200"/>
              </a:spcBef>
              <a:spcAft>
                <a:spcPts val="1200"/>
              </a:spcAft>
              <a:buClr>
                <a:schemeClr val="dk1"/>
              </a:buClr>
              <a:buSzPts val="1100"/>
              <a:buFont typeface="Arial"/>
              <a:buNone/>
            </a:pPr>
            <a:r>
              <a:rPr lang="en" sz="2300" dirty="0">
                <a:solidFill>
                  <a:schemeClr val="bg1"/>
                </a:solidFill>
                <a:latin typeface="Roboto"/>
                <a:ea typeface="Roboto"/>
                <a:cs typeface="Roboto"/>
                <a:sym typeface="Roboto"/>
              </a:rPr>
              <a:t>This is the character of God.</a:t>
            </a:r>
            <a:endParaRPr sz="2300" dirty="0">
              <a:solidFill>
                <a:schemeClr val="bg1"/>
              </a:solidFill>
              <a:latin typeface="Roboto"/>
              <a:ea typeface="Roboto"/>
              <a:cs typeface="Roboto"/>
              <a:sym typeface="Roboto"/>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83"/>
        <p:cNvGrpSpPr/>
        <p:nvPr/>
      </p:nvGrpSpPr>
      <p:grpSpPr>
        <a:xfrm>
          <a:off x="0" y="0"/>
          <a:ext cx="0" cy="0"/>
          <a:chOff x="0" y="0"/>
          <a:chExt cx="0" cy="0"/>
        </a:xfrm>
      </p:grpSpPr>
      <p:sp>
        <p:nvSpPr>
          <p:cNvPr id="84" name="Google Shape;84;p19"/>
          <p:cNvSpPr txBox="1"/>
          <p:nvPr/>
        </p:nvSpPr>
        <p:spPr>
          <a:xfrm>
            <a:off x="467600" y="442550"/>
            <a:ext cx="8216100" cy="4308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sz="2900" b="1" dirty="0">
                <a:solidFill>
                  <a:schemeClr val="bg1"/>
                </a:solidFill>
                <a:latin typeface="Roboto"/>
                <a:ea typeface="Roboto"/>
                <a:cs typeface="Roboto"/>
                <a:sym typeface="Roboto"/>
              </a:rPr>
              <a:t>The blood that makes us noble</a:t>
            </a:r>
            <a:endParaRPr sz="2400" dirty="0">
              <a:solidFill>
                <a:schemeClr val="bg1"/>
              </a:solidFill>
              <a:latin typeface="Roboto"/>
              <a:ea typeface="Roboto"/>
              <a:cs typeface="Roboto"/>
              <a:sym typeface="Roboto"/>
            </a:endParaRPr>
          </a:p>
          <a:p>
            <a:pPr marL="0" lvl="0" indent="0" algn="l" rtl="0">
              <a:lnSpc>
                <a:spcPct val="115000"/>
              </a:lnSpc>
              <a:spcBef>
                <a:spcPts val="1200"/>
              </a:spcBef>
              <a:spcAft>
                <a:spcPts val="1200"/>
              </a:spcAft>
              <a:buClr>
                <a:schemeClr val="dk1"/>
              </a:buClr>
              <a:buSzPts val="1100"/>
              <a:buFont typeface="Arial"/>
              <a:buNone/>
            </a:pPr>
            <a:r>
              <a:rPr lang="en" sz="2300" dirty="0">
                <a:solidFill>
                  <a:schemeClr val="bg1"/>
                </a:solidFill>
                <a:latin typeface="Roboto"/>
                <a:ea typeface="Roboto"/>
                <a:cs typeface="Roboto"/>
                <a:sym typeface="Roboto"/>
              </a:rPr>
              <a:t>The blood of the Lamb not only reconciles us to God relationally, but gives us a purpose in his family.</a:t>
            </a:r>
            <a:endParaRPr sz="2300" dirty="0">
              <a:solidFill>
                <a:schemeClr val="bg1"/>
              </a:solidFill>
              <a:latin typeface="Roboto"/>
              <a:ea typeface="Roboto"/>
              <a:cs typeface="Roboto"/>
              <a:sym typeface="Roboto"/>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88"/>
        <p:cNvGrpSpPr/>
        <p:nvPr/>
      </p:nvGrpSpPr>
      <p:grpSpPr>
        <a:xfrm>
          <a:off x="0" y="0"/>
          <a:ext cx="0" cy="0"/>
          <a:chOff x="0" y="0"/>
          <a:chExt cx="0" cy="0"/>
        </a:xfrm>
      </p:grpSpPr>
      <p:sp>
        <p:nvSpPr>
          <p:cNvPr id="89" name="Google Shape;89;p20"/>
          <p:cNvSpPr txBox="1"/>
          <p:nvPr/>
        </p:nvSpPr>
        <p:spPr>
          <a:xfrm>
            <a:off x="467600" y="442550"/>
            <a:ext cx="8216100" cy="4308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sz="2900" b="1" dirty="0">
                <a:solidFill>
                  <a:schemeClr val="bg1"/>
                </a:solidFill>
                <a:latin typeface="Roboto"/>
                <a:ea typeface="Roboto"/>
                <a:cs typeface="Roboto"/>
                <a:sym typeface="Roboto"/>
              </a:rPr>
              <a:t>The blood that makes us noble</a:t>
            </a:r>
            <a:endParaRPr sz="2400"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sz="2300" dirty="0">
                <a:solidFill>
                  <a:schemeClr val="bg1"/>
                </a:solidFill>
                <a:latin typeface="Roboto"/>
                <a:ea typeface="Roboto"/>
                <a:cs typeface="Roboto"/>
                <a:sym typeface="Roboto"/>
              </a:rPr>
              <a:t>In the Ancient Near East, when kings conquered foreign lands, they would set up statues, or images, of themselves, to indicate that their rule extended to that place.</a:t>
            </a:r>
            <a:endParaRPr sz="2300" dirty="0">
              <a:solidFill>
                <a:schemeClr val="bg1"/>
              </a:solidFill>
              <a:latin typeface="Roboto"/>
              <a:ea typeface="Roboto"/>
              <a:cs typeface="Roboto"/>
              <a:sym typeface="Roboto"/>
            </a:endParaRPr>
          </a:p>
          <a:p>
            <a:pPr marL="0" lvl="0" indent="0" algn="l" rtl="0">
              <a:lnSpc>
                <a:spcPct val="115000"/>
              </a:lnSpc>
              <a:spcBef>
                <a:spcPts val="1200"/>
              </a:spcBef>
              <a:spcAft>
                <a:spcPts val="1200"/>
              </a:spcAft>
              <a:buClr>
                <a:schemeClr val="dk1"/>
              </a:buClr>
              <a:buSzPts val="1100"/>
              <a:buFont typeface="Arial"/>
              <a:buNone/>
            </a:pPr>
            <a:r>
              <a:rPr lang="en" sz="2300" dirty="0">
                <a:solidFill>
                  <a:schemeClr val="bg1"/>
                </a:solidFill>
                <a:latin typeface="Roboto"/>
                <a:ea typeface="Roboto"/>
                <a:cs typeface="Roboto"/>
                <a:sym typeface="Roboto"/>
              </a:rPr>
              <a:t>We are God’s image.</a:t>
            </a:r>
            <a:endParaRPr sz="2300" dirty="0">
              <a:solidFill>
                <a:schemeClr val="bg1"/>
              </a:solidFill>
              <a:latin typeface="Roboto"/>
              <a:ea typeface="Roboto"/>
              <a:cs typeface="Roboto"/>
              <a:sym typeface="Roboto"/>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93"/>
        <p:cNvGrpSpPr/>
        <p:nvPr/>
      </p:nvGrpSpPr>
      <p:grpSpPr>
        <a:xfrm>
          <a:off x="0" y="0"/>
          <a:ext cx="0" cy="0"/>
          <a:chOff x="0" y="0"/>
          <a:chExt cx="0" cy="0"/>
        </a:xfrm>
      </p:grpSpPr>
      <p:sp>
        <p:nvSpPr>
          <p:cNvPr id="94" name="Google Shape;94;p21"/>
          <p:cNvSpPr txBox="1"/>
          <p:nvPr/>
        </p:nvSpPr>
        <p:spPr>
          <a:xfrm>
            <a:off x="467600" y="442550"/>
            <a:ext cx="8216100" cy="4308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sz="2900" b="1" dirty="0">
                <a:solidFill>
                  <a:schemeClr val="bg1"/>
                </a:solidFill>
                <a:latin typeface="Roboto"/>
                <a:ea typeface="Roboto"/>
                <a:cs typeface="Roboto"/>
                <a:sym typeface="Roboto"/>
              </a:rPr>
              <a:t>The blood that makes us noble</a:t>
            </a:r>
            <a:endParaRPr sz="2400"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sz="2300" dirty="0">
                <a:solidFill>
                  <a:schemeClr val="bg1"/>
                </a:solidFill>
                <a:latin typeface="Roboto"/>
                <a:ea typeface="Roboto"/>
                <a:cs typeface="Roboto"/>
                <a:sym typeface="Roboto"/>
              </a:rPr>
              <a:t>“The death and resurrection of the Lamb not only procured redemption but also liberated those whom he ransomed to serve as a kingdom and priests. The notion that believers are a kingdom and priests… has already been communicated in [Revelation] 1:6; John reaches back to Exod. 19:6, where Israel is commissioned to be a priestly kingdom.” – Tom Schreiner</a:t>
            </a:r>
            <a:endParaRPr sz="2300" dirty="0">
              <a:solidFill>
                <a:schemeClr val="bg1"/>
              </a:solidFill>
              <a:latin typeface="Roboto"/>
              <a:ea typeface="Roboto"/>
              <a:cs typeface="Roboto"/>
              <a:sym typeface="Roboto"/>
            </a:endParaRPr>
          </a:p>
          <a:p>
            <a:pPr marL="0" lvl="0" indent="0" algn="l" rtl="0">
              <a:lnSpc>
                <a:spcPct val="115000"/>
              </a:lnSpc>
              <a:spcBef>
                <a:spcPts val="1200"/>
              </a:spcBef>
              <a:spcAft>
                <a:spcPts val="1200"/>
              </a:spcAft>
              <a:buClr>
                <a:schemeClr val="dk1"/>
              </a:buClr>
              <a:buSzPts val="1100"/>
              <a:buFont typeface="Arial"/>
              <a:buNone/>
            </a:pPr>
            <a:endParaRPr sz="2300" dirty="0">
              <a:solidFill>
                <a:schemeClr val="bg1"/>
              </a:solidFill>
              <a:latin typeface="Roboto"/>
              <a:ea typeface="Roboto"/>
              <a:cs typeface="Roboto"/>
              <a:sym typeface="Roboto"/>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886</Words>
  <Application>Microsoft Office PowerPoint</Application>
  <PresentationFormat>On-screen Show (16:9)</PresentationFormat>
  <Paragraphs>39</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Roboto</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Rontgen Pang</dc:creator>
  <cp:lastModifiedBy>Randy Pang</cp:lastModifiedBy>
  <cp:revision>2</cp:revision>
  <dcterms:modified xsi:type="dcterms:W3CDTF">2026-03-06T10:41:41Z</dcterms:modified>
</cp:coreProperties>
</file>