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30" r:id="rId3"/>
    <p:sldId id="257" r:id="rId4"/>
    <p:sldId id="310" r:id="rId5"/>
    <p:sldId id="311" r:id="rId6"/>
    <p:sldId id="258"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8" r:id="rId20"/>
    <p:sldId id="32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5ED97D-6190-4611-8053-94C5601D71A8}" v="41" dt="2026-02-22T09:39:11.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0"/>
  </p:normalViewPr>
  <p:slideViewPr>
    <p:cSldViewPr snapToGrid="0">
      <p:cViewPr varScale="1">
        <p:scale>
          <a:sx n="56" d="100"/>
          <a:sy n="56" d="100"/>
        </p:scale>
        <p:origin x="6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FD891-4DF6-41A4-9764-CD591BD4243B}" type="datetimeFigureOut">
              <a:rPr lang="en-US" smtClean="0"/>
              <a:t>3/6/2026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D227A-7AF7-4A89-B93B-6C12C30C0FF8}" type="slidenum">
              <a:rPr lang="en-US" smtClean="0"/>
              <a:t>‹#›</a:t>
            </a:fld>
            <a:endParaRPr lang="en-US"/>
          </a:p>
        </p:txBody>
      </p:sp>
    </p:spTree>
    <p:extLst>
      <p:ext uri="{BB962C8B-B14F-4D97-AF65-F5344CB8AC3E}">
        <p14:creationId xmlns:p14="http://schemas.microsoft.com/office/powerpoint/2010/main" val="33369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AD227A-7AF7-4A89-B93B-6C12C30C0FF8}" type="slidenum">
              <a:rPr lang="en-US" smtClean="0"/>
              <a:t>19</a:t>
            </a:fld>
            <a:endParaRPr lang="en-US"/>
          </a:p>
        </p:txBody>
      </p:sp>
    </p:spTree>
    <p:extLst>
      <p:ext uri="{BB962C8B-B14F-4D97-AF65-F5344CB8AC3E}">
        <p14:creationId xmlns:p14="http://schemas.microsoft.com/office/powerpoint/2010/main" val="13914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57B5-5866-431F-8C17-0AB6F8210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4E1C4-174C-E882-2186-D816213BF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477BC-B607-DB10-4759-BB0AC2A31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2B7A33-A2FE-A561-E955-6825441E0342}"/>
              </a:ext>
            </a:extLst>
          </p:cNvPr>
          <p:cNvSpPr>
            <a:spLocks noGrp="1"/>
          </p:cNvSpPr>
          <p:nvPr>
            <p:ph type="sldNum" sz="quarter" idx="5"/>
          </p:nvPr>
        </p:nvSpPr>
        <p:spPr/>
        <p:txBody>
          <a:bodyPr/>
          <a:lstStyle/>
          <a:p>
            <a:fld id="{4FAD227A-7AF7-4A89-B93B-6C12C30C0FF8}" type="slidenum">
              <a:rPr lang="en-US" smtClean="0"/>
              <a:t>20</a:t>
            </a:fld>
            <a:endParaRPr lang="en-US"/>
          </a:p>
        </p:txBody>
      </p:sp>
    </p:spTree>
    <p:extLst>
      <p:ext uri="{BB962C8B-B14F-4D97-AF65-F5344CB8AC3E}">
        <p14:creationId xmlns:p14="http://schemas.microsoft.com/office/powerpoint/2010/main" val="414491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DA93-42BD-B54E-7362-729A3ECF7C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2724C6-FA39-DC96-5E4D-4E5966269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962028-E67D-0652-4419-03C3F8772171}"/>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5" name="Footer Placeholder 4">
            <a:extLst>
              <a:ext uri="{FF2B5EF4-FFF2-40B4-BE49-F238E27FC236}">
                <a16:creationId xmlns:a16="http://schemas.microsoft.com/office/drawing/2014/main" id="{5E0FB8DC-217F-9B76-9784-D40767FA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367BE-4A2C-DDD9-2933-A89ED9492AEB}"/>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346358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2F95-E296-7EE9-8008-12B560181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0B9A82-31B9-6C74-E05D-BCD8D63320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D5295-B432-8540-C25D-9C3F51D8D477}"/>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5" name="Footer Placeholder 4">
            <a:extLst>
              <a:ext uri="{FF2B5EF4-FFF2-40B4-BE49-F238E27FC236}">
                <a16:creationId xmlns:a16="http://schemas.microsoft.com/office/drawing/2014/main" id="{C964979C-B4BF-9531-5DD1-2723C5165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579FD-A00F-937F-4182-174FB2CC6BCF}"/>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261349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27ABD-4EAE-55A9-1723-6EBD804977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6872C-DC2D-3CA1-FF54-8381185A7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E43E2-3387-7F30-3334-5F3461D4AD7C}"/>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5" name="Footer Placeholder 4">
            <a:extLst>
              <a:ext uri="{FF2B5EF4-FFF2-40B4-BE49-F238E27FC236}">
                <a16:creationId xmlns:a16="http://schemas.microsoft.com/office/drawing/2014/main" id="{FFDAF78F-360C-6F8E-30BC-B2EC878EC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D3CF6-64CF-EADE-A6A4-7C539D1B05FD}"/>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16880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DB76-927A-3115-D945-59FA5731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2AC97B-FDD8-5BD3-53DE-7A798ACDAC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8DA24-F44E-4EC8-57A7-589E72FB4032}"/>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5" name="Footer Placeholder 4">
            <a:extLst>
              <a:ext uri="{FF2B5EF4-FFF2-40B4-BE49-F238E27FC236}">
                <a16:creationId xmlns:a16="http://schemas.microsoft.com/office/drawing/2014/main" id="{C9905159-5D59-43C3-B294-DB43BD300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2CA84-FE7E-F81E-AB32-435AE8F9DE50}"/>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420075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A4E9-F716-61FB-0DA7-B935922537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06625F-9DDA-B162-55A2-3B86C3C7A8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9C8486-51A8-797B-5E2A-68F0DA5F5639}"/>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5" name="Footer Placeholder 4">
            <a:extLst>
              <a:ext uri="{FF2B5EF4-FFF2-40B4-BE49-F238E27FC236}">
                <a16:creationId xmlns:a16="http://schemas.microsoft.com/office/drawing/2014/main" id="{E7F2BC66-B645-2185-48A9-B49249D01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CFEA0-5F3B-F2E1-A3B8-EA2A7CD1EF4D}"/>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2667219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CA11-E8BD-0D85-04BE-52BC930E0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00730-7483-8FD9-6DC6-7667B94D6C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2B9D2-6C9F-4EC1-0BA3-33FD244FD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3705C-22AA-22E6-2153-1BDF6A4007A8}"/>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6" name="Footer Placeholder 5">
            <a:extLst>
              <a:ext uri="{FF2B5EF4-FFF2-40B4-BE49-F238E27FC236}">
                <a16:creationId xmlns:a16="http://schemas.microsoft.com/office/drawing/2014/main" id="{92A1F20F-B9EB-926B-2669-98EBBE488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1FBC8-1003-574B-5963-84CCA963D945}"/>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394115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E331-7E54-BBC6-F5E6-F40A76EB61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D0737F-E4B6-633B-B4CD-A472FC9DD8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43B7F9-BA25-5E23-0C62-111867FE28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88B33D-7E98-2EFB-F544-B062278FE5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2CB069-4665-933B-DA2D-D5BCB79C44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B62B29-691D-D364-B039-109429A1F556}"/>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8" name="Footer Placeholder 7">
            <a:extLst>
              <a:ext uri="{FF2B5EF4-FFF2-40B4-BE49-F238E27FC236}">
                <a16:creationId xmlns:a16="http://schemas.microsoft.com/office/drawing/2014/main" id="{76824E64-5366-1276-333B-1FF31365C3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6404B9-5DF7-5D00-37A4-0384CD6F5139}"/>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294857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14C7-2568-CAC7-959C-9C31CBE0A9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A13CEA-0DDB-2E41-9F61-0FB139172A91}"/>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4" name="Footer Placeholder 3">
            <a:extLst>
              <a:ext uri="{FF2B5EF4-FFF2-40B4-BE49-F238E27FC236}">
                <a16:creationId xmlns:a16="http://schemas.microsoft.com/office/drawing/2014/main" id="{344595C2-4A65-1D4E-F04A-E8DE17A3A6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BF2AE3-1E45-3CB7-AF65-8CD40936A7CF}"/>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349110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B98FC-CD6C-EA00-8070-05C4304F37F0}"/>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3" name="Footer Placeholder 2">
            <a:extLst>
              <a:ext uri="{FF2B5EF4-FFF2-40B4-BE49-F238E27FC236}">
                <a16:creationId xmlns:a16="http://schemas.microsoft.com/office/drawing/2014/main" id="{AF4CE96D-7E28-F7E1-45A5-D34F2F8BAA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7BDAA0-A933-BAAE-A008-944995DD4B1B}"/>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9036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88F-2BE1-A359-A00A-4EF32E1FD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9E645D-340E-C96C-7345-C7F1E9B0D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79AA5F-FB01-95F4-0539-93694945F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A4166-A016-C9A2-A205-3E358C7EC91E}"/>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6" name="Footer Placeholder 5">
            <a:extLst>
              <a:ext uri="{FF2B5EF4-FFF2-40B4-BE49-F238E27FC236}">
                <a16:creationId xmlns:a16="http://schemas.microsoft.com/office/drawing/2014/main" id="{8A08DAAB-F4B8-1F94-BB37-B12C734B4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2744A-0CE2-7985-149F-D35AF86060EF}"/>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172716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D6F2-4DE5-8BE7-5777-36F4488DD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9ADFCA-56B6-8377-89AC-72265F2E2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012C13-F135-B122-2339-D10AFBF2A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4785F-B6F0-DFF4-545C-15FB2CD8569F}"/>
              </a:ext>
            </a:extLst>
          </p:cNvPr>
          <p:cNvSpPr>
            <a:spLocks noGrp="1"/>
          </p:cNvSpPr>
          <p:nvPr>
            <p:ph type="dt" sz="half" idx="10"/>
          </p:nvPr>
        </p:nvSpPr>
        <p:spPr/>
        <p:txBody>
          <a:bodyPr/>
          <a:lstStyle/>
          <a:p>
            <a:fld id="{8EC88F49-2785-4F27-A802-6D35FC1FEC78}" type="datetimeFigureOut">
              <a:rPr lang="en-US" smtClean="0"/>
              <a:t>3/6/2026</a:t>
            </a:fld>
            <a:endParaRPr lang="en-US"/>
          </a:p>
        </p:txBody>
      </p:sp>
      <p:sp>
        <p:nvSpPr>
          <p:cNvPr id="6" name="Footer Placeholder 5">
            <a:extLst>
              <a:ext uri="{FF2B5EF4-FFF2-40B4-BE49-F238E27FC236}">
                <a16:creationId xmlns:a16="http://schemas.microsoft.com/office/drawing/2014/main" id="{09190F63-53A6-BC80-2EF0-7A4FCD9AE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872D3-E3CB-33C1-7895-5B2FB0063D19}"/>
              </a:ext>
            </a:extLst>
          </p:cNvPr>
          <p:cNvSpPr>
            <a:spLocks noGrp="1"/>
          </p:cNvSpPr>
          <p:nvPr>
            <p:ph type="sldNum" sz="quarter" idx="12"/>
          </p:nvPr>
        </p:nvSpPr>
        <p:spPr/>
        <p:txBody>
          <a:bodyPr/>
          <a:lstStyle/>
          <a:p>
            <a:fld id="{F6FDD25E-0D08-423A-856F-52AC86613B87}" type="slidenum">
              <a:rPr lang="en-US" smtClean="0"/>
              <a:t>‹#›</a:t>
            </a:fld>
            <a:endParaRPr lang="en-US"/>
          </a:p>
        </p:txBody>
      </p:sp>
    </p:spTree>
    <p:extLst>
      <p:ext uri="{BB962C8B-B14F-4D97-AF65-F5344CB8AC3E}">
        <p14:creationId xmlns:p14="http://schemas.microsoft.com/office/powerpoint/2010/main" val="154364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728C8-F0F6-614D-7256-2CAA80AA3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06A83-2BFE-C505-F126-034132C8E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3F360-7DD1-698F-D064-B36FB4820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88F49-2785-4F27-A802-6D35FC1FEC78}" type="datetimeFigureOut">
              <a:rPr lang="en-US" smtClean="0"/>
              <a:t>3/6/2026</a:t>
            </a:fld>
            <a:endParaRPr lang="en-US"/>
          </a:p>
        </p:txBody>
      </p:sp>
      <p:sp>
        <p:nvSpPr>
          <p:cNvPr id="5" name="Footer Placeholder 4">
            <a:extLst>
              <a:ext uri="{FF2B5EF4-FFF2-40B4-BE49-F238E27FC236}">
                <a16:creationId xmlns:a16="http://schemas.microsoft.com/office/drawing/2014/main" id="{9954A27B-D561-E406-5C13-7D1E8D70B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BC5E9D-6087-E145-F577-BCA283000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DD25E-0D08-423A-856F-52AC86613B87}" type="slidenum">
              <a:rPr lang="en-US" smtClean="0"/>
              <a:t>‹#›</a:t>
            </a:fld>
            <a:endParaRPr lang="en-US"/>
          </a:p>
        </p:txBody>
      </p:sp>
    </p:spTree>
    <p:extLst>
      <p:ext uri="{BB962C8B-B14F-4D97-AF65-F5344CB8AC3E}">
        <p14:creationId xmlns:p14="http://schemas.microsoft.com/office/powerpoint/2010/main" val="2702445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023477-240E-1A3C-0AFE-3C4BA6427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470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CF74FA-59D1-9A71-71F7-3FFCAF8429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B0614C-CD02-E4BE-AE07-B3C53585F4A5}"/>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2" name="Graphic 1" descr="Open book with solid fill">
            <a:extLst>
              <a:ext uri="{FF2B5EF4-FFF2-40B4-BE49-F238E27FC236}">
                <a16:creationId xmlns:a16="http://schemas.microsoft.com/office/drawing/2014/main" id="{FA51D3AC-DB1D-3126-199C-5B09907AA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1143446"/>
            <a:ext cx="914400" cy="914400"/>
          </a:xfrm>
          <a:prstGeom prst="rect">
            <a:avLst/>
          </a:prstGeom>
        </p:spPr>
      </p:pic>
      <p:sp>
        <p:nvSpPr>
          <p:cNvPr id="3" name="Content Placeholder 2">
            <a:extLst>
              <a:ext uri="{FF2B5EF4-FFF2-40B4-BE49-F238E27FC236}">
                <a16:creationId xmlns:a16="http://schemas.microsoft.com/office/drawing/2014/main" id="{EA24DD4A-CA8A-0A69-6637-71BEEF3728D1}"/>
              </a:ext>
            </a:extLst>
          </p:cNvPr>
          <p:cNvSpPr txBox="1">
            <a:spLocks/>
          </p:cNvSpPr>
          <p:nvPr/>
        </p:nvSpPr>
        <p:spPr>
          <a:xfrm>
            <a:off x="872067" y="2345714"/>
            <a:ext cx="10447867" cy="3734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around the throne, on each side of the throne, are four living creatures, full of eyes in front and behind: 7 the first living creature like a lion, the second living creature like an ox, the third living creature with the face of a man, and the fourth living creature like an eagle in flight. 8 And the four living creatures, each of them with six wings, are full of eyes all around and within…</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4:6-8</a:t>
            </a:r>
          </a:p>
        </p:txBody>
      </p:sp>
      <p:sp>
        <p:nvSpPr>
          <p:cNvPr id="6" name="TextBox 5">
            <a:extLst>
              <a:ext uri="{FF2B5EF4-FFF2-40B4-BE49-F238E27FC236}">
                <a16:creationId xmlns:a16="http://schemas.microsoft.com/office/drawing/2014/main" id="{C2451DCF-4EFF-2FB6-6040-7EB38ED3F588}"/>
              </a:ext>
            </a:extLst>
          </p:cNvPr>
          <p:cNvSpPr txBox="1"/>
          <p:nvPr/>
        </p:nvSpPr>
        <p:spPr>
          <a:xfrm>
            <a:off x="3032961" y="6079958"/>
            <a:ext cx="6104020" cy="369332"/>
          </a:xfrm>
          <a:prstGeom prst="rect">
            <a:avLst/>
          </a:prstGeom>
          <a:noFill/>
        </p:spPr>
        <p:txBody>
          <a:bodyPr wrap="square">
            <a:spAutoFit/>
          </a:bodyPr>
          <a:lstStyle/>
          <a:p>
            <a:pPr algn="ctr"/>
            <a:r>
              <a:rPr lang="en-US" sz="18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rPr>
              <a:t>Ref. Ezekiel chapters 1 and 10, Isaiah chapter 6.</a:t>
            </a:r>
            <a:endParaRPr lang="en-US" dirty="0">
              <a:solidFill>
                <a:schemeClr val="bg1"/>
              </a:solidFill>
            </a:endParaRPr>
          </a:p>
        </p:txBody>
      </p:sp>
    </p:spTree>
    <p:extLst>
      <p:ext uri="{BB962C8B-B14F-4D97-AF65-F5344CB8AC3E}">
        <p14:creationId xmlns:p14="http://schemas.microsoft.com/office/powerpoint/2010/main" val="53480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918BDC-A5CD-B8CA-0FEA-066769A74BA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6ABDA01-89EA-36FB-B5FA-520EBB7E7DC8}"/>
              </a:ext>
            </a:extLst>
          </p:cNvPr>
          <p:cNvSpPr txBox="1">
            <a:spLocks/>
          </p:cNvSpPr>
          <p:nvPr/>
        </p:nvSpPr>
        <p:spPr>
          <a:xfrm>
            <a:off x="872067" y="1976745"/>
            <a:ext cx="10447867" cy="3645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lion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is the most majestic wild animal, the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ox</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most impressive domestic animal,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human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beings are the crown of creation, and the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stands out among the flying creatures. Most likely, John communicates that the living creatures superintend the entirety of the created order for God’s sake. They are his lieutenants and servants, devoting themselves to the Lord’s work.”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Thomas R. Schreiner</a:t>
            </a:r>
          </a:p>
        </p:txBody>
      </p:sp>
      <p:pic>
        <p:nvPicPr>
          <p:cNvPr id="7" name="Graphic 6" descr="Chat bubble with solid fill">
            <a:extLst>
              <a:ext uri="{FF2B5EF4-FFF2-40B4-BE49-F238E27FC236}">
                <a16:creationId xmlns:a16="http://schemas.microsoft.com/office/drawing/2014/main" id="{CCC988E7-A58A-8E15-4D08-4EB69F2E55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875733"/>
            <a:ext cx="914400" cy="914400"/>
          </a:xfrm>
          <a:prstGeom prst="rect">
            <a:avLst/>
          </a:prstGeom>
        </p:spPr>
      </p:pic>
    </p:spTree>
    <p:extLst>
      <p:ext uri="{BB962C8B-B14F-4D97-AF65-F5344CB8AC3E}">
        <p14:creationId xmlns:p14="http://schemas.microsoft.com/office/powerpoint/2010/main" val="250291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87DE7-8573-8BAD-F05E-7B816BDFA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956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5688BB-6159-B57C-57C9-27C91DD25C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2AE308-1CE7-CB5C-6D2A-8BE03612A27E}"/>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2" name="Graphic 1" descr="Open book with solid fill">
            <a:extLst>
              <a:ext uri="{FF2B5EF4-FFF2-40B4-BE49-F238E27FC236}">
                <a16:creationId xmlns:a16="http://schemas.microsoft.com/office/drawing/2014/main" id="{2C9228D9-B197-7AE3-8385-77E574833F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2025761"/>
            <a:ext cx="914400" cy="914400"/>
          </a:xfrm>
          <a:prstGeom prst="rect">
            <a:avLst/>
          </a:prstGeom>
        </p:spPr>
      </p:pic>
      <p:sp>
        <p:nvSpPr>
          <p:cNvPr id="3" name="Content Placeholder 2">
            <a:extLst>
              <a:ext uri="{FF2B5EF4-FFF2-40B4-BE49-F238E27FC236}">
                <a16:creationId xmlns:a16="http://schemas.microsoft.com/office/drawing/2014/main" id="{86998BB7-ADE6-A644-5175-E9D1D8D47C41}"/>
              </a:ext>
            </a:extLst>
          </p:cNvPr>
          <p:cNvSpPr txBox="1">
            <a:spLocks/>
          </p:cNvSpPr>
          <p:nvPr/>
        </p:nvSpPr>
        <p:spPr>
          <a:xfrm>
            <a:off x="872066" y="3228029"/>
            <a:ext cx="10447867" cy="1263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holy, holy, is the Lord God Almighty,</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was and is and is to come!” Revelation 4:8</a:t>
            </a:r>
          </a:p>
        </p:txBody>
      </p:sp>
    </p:spTree>
    <p:extLst>
      <p:ext uri="{BB962C8B-B14F-4D97-AF65-F5344CB8AC3E}">
        <p14:creationId xmlns:p14="http://schemas.microsoft.com/office/powerpoint/2010/main" val="86371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06144-9B26-F677-E130-74E8843BCC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1ADC7C-697A-70C2-13B1-1CFF05550464}"/>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2" name="Graphic 1" descr="Open book with solid fill">
            <a:extLst>
              <a:ext uri="{FF2B5EF4-FFF2-40B4-BE49-F238E27FC236}">
                <a16:creationId xmlns:a16="http://schemas.microsoft.com/office/drawing/2014/main" id="{A9B04B64-733D-661E-5E11-278E87A73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2025761"/>
            <a:ext cx="914400" cy="914400"/>
          </a:xfrm>
          <a:prstGeom prst="rect">
            <a:avLst/>
          </a:prstGeom>
        </p:spPr>
      </p:pic>
      <p:sp>
        <p:nvSpPr>
          <p:cNvPr id="3" name="Content Placeholder 2">
            <a:extLst>
              <a:ext uri="{FF2B5EF4-FFF2-40B4-BE49-F238E27FC236}">
                <a16:creationId xmlns:a16="http://schemas.microsoft.com/office/drawing/2014/main" id="{BF704FC5-67EB-BF10-1A49-429A96DFE62C}"/>
              </a:ext>
            </a:extLst>
          </p:cNvPr>
          <p:cNvSpPr txBox="1">
            <a:spLocks/>
          </p:cNvSpPr>
          <p:nvPr/>
        </p:nvSpPr>
        <p:spPr>
          <a:xfrm>
            <a:off x="872066" y="3228029"/>
            <a:ext cx="10447867" cy="1263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holy, holy, is the Lord God Almighty,</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who was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is and is to come!” Revelation 4:8</a:t>
            </a:r>
          </a:p>
        </p:txBody>
      </p:sp>
    </p:spTree>
    <p:extLst>
      <p:ext uri="{BB962C8B-B14F-4D97-AF65-F5344CB8AC3E}">
        <p14:creationId xmlns:p14="http://schemas.microsoft.com/office/powerpoint/2010/main" val="469889158"/>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E5B85F-224A-1475-4D8F-23ED5AB460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D263CD-BFAB-28B8-05A5-63743A827851}"/>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2" name="Graphic 1" descr="Open book with solid fill">
            <a:extLst>
              <a:ext uri="{FF2B5EF4-FFF2-40B4-BE49-F238E27FC236}">
                <a16:creationId xmlns:a16="http://schemas.microsoft.com/office/drawing/2014/main" id="{ED6592E3-F485-41EB-5E6B-9448582272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2025761"/>
            <a:ext cx="914400" cy="914400"/>
          </a:xfrm>
          <a:prstGeom prst="rect">
            <a:avLst/>
          </a:prstGeom>
        </p:spPr>
      </p:pic>
      <p:sp>
        <p:nvSpPr>
          <p:cNvPr id="3" name="Content Placeholder 2">
            <a:extLst>
              <a:ext uri="{FF2B5EF4-FFF2-40B4-BE49-F238E27FC236}">
                <a16:creationId xmlns:a16="http://schemas.microsoft.com/office/drawing/2014/main" id="{F0DE54F7-9723-D038-45DC-E8CE6FC678C8}"/>
              </a:ext>
            </a:extLst>
          </p:cNvPr>
          <p:cNvSpPr txBox="1">
            <a:spLocks/>
          </p:cNvSpPr>
          <p:nvPr/>
        </p:nvSpPr>
        <p:spPr>
          <a:xfrm>
            <a:off x="872066" y="3228029"/>
            <a:ext cx="10447867" cy="1263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holy, holy, is the Lord God Almighty,</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who was </a:t>
            </a:r>
            <a:r>
              <a:rPr kumimoji="0" lang="en-US"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and is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is to come!” Revelation 4:8</a:t>
            </a:r>
          </a:p>
        </p:txBody>
      </p:sp>
    </p:spTree>
    <p:extLst>
      <p:ext uri="{BB962C8B-B14F-4D97-AF65-F5344CB8AC3E}">
        <p14:creationId xmlns:p14="http://schemas.microsoft.com/office/powerpoint/2010/main" val="490358325"/>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218D51-CD60-6E1F-631C-E423534405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27E00B-9BBE-8EE7-687B-056A0E45E070}"/>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2" name="Graphic 1" descr="Open book with solid fill">
            <a:extLst>
              <a:ext uri="{FF2B5EF4-FFF2-40B4-BE49-F238E27FC236}">
                <a16:creationId xmlns:a16="http://schemas.microsoft.com/office/drawing/2014/main" id="{51038377-7CC4-5927-8286-7EBAEA2680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2025761"/>
            <a:ext cx="914400" cy="914400"/>
          </a:xfrm>
          <a:prstGeom prst="rect">
            <a:avLst/>
          </a:prstGeom>
        </p:spPr>
      </p:pic>
      <p:sp>
        <p:nvSpPr>
          <p:cNvPr id="3" name="Content Placeholder 2">
            <a:extLst>
              <a:ext uri="{FF2B5EF4-FFF2-40B4-BE49-F238E27FC236}">
                <a16:creationId xmlns:a16="http://schemas.microsoft.com/office/drawing/2014/main" id="{B819D5DB-8BD2-13AA-BF0A-5A5FEB2F337E}"/>
              </a:ext>
            </a:extLst>
          </p:cNvPr>
          <p:cNvSpPr txBox="1">
            <a:spLocks/>
          </p:cNvSpPr>
          <p:nvPr/>
        </p:nvSpPr>
        <p:spPr>
          <a:xfrm>
            <a:off x="872066" y="3228029"/>
            <a:ext cx="10447867" cy="1263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holy, holy, is the Lord God Almighty,</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who was </a:t>
            </a:r>
            <a:r>
              <a:rPr kumimoji="0" lang="en-US"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and is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is to come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Revelation 4:8</a:t>
            </a:r>
          </a:p>
        </p:txBody>
      </p:sp>
    </p:spTree>
    <p:extLst>
      <p:ext uri="{BB962C8B-B14F-4D97-AF65-F5344CB8AC3E}">
        <p14:creationId xmlns:p14="http://schemas.microsoft.com/office/powerpoint/2010/main" val="698466879"/>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3C76C7-C02C-C8DB-DF68-C6818136B0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FEC8D8-2C1D-9147-84A3-EE247EFEE7A6}"/>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2" name="Graphic 1" descr="Open book with solid fill">
            <a:extLst>
              <a:ext uri="{FF2B5EF4-FFF2-40B4-BE49-F238E27FC236}">
                <a16:creationId xmlns:a16="http://schemas.microsoft.com/office/drawing/2014/main" id="{F6DD1131-CFB6-4B0D-B661-07AE5569BC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1432203"/>
            <a:ext cx="914400" cy="914400"/>
          </a:xfrm>
          <a:prstGeom prst="rect">
            <a:avLst/>
          </a:prstGeom>
        </p:spPr>
      </p:pic>
      <p:sp>
        <p:nvSpPr>
          <p:cNvPr id="3" name="Content Placeholder 2">
            <a:extLst>
              <a:ext uri="{FF2B5EF4-FFF2-40B4-BE49-F238E27FC236}">
                <a16:creationId xmlns:a16="http://schemas.microsoft.com/office/drawing/2014/main" id="{5CA9CD63-C7E3-281B-D8FF-B7D51EFA48C7}"/>
              </a:ext>
            </a:extLst>
          </p:cNvPr>
          <p:cNvSpPr txBox="1">
            <a:spLocks/>
          </p:cNvSpPr>
          <p:nvPr/>
        </p:nvSpPr>
        <p:spPr>
          <a:xfrm>
            <a:off x="872066" y="2634471"/>
            <a:ext cx="10447867" cy="3349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“Worthy are you, our Lord and God,</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receive glory and honor and power,</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you created all things,</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by your will they existed and were created.”</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400" dirty="0">
                <a:solidFill>
                  <a:schemeClr val="bg2">
                    <a:lumMod val="50000"/>
                  </a:schemeClr>
                </a:solidFill>
                <a:latin typeface="Arial" panose="020B0604020202020204" pitchFamily="34" charset="0"/>
                <a:cs typeface="Arial" panose="020B0604020202020204" pitchFamily="34" charset="0"/>
              </a:rPr>
              <a:t>Revelation 4:11</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0287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C906C1-9D42-53BD-6B2E-5E9AF227AECD}"/>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5E64DDA-A424-6EDD-051A-648A6A589A6B}"/>
              </a:ext>
            </a:extLst>
          </p:cNvPr>
          <p:cNvSpPr txBox="1">
            <a:spLocks/>
          </p:cNvSpPr>
          <p:nvPr/>
        </p:nvSpPr>
        <p:spPr>
          <a:xfrm>
            <a:off x="872066" y="3067609"/>
            <a:ext cx="10447867" cy="1777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hymns remind readers and hearers, amid the sufferings and tensions of life, that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purpose of life is doxological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400" dirty="0">
                <a:solidFill>
                  <a:schemeClr val="bg2">
                    <a:lumMod val="50000"/>
                  </a:schemeClr>
                </a:solidFill>
                <a:latin typeface="Arial" panose="020B0604020202020204" pitchFamily="34" charset="0"/>
                <a:cs typeface="Arial" panose="020B0604020202020204" pitchFamily="34" charset="0"/>
              </a:rPr>
              <a:t>Thomas R. Schreiner</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pic>
        <p:nvPicPr>
          <p:cNvPr id="7" name="Graphic 6" descr="Chat bubble with solid fill">
            <a:extLst>
              <a:ext uri="{FF2B5EF4-FFF2-40B4-BE49-F238E27FC236}">
                <a16:creationId xmlns:a16="http://schemas.microsoft.com/office/drawing/2014/main" id="{7C2FC52B-BA69-9455-EC2D-199B651873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799" y="1966596"/>
            <a:ext cx="914400" cy="914400"/>
          </a:xfrm>
          <a:prstGeom prst="rect">
            <a:avLst/>
          </a:prstGeom>
        </p:spPr>
      </p:pic>
    </p:spTree>
    <p:extLst>
      <p:ext uri="{BB962C8B-B14F-4D97-AF65-F5344CB8AC3E}">
        <p14:creationId xmlns:p14="http://schemas.microsoft.com/office/powerpoint/2010/main" val="1515510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01DF83-64E5-DBCD-ACAA-6C2D8691439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A3130A-8842-DDA6-DA5A-E019945DCCD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GlowDiffused/>
                    </a14:imgEffect>
                  </a14:imgLayer>
                </a14:imgProps>
              </a:ext>
            </a:extLst>
          </a:blip>
          <a:srcRect t="7799" b="7979"/>
          <a:stretch>
            <a:fillRect/>
          </a:stretch>
        </p:blipFill>
        <p:spPr>
          <a:xfrm>
            <a:off x="-11029" y="0"/>
            <a:ext cx="12214058" cy="6858000"/>
          </a:xfrm>
          <a:prstGeom prst="rect">
            <a:avLst/>
          </a:prstGeom>
        </p:spPr>
      </p:pic>
    </p:spTree>
    <p:extLst>
      <p:ext uri="{BB962C8B-B14F-4D97-AF65-F5344CB8AC3E}">
        <p14:creationId xmlns:p14="http://schemas.microsoft.com/office/powerpoint/2010/main" val="241572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1DCA0-09E0-FF1B-F206-3A5293C9BE8A}"/>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l="70" t="11021" r="-70" b="51183"/>
          <a:stretch>
            <a:fillRect/>
          </a:stretch>
        </p:blipFill>
        <p:spPr>
          <a:xfrm>
            <a:off x="0" y="0"/>
            <a:ext cx="12183494" cy="6858000"/>
          </a:xfrm>
          <a:prstGeom prst="rect">
            <a:avLst/>
          </a:prstGeom>
        </p:spPr>
      </p:pic>
    </p:spTree>
    <p:extLst>
      <p:ext uri="{BB962C8B-B14F-4D97-AF65-F5344CB8AC3E}">
        <p14:creationId xmlns:p14="http://schemas.microsoft.com/office/powerpoint/2010/main" val="1049121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05B7EA-99D7-FFA8-9314-1027269971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18035-4280-CA44-EBBC-77F0A307815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GlowDiffused/>
                    </a14:imgEffect>
                  </a14:imgLayer>
                </a14:imgProps>
              </a:ext>
            </a:extLst>
          </a:blip>
          <a:srcRect t="33016" b="37432"/>
          <a:stretch>
            <a:fillRect/>
          </a:stretch>
        </p:blipFill>
        <p:spPr>
          <a:xfrm>
            <a:off x="-11029" y="2225841"/>
            <a:ext cx="12214058" cy="2406317"/>
          </a:xfrm>
          <a:prstGeom prst="rect">
            <a:avLst/>
          </a:prstGeom>
        </p:spPr>
      </p:pic>
      <p:sp>
        <p:nvSpPr>
          <p:cNvPr id="4" name="Content Placeholder 2">
            <a:extLst>
              <a:ext uri="{FF2B5EF4-FFF2-40B4-BE49-F238E27FC236}">
                <a16:creationId xmlns:a16="http://schemas.microsoft.com/office/drawing/2014/main" id="{8235C45C-0137-3243-AE4A-C0DEE8B64BC3}"/>
              </a:ext>
            </a:extLst>
          </p:cNvPr>
          <p:cNvSpPr txBox="1">
            <a:spLocks/>
          </p:cNvSpPr>
          <p:nvPr/>
        </p:nvSpPr>
        <p:spPr>
          <a:xfrm>
            <a:off x="2094943" y="2676803"/>
            <a:ext cx="8002114" cy="1504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cs typeface="Arial" panose="020B0604020202020204" pitchFamily="34" charset="0"/>
              </a:rPr>
              <a:t>We fortify our lives by knowing the reality of a glorious God.</a:t>
            </a:r>
            <a:endParaRPr kumimoji="0" lang="en-US" sz="3600" b="0" i="0" u="none" strike="noStrike" kern="1200" cap="none" spc="0" normalizeH="0" baseline="0" noProof="0" dirty="0">
              <a:ln>
                <a:noFill/>
              </a:ln>
              <a:solidFill>
                <a:schemeClr val="bg2">
                  <a:lumMod val="50000"/>
                </a:schemeClr>
              </a:solidFill>
              <a:effectLst/>
              <a:uLnTx/>
              <a:uFillTx/>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0583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73DC9-3FB3-2C24-EFCA-A9359BF41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78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5BB43A-9198-35B4-222A-0222C008F1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A40BAE-AC02-1B61-890B-4595A3DEF52C}"/>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4" name="Graphic 3" descr="Open book with solid fill">
            <a:extLst>
              <a:ext uri="{FF2B5EF4-FFF2-40B4-BE49-F238E27FC236}">
                <a16:creationId xmlns:a16="http://schemas.microsoft.com/office/drawing/2014/main" id="{BE8CCF2A-30BF-CB4A-7CCA-246296D26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1608667"/>
            <a:ext cx="914400" cy="914400"/>
          </a:xfrm>
          <a:prstGeom prst="rect">
            <a:avLst/>
          </a:prstGeom>
        </p:spPr>
      </p:pic>
      <p:sp>
        <p:nvSpPr>
          <p:cNvPr id="5" name="Content Placeholder 2">
            <a:extLst>
              <a:ext uri="{FF2B5EF4-FFF2-40B4-BE49-F238E27FC236}">
                <a16:creationId xmlns:a16="http://schemas.microsoft.com/office/drawing/2014/main" id="{D453F860-78A8-599C-6C65-87818D9C6C96}"/>
              </a:ext>
            </a:extLst>
          </p:cNvPr>
          <p:cNvSpPr txBox="1">
            <a:spLocks/>
          </p:cNvSpPr>
          <p:nvPr/>
        </p:nvSpPr>
        <p:spPr>
          <a:xfrm>
            <a:off x="872067" y="2810935"/>
            <a:ext cx="10447867" cy="2739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this I looked, and behold, a door standing open in heaven!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the first voice, which I had heard speaking to me like a trumpet, said, “Come up here, and I will show you what must take place after this.”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Revelation 4:1</a:t>
            </a:r>
          </a:p>
        </p:txBody>
      </p:sp>
    </p:spTree>
    <p:extLst>
      <p:ext uri="{BB962C8B-B14F-4D97-AF65-F5344CB8AC3E}">
        <p14:creationId xmlns:p14="http://schemas.microsoft.com/office/powerpoint/2010/main" val="191026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56CE17-E540-FA87-4C6C-7A69067D63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14C57A-D15E-8A9E-BA59-1498CCE2C782}"/>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4" name="Graphic 3" descr="Open book with solid fill">
            <a:extLst>
              <a:ext uri="{FF2B5EF4-FFF2-40B4-BE49-F238E27FC236}">
                <a16:creationId xmlns:a16="http://schemas.microsoft.com/office/drawing/2014/main" id="{522481E0-33A8-89F0-3806-CBB30CD27E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1608667"/>
            <a:ext cx="914400" cy="914400"/>
          </a:xfrm>
          <a:prstGeom prst="rect">
            <a:avLst/>
          </a:prstGeom>
        </p:spPr>
      </p:pic>
      <p:sp>
        <p:nvSpPr>
          <p:cNvPr id="5" name="Content Placeholder 2">
            <a:extLst>
              <a:ext uri="{FF2B5EF4-FFF2-40B4-BE49-F238E27FC236}">
                <a16:creationId xmlns:a16="http://schemas.microsoft.com/office/drawing/2014/main" id="{8AE54E96-DD30-1F19-6AB4-EC0BC42F131E}"/>
              </a:ext>
            </a:extLst>
          </p:cNvPr>
          <p:cNvSpPr txBox="1">
            <a:spLocks/>
          </p:cNvSpPr>
          <p:nvPr/>
        </p:nvSpPr>
        <p:spPr>
          <a:xfrm>
            <a:off x="872067" y="2810935"/>
            <a:ext cx="10447867" cy="2739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once I was in the Spirit, and behold, a throne stood in heaven, with one seated on the throne. 3 And he who sat there had the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appearance of jasper and carnelian</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and around the throne was a rainbow that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had the appearance of an emerald.</a:t>
            </a:r>
          </a:p>
          <a:p>
            <a:pPr marL="0" indent="0" algn="r">
              <a:lnSpc>
                <a:spcPct val="120000"/>
              </a:lnSpc>
              <a:buNone/>
              <a:defRPr/>
            </a:pPr>
            <a:r>
              <a:rPr lang="en-US" sz="2400" dirty="0">
                <a:solidFill>
                  <a:srgbClr val="E7E6E6">
                    <a:lumMod val="50000"/>
                  </a:srgbClr>
                </a:solidFill>
                <a:latin typeface="Arial" panose="020B0604020202020204" pitchFamily="34" charset="0"/>
                <a:cs typeface="Arial" panose="020B0604020202020204" pitchFamily="34" charset="0"/>
              </a:rPr>
              <a:t>Revelation 4:2-3</a:t>
            </a:r>
          </a:p>
        </p:txBody>
      </p:sp>
    </p:spTree>
    <p:extLst>
      <p:ext uri="{BB962C8B-B14F-4D97-AF65-F5344CB8AC3E}">
        <p14:creationId xmlns:p14="http://schemas.microsoft.com/office/powerpoint/2010/main" val="364776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phic 1" descr="Open book with solid fill">
            <a:extLst>
              <a:ext uri="{FF2B5EF4-FFF2-40B4-BE49-F238E27FC236}">
                <a16:creationId xmlns:a16="http://schemas.microsoft.com/office/drawing/2014/main" id="{D88B23BF-2E4B-EC1C-E0D4-89FCBDF61C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608667"/>
            <a:ext cx="914400" cy="914400"/>
          </a:xfrm>
          <a:prstGeom prst="rect">
            <a:avLst/>
          </a:prstGeom>
        </p:spPr>
      </p:pic>
      <p:sp>
        <p:nvSpPr>
          <p:cNvPr id="3" name="Content Placeholder 2">
            <a:extLst>
              <a:ext uri="{FF2B5EF4-FFF2-40B4-BE49-F238E27FC236}">
                <a16:creationId xmlns:a16="http://schemas.microsoft.com/office/drawing/2014/main" id="{8E910134-299E-DB89-D420-1C7BC7ADF583}"/>
              </a:ext>
            </a:extLst>
          </p:cNvPr>
          <p:cNvSpPr txBox="1">
            <a:spLocks/>
          </p:cNvSpPr>
          <p:nvPr/>
        </p:nvSpPr>
        <p:spPr>
          <a:xfrm>
            <a:off x="872067" y="2810935"/>
            <a:ext cx="10447867" cy="2739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 And above the expanse over their heads there was the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likeness</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of a throne, in appearance like sapphire; and seated above the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likeness</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of a throne was a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likeness</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with a human appearance.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Ezekiel 1:26</a:t>
            </a:r>
            <a:endParaRPr lang="en-US" sz="2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766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0AE0810-E9B9-132B-C19D-6645F00A348B}"/>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F18ACB4-6EEC-5E16-ED7A-4F8343504AD7}"/>
              </a:ext>
            </a:extLst>
          </p:cNvPr>
          <p:cNvSpPr txBox="1">
            <a:spLocks/>
          </p:cNvSpPr>
          <p:nvPr/>
        </p:nvSpPr>
        <p:spPr>
          <a:xfrm>
            <a:off x="872067" y="1976745"/>
            <a:ext cx="10447867" cy="43117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God like?”…I must acknowledge that it cannot be answered except to say that God is not like anything; that is, He is not exactly like anything or anybody. We learn by using what we already know as a bridge over which we pass to the unknown.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the prophet Ezekiel saw heaven opened and beheld visions of God, he found himself looking at that which he had no language to describe. What he was seeing was wholly different from anything he had ever known before, so he fell back upon the language of resemblance.”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A.W. Tozer, </a:t>
            </a:r>
            <a:r>
              <a:rPr kumimoji="0" lang="en-US" sz="2400" b="0" i="1"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The Knowledge of the Holy</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pic>
        <p:nvPicPr>
          <p:cNvPr id="7" name="Graphic 6" descr="Chat bubble with solid fill">
            <a:extLst>
              <a:ext uri="{FF2B5EF4-FFF2-40B4-BE49-F238E27FC236}">
                <a16:creationId xmlns:a16="http://schemas.microsoft.com/office/drawing/2014/main" id="{0FAF26E0-D57A-A017-0F62-EB6AFF7890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875733"/>
            <a:ext cx="914400" cy="914400"/>
          </a:xfrm>
          <a:prstGeom prst="rect">
            <a:avLst/>
          </a:prstGeom>
        </p:spPr>
      </p:pic>
    </p:spTree>
    <p:extLst>
      <p:ext uri="{BB962C8B-B14F-4D97-AF65-F5344CB8AC3E}">
        <p14:creationId xmlns:p14="http://schemas.microsoft.com/office/powerpoint/2010/main" val="222469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BE6EE9-4C51-1853-0745-E4F3B93FCB25}"/>
            </a:ext>
          </a:extLst>
        </p:cNvPr>
        <p:cNvGrpSpPr/>
        <p:nvPr/>
      </p:nvGrpSpPr>
      <p:grpSpPr>
        <a:xfrm>
          <a:off x="0" y="0"/>
          <a:ext cx="0" cy="0"/>
          <a:chOff x="0" y="0"/>
          <a:chExt cx="0" cy="0"/>
        </a:xfrm>
      </p:grpSpPr>
      <p:pic>
        <p:nvPicPr>
          <p:cNvPr id="2" name="Graphic 1" descr="Open book with solid fill">
            <a:extLst>
              <a:ext uri="{FF2B5EF4-FFF2-40B4-BE49-F238E27FC236}">
                <a16:creationId xmlns:a16="http://schemas.microsoft.com/office/drawing/2014/main" id="{EF87092A-A625-075B-FB41-465BFB307C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608667"/>
            <a:ext cx="914400" cy="914400"/>
          </a:xfrm>
          <a:prstGeom prst="rect">
            <a:avLst/>
          </a:prstGeom>
        </p:spPr>
      </p:pic>
      <p:sp>
        <p:nvSpPr>
          <p:cNvPr id="3" name="Content Placeholder 2">
            <a:extLst>
              <a:ext uri="{FF2B5EF4-FFF2-40B4-BE49-F238E27FC236}">
                <a16:creationId xmlns:a16="http://schemas.microsoft.com/office/drawing/2014/main" id="{C5766576-B7B3-85D3-D19A-D5D1E612E524}"/>
              </a:ext>
            </a:extLst>
          </p:cNvPr>
          <p:cNvSpPr txBox="1">
            <a:spLocks/>
          </p:cNvSpPr>
          <p:nvPr/>
        </p:nvSpPr>
        <p:spPr>
          <a:xfrm>
            <a:off x="872067" y="2810935"/>
            <a:ext cx="10447867" cy="2739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Around the throne were twenty-four thrones, and seated on the thrones were twenty-four elders, clothed in white garments, with golden crowns on their heads.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4:4-6</a:t>
            </a:r>
          </a:p>
        </p:txBody>
      </p:sp>
      <p:pic>
        <p:nvPicPr>
          <p:cNvPr id="4" name="Picture 3">
            <a:extLst>
              <a:ext uri="{FF2B5EF4-FFF2-40B4-BE49-F238E27FC236}">
                <a16:creationId xmlns:a16="http://schemas.microsoft.com/office/drawing/2014/main" id="{DAB8DBC2-40CA-0F19-4234-C19A2E715A45}"/>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artisticGlowDiffused/>
                    </a14:imgEffect>
                  </a14:imgLayer>
                </a14:imgProps>
              </a:ext>
            </a:extLst>
          </a:blip>
          <a:srcRect t="7799" b="7979"/>
          <a:stretch>
            <a:fillRect/>
          </a:stretch>
        </p:blipFill>
        <p:spPr>
          <a:xfrm>
            <a:off x="-22058" y="0"/>
            <a:ext cx="12214058" cy="6858000"/>
          </a:xfrm>
          <a:prstGeom prst="rect">
            <a:avLst/>
          </a:prstGeom>
        </p:spPr>
      </p:pic>
    </p:spTree>
    <p:extLst>
      <p:ext uri="{BB962C8B-B14F-4D97-AF65-F5344CB8AC3E}">
        <p14:creationId xmlns:p14="http://schemas.microsoft.com/office/powerpoint/2010/main" val="8351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F7F6C6-83AF-854B-EEFA-0FD52182E6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6AACFA-42F9-F67A-BBEE-07753932AB79}"/>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sp>
        <p:nvSpPr>
          <p:cNvPr id="3" name="Content Placeholder 2">
            <a:extLst>
              <a:ext uri="{FF2B5EF4-FFF2-40B4-BE49-F238E27FC236}">
                <a16:creationId xmlns:a16="http://schemas.microsoft.com/office/drawing/2014/main" id="{E889F82D-E069-CEFF-6499-E6F21869C5F8}"/>
              </a:ext>
            </a:extLst>
          </p:cNvPr>
          <p:cNvSpPr txBox="1">
            <a:spLocks/>
          </p:cNvSpPr>
          <p:nvPr/>
        </p:nvSpPr>
        <p:spPr>
          <a:xfrm>
            <a:off x="872066" y="2377799"/>
            <a:ext cx="10447867" cy="2739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are the “24 Elders” in Revelation?</a:t>
            </a:r>
          </a:p>
          <a:p>
            <a:pPr marR="0" lvl="0" algn="l" defTabSz="914400" rtl="0" eaLnBrk="1" fontAlgn="auto" latinLnBrk="0" hangingPunct="1">
              <a:lnSpc>
                <a:spcPct val="120000"/>
              </a:lnSpc>
              <a:spcBef>
                <a:spcPts val="1000"/>
              </a:spcBef>
              <a:spcAft>
                <a:spcPts val="0"/>
              </a:spcAft>
              <a:buClrTx/>
              <a:buSzTx/>
              <a:buFontTx/>
              <a:buChar char="-"/>
              <a:tabLst/>
              <a:defRPr/>
            </a:pPr>
            <a:r>
              <a:rPr lang="en-US" sz="2400" dirty="0">
                <a:solidFill>
                  <a:prstClr val="white"/>
                </a:solidFill>
                <a:latin typeface="Arial" panose="020B0604020202020204" pitchFamily="34" charset="0"/>
                <a:cs typeface="Arial" panose="020B0604020202020204" pitchFamily="34" charset="0"/>
              </a:rPr>
              <a:t>Some say that the elders are the patriarchs and the apostles. (12+12=24)</a:t>
            </a:r>
          </a:p>
          <a:p>
            <a:pPr marR="0" lvl="0" algn="l" defTabSz="914400" rtl="0" eaLnBrk="1" fontAlgn="auto" latinLnBrk="0" hangingPunct="1">
              <a:lnSpc>
                <a:spcPct val="120000"/>
              </a:lnSpc>
              <a:spcBef>
                <a:spcPts val="1000"/>
              </a:spcBef>
              <a:spcAft>
                <a:spcPts val="0"/>
              </a:spcAft>
              <a:buClrTx/>
              <a:buSzTx/>
              <a:buFontTx/>
              <a:buChar char="-"/>
              <a:tabLst/>
              <a:defRPr/>
            </a:pPr>
            <a:r>
              <a:rPr lang="en-US" sz="2400" dirty="0">
                <a:solidFill>
                  <a:prstClr val="white"/>
                </a:solidFill>
                <a:latin typeface="Arial" panose="020B0604020202020204" pitchFamily="34" charset="0"/>
                <a:cs typeface="Arial" panose="020B0604020202020204" pitchFamily="34" charset="0"/>
              </a:rPr>
              <a:t>Some say the elders are heavenly beings.</a:t>
            </a:r>
          </a:p>
        </p:txBody>
      </p:sp>
    </p:spTree>
    <p:extLst>
      <p:ext uri="{BB962C8B-B14F-4D97-AF65-F5344CB8AC3E}">
        <p14:creationId xmlns:p14="http://schemas.microsoft.com/office/powerpoint/2010/main" val="4028661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680</Words>
  <Application>Microsoft Office PowerPoint</Application>
  <PresentationFormat>Widescreen</PresentationFormat>
  <Paragraphs>39</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Randy Pang</dc:creator>
  <cp:lastModifiedBy>Randy Pang</cp:lastModifiedBy>
  <cp:revision>2</cp:revision>
  <dcterms:created xsi:type="dcterms:W3CDTF">2026-02-22T07:44:19Z</dcterms:created>
  <dcterms:modified xsi:type="dcterms:W3CDTF">2026-03-06T10:38:40Z</dcterms:modified>
</cp:coreProperties>
</file>