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77" r:id="rId5"/>
    <p:sldId id="260" r:id="rId6"/>
    <p:sldId id="278" r:id="rId7"/>
    <p:sldId id="279" r:id="rId8"/>
    <p:sldId id="261" r:id="rId9"/>
    <p:sldId id="262" r:id="rId10"/>
    <p:sldId id="263" r:id="rId11"/>
    <p:sldId id="264" r:id="rId12"/>
    <p:sldId id="265" r:id="rId13"/>
    <p:sldId id="280" r:id="rId14"/>
    <p:sldId id="281" r:id="rId15"/>
    <p:sldId id="282" r:id="rId16"/>
    <p:sldId id="283" r:id="rId17"/>
    <p:sldId id="284" r:id="rId18"/>
    <p:sldId id="266" r:id="rId19"/>
    <p:sldId id="267" r:id="rId20"/>
    <p:sldId id="268" r:id="rId21"/>
    <p:sldId id="269" r:id="rId22"/>
    <p:sldId id="285" r:id="rId23"/>
    <p:sldId id="286" r:id="rId24"/>
    <p:sldId id="287" r:id="rId25"/>
    <p:sldId id="270" r:id="rId26"/>
    <p:sldId id="271" r:id="rId27"/>
    <p:sldId id="272" r:id="rId28"/>
    <p:sldId id="273" r:id="rId29"/>
    <p:sldId id="274" r:id="rId30"/>
    <p:sldId id="275" r:id="rId31"/>
    <p:sldId id="288" r:id="rId32"/>
    <p:sldId id="289" r:id="rId33"/>
    <p:sldId id="290" r:id="rId34"/>
    <p:sldId id="291" r:id="rId35"/>
    <p:sldId id="292" r:id="rId36"/>
    <p:sldId id="293" r:id="rId37"/>
    <p:sldId id="294" r:id="rId38"/>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1" dirty="0">
                <a:solidFill>
                  <a:srgbClr val="C29D8D"/>
                </a:solidFill>
              </a:rPr>
              <a:t>The Attitude of Hunger and Goodness</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b="1" dirty="0"/>
              <a:t>Luke 6:21;1-11; Matthew 5:6</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…be proud and not to trust in their money, which is so unreliable. Their trust should be in God, who richly gives us all we need for our enjoyment.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Timothy 6:17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Tell them to use their money to do good. They should be rich in good works and generous to those in need, always being ready to share with others.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Timothy 6:18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What good is it, dear brothers and sisters, if you say you have faith but don’t show it by your actions? Can that kind of faith save anyone?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James 2:14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66001-D376-3885-C3BC-3E67D9E3A0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3851E28-E6DB-EBA5-1C4D-92B1534D4DE2}"/>
              </a:ext>
            </a:extLst>
          </p:cNvPr>
          <p:cNvSpPr>
            <a:spLocks noGrp="1"/>
          </p:cNvSpPr>
          <p:nvPr>
            <p:ph type="body"/>
          </p:nvPr>
        </p:nvSpPr>
        <p:spPr>
          <a:xfrm>
            <a:off x="698500" y="698500"/>
            <a:ext cx="10795000" cy="5436486"/>
          </a:xfrm>
        </p:spPr>
        <p:txBody>
          <a:bodyPr>
            <a:normAutofit/>
          </a:bodyPr>
          <a:lstStyle/>
          <a:p>
            <a:r>
              <a:rPr lang="en-US" sz="4400" b="1" dirty="0">
                <a:solidFill>
                  <a:srgbClr val="00B0F0"/>
                </a:solidFill>
              </a:rPr>
              <a:t>God has given you more than enough of His favor for you to be excessive in good works.</a:t>
            </a:r>
          </a:p>
          <a:p>
            <a:endParaRPr lang="en-US" sz="4400" b="1" dirty="0">
              <a:solidFill>
                <a:srgbClr val="00B0F0"/>
              </a:solidFill>
            </a:endParaRPr>
          </a:p>
          <a:p>
            <a:r>
              <a:rPr lang="en-US" sz="4400" b="1" i="1" dirty="0">
                <a:solidFill>
                  <a:srgbClr val="00B0F0"/>
                </a:solidFill>
              </a:rPr>
              <a:t>Am I excessive in good and doing good works?</a:t>
            </a:r>
          </a:p>
        </p:txBody>
      </p:sp>
    </p:spTree>
    <p:extLst>
      <p:ext uri="{BB962C8B-B14F-4D97-AF65-F5344CB8AC3E}">
        <p14:creationId xmlns:p14="http://schemas.microsoft.com/office/powerpoint/2010/main" val="359251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1C62F-B077-235D-BA2C-6CDFF59D7F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09BEA3-E3B6-4606-E2E3-EA3D59521DAC}"/>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Do I produce goodness into society, in this life, into the Kingdom, into my family and friends?  Unto the stranger?</a:t>
            </a:r>
          </a:p>
        </p:txBody>
      </p:sp>
    </p:spTree>
    <p:extLst>
      <p:ext uri="{BB962C8B-B14F-4D97-AF65-F5344CB8AC3E}">
        <p14:creationId xmlns:p14="http://schemas.microsoft.com/office/powerpoint/2010/main" val="4425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4B87F-391F-E8EF-49FD-4F6829C9F9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DB7BFF-2058-727E-DA4E-47F14489BCC0}"/>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What is the key to remaining in the LORD?</a:t>
            </a:r>
          </a:p>
          <a:p>
            <a:pPr algn="r"/>
            <a:r>
              <a:rPr lang="en-US" sz="4400" b="1" i="1" dirty="0">
                <a:solidFill>
                  <a:srgbClr val="E1A8BA"/>
                </a:solidFill>
              </a:rPr>
              <a:t>Hunger</a:t>
            </a:r>
          </a:p>
        </p:txBody>
      </p:sp>
    </p:spTree>
    <p:extLst>
      <p:ext uri="{BB962C8B-B14F-4D97-AF65-F5344CB8AC3E}">
        <p14:creationId xmlns:p14="http://schemas.microsoft.com/office/powerpoint/2010/main" val="69054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37EAA-87C9-ABA7-4EF5-B38FD9B47F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410EF6-E73D-99E7-61CB-C60F37CC5989}"/>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Do I have an attitude of hunger for the things of God and the heart of God?</a:t>
            </a:r>
            <a:endParaRPr lang="en-US" sz="4400" b="1" i="1" dirty="0">
              <a:solidFill>
                <a:srgbClr val="E1A8BA"/>
              </a:solidFill>
            </a:endParaRPr>
          </a:p>
        </p:txBody>
      </p:sp>
    </p:spTree>
    <p:extLst>
      <p:ext uri="{BB962C8B-B14F-4D97-AF65-F5344CB8AC3E}">
        <p14:creationId xmlns:p14="http://schemas.microsoft.com/office/powerpoint/2010/main" val="274869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C881-31A1-EC56-34FA-F430A8CC12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30B3DB-90AD-16CC-4C32-6CE6E6E2CFA1}"/>
              </a:ext>
            </a:extLst>
          </p:cNvPr>
          <p:cNvSpPr>
            <a:spLocks noGrp="1"/>
          </p:cNvSpPr>
          <p:nvPr>
            <p:ph type="body"/>
          </p:nvPr>
        </p:nvSpPr>
        <p:spPr>
          <a:xfrm>
            <a:off x="698500" y="698500"/>
            <a:ext cx="10795000" cy="5436486"/>
          </a:xfrm>
        </p:spPr>
        <p:txBody>
          <a:bodyPr>
            <a:normAutofit/>
          </a:bodyPr>
          <a:lstStyle/>
          <a:p>
            <a:r>
              <a:rPr lang="en-US" sz="4400" b="1" dirty="0">
                <a:solidFill>
                  <a:srgbClr val="00B0F0"/>
                </a:solidFill>
              </a:rPr>
              <a:t>The desire to pursue goodness and produce goodness only comes from a vessel that abides in God.</a:t>
            </a:r>
          </a:p>
        </p:txBody>
      </p:sp>
    </p:spTree>
    <p:extLst>
      <p:ext uri="{BB962C8B-B14F-4D97-AF65-F5344CB8AC3E}">
        <p14:creationId xmlns:p14="http://schemas.microsoft.com/office/powerpoint/2010/main" val="202648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Remain in me, and I will remain in you. For a branch cannot produce fruit if it is severed from the vine, and you cannot be fruitful unless you remain in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John 15:4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But if you remain in me and my words remain in you, you may ask for anything you want, and it will be granted!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John 15:7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“Blessed are you who are hungry now, for you shall be satisfied. “Blessed are you who weep now, for you shall laugh.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Luke 6:21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How great is the goodness you have stored up for those who fear you. You lavish it on those who come to you for protection, blessing them before the watching world.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31:19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The Lord is good to everyone. He showers compassion on all his creation.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145:9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4361F-E645-AF0E-DDC9-0B6867CF14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E86941-E17D-C75B-2EE7-72D47CC45646}"/>
              </a:ext>
            </a:extLst>
          </p:cNvPr>
          <p:cNvSpPr>
            <a:spLocks noGrp="1"/>
          </p:cNvSpPr>
          <p:nvPr>
            <p:ph type="body"/>
          </p:nvPr>
        </p:nvSpPr>
        <p:spPr>
          <a:xfrm>
            <a:off x="698500" y="698500"/>
            <a:ext cx="10795000" cy="5436486"/>
          </a:xfrm>
        </p:spPr>
        <p:txBody>
          <a:bodyPr>
            <a:normAutofit/>
          </a:bodyPr>
          <a:lstStyle/>
          <a:p>
            <a:r>
              <a:rPr lang="en-US" sz="4400" b="1" dirty="0">
                <a:solidFill>
                  <a:srgbClr val="00B0F0"/>
                </a:solidFill>
              </a:rPr>
              <a:t>What is it to be satisfied?</a:t>
            </a:r>
          </a:p>
          <a:p>
            <a:endParaRPr lang="en-US" sz="4400" b="1" dirty="0">
              <a:solidFill>
                <a:srgbClr val="00B0F0"/>
              </a:solidFill>
            </a:endParaRPr>
          </a:p>
          <a:p>
            <a:pPr algn="r"/>
            <a:r>
              <a:rPr lang="en-US" sz="4400" b="1" dirty="0">
                <a:solidFill>
                  <a:srgbClr val="E1A8BA"/>
                </a:solidFill>
              </a:rPr>
              <a:t>To be full, to be filled; without want or need</a:t>
            </a:r>
          </a:p>
        </p:txBody>
      </p:sp>
    </p:spTree>
    <p:extLst>
      <p:ext uri="{BB962C8B-B14F-4D97-AF65-F5344CB8AC3E}">
        <p14:creationId xmlns:p14="http://schemas.microsoft.com/office/powerpoint/2010/main" val="57053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8A8BE-2CEB-3232-F483-FFCB9AB079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2101CB-9FBA-C401-255E-2A04A4A892E7}"/>
              </a:ext>
            </a:extLst>
          </p:cNvPr>
          <p:cNvSpPr>
            <a:spLocks noGrp="1"/>
          </p:cNvSpPr>
          <p:nvPr>
            <p:ph type="body"/>
          </p:nvPr>
        </p:nvSpPr>
        <p:spPr>
          <a:xfrm>
            <a:off x="698500" y="698500"/>
            <a:ext cx="10795000" cy="5436486"/>
          </a:xfrm>
        </p:spPr>
        <p:txBody>
          <a:bodyPr>
            <a:normAutofit/>
          </a:bodyPr>
          <a:lstStyle/>
          <a:p>
            <a:r>
              <a:rPr lang="en-US" sz="4400" b="1" dirty="0">
                <a:solidFill>
                  <a:srgbClr val="00B0F0"/>
                </a:solidFill>
              </a:rPr>
              <a:t>When we have an attitude of hunger and thirst for God and the things of God we will be, and become, </a:t>
            </a:r>
            <a:r>
              <a:rPr lang="en-US" sz="4400" b="1" i="1" dirty="0">
                <a:solidFill>
                  <a:srgbClr val="E1A8BA"/>
                </a:solidFill>
              </a:rPr>
              <a:t>satisfied</a:t>
            </a:r>
            <a:r>
              <a:rPr lang="en-US" sz="4400" b="1" dirty="0">
                <a:solidFill>
                  <a:srgbClr val="00B0F0"/>
                </a:solidFill>
              </a:rPr>
              <a:t>.</a:t>
            </a:r>
            <a:endParaRPr lang="en-US" sz="4400" b="1" dirty="0">
              <a:solidFill>
                <a:srgbClr val="E1A8BA"/>
              </a:solidFill>
            </a:endParaRPr>
          </a:p>
        </p:txBody>
      </p:sp>
    </p:spTree>
    <p:extLst>
      <p:ext uri="{BB962C8B-B14F-4D97-AF65-F5344CB8AC3E}">
        <p14:creationId xmlns:p14="http://schemas.microsoft.com/office/powerpoint/2010/main" val="904011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8BA1-808A-E335-314C-FCF7162DEF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9B77A2-BFB0-692C-CBD2-E927053D065F}"/>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The question: Am I </a:t>
            </a:r>
            <a:r>
              <a:rPr lang="en-US" sz="4400" b="1" i="1" dirty="0">
                <a:solidFill>
                  <a:srgbClr val="E1A8BA"/>
                </a:solidFill>
              </a:rPr>
              <a:t>satisfied</a:t>
            </a:r>
            <a:r>
              <a:rPr lang="en-US" sz="4400" b="1" dirty="0">
                <a:solidFill>
                  <a:srgbClr val="00B0F0"/>
                </a:solidFill>
              </a:rPr>
              <a:t>.</a:t>
            </a:r>
            <a:endParaRPr lang="en-US" sz="4400" b="1" dirty="0">
              <a:solidFill>
                <a:srgbClr val="E1A8BA"/>
              </a:solidFill>
            </a:endParaRPr>
          </a:p>
        </p:txBody>
      </p:sp>
    </p:spTree>
    <p:extLst>
      <p:ext uri="{BB962C8B-B14F-4D97-AF65-F5344CB8AC3E}">
        <p14:creationId xmlns:p14="http://schemas.microsoft.com/office/powerpoint/2010/main" val="2442102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But you are to be perfect, even as your Father in heaven is perfect.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“You have heard the law that says, ‘Love your neighbor’ and hate your enemy. But I say, love your enemies! Pray for those who persecute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5:43–44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In that way, you will be acting as true children of your Father in heaven. For he gives his sunlight to both the evil and the good, and he sends rain on the just and the unjust alike.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If you love only those who love you, what reward is there for that? Even corrupt tax collectors do that much.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If you are kind only to your friends, how are you different from anyone else? Even pagans do that.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“Blessed are those who hunger and thirst for righteousness, for they shall be satisfied.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But you are to be perfect, even as your Father in heaven is perfect.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CFB4-833F-CC6E-E614-E43E0AAEF3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7A82E8-8039-9559-48BC-F42D3CFCA160}"/>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Do you have the hunger to be </a:t>
            </a:r>
            <a:r>
              <a:rPr lang="en-US" sz="4400" b="1" i="1" dirty="0">
                <a:solidFill>
                  <a:srgbClr val="E1A8BA"/>
                </a:solidFill>
              </a:rPr>
              <a:t>perfect</a:t>
            </a:r>
            <a:r>
              <a:rPr lang="en-US" sz="4400" b="1" i="1" dirty="0">
                <a:solidFill>
                  <a:srgbClr val="00B0F0"/>
                </a:solidFill>
              </a:rPr>
              <a:t>?</a:t>
            </a:r>
            <a:endParaRPr lang="en-US" sz="4400" b="1" dirty="0">
              <a:solidFill>
                <a:srgbClr val="E1A8BA"/>
              </a:solidFill>
            </a:endParaRPr>
          </a:p>
        </p:txBody>
      </p:sp>
    </p:spTree>
    <p:extLst>
      <p:ext uri="{BB962C8B-B14F-4D97-AF65-F5344CB8AC3E}">
        <p14:creationId xmlns:p14="http://schemas.microsoft.com/office/powerpoint/2010/main" val="2059060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CDAEE-7E12-4726-5691-D52FD067BC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E32B05-55A1-7533-7F75-0FB5F5D365D9}"/>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Do you have the hunger to </a:t>
            </a:r>
            <a:r>
              <a:rPr lang="en-US" sz="4400" b="1" i="1" dirty="0">
                <a:solidFill>
                  <a:srgbClr val="E1A8BA"/>
                </a:solidFill>
              </a:rPr>
              <a:t>do good</a:t>
            </a:r>
            <a:r>
              <a:rPr lang="en-US" sz="4400" b="1" i="1" dirty="0">
                <a:solidFill>
                  <a:srgbClr val="00B0F0"/>
                </a:solidFill>
              </a:rPr>
              <a:t> and </a:t>
            </a:r>
            <a:r>
              <a:rPr lang="en-US" sz="4400" b="1" i="1" dirty="0">
                <a:solidFill>
                  <a:srgbClr val="E1A8BA"/>
                </a:solidFill>
              </a:rPr>
              <a:t>be good</a:t>
            </a:r>
            <a:r>
              <a:rPr lang="en-US" sz="4400" b="1" i="1" dirty="0">
                <a:solidFill>
                  <a:srgbClr val="00B0F0"/>
                </a:solidFill>
              </a:rPr>
              <a:t>?</a:t>
            </a:r>
            <a:endParaRPr lang="en-US" sz="4400" b="1" dirty="0">
              <a:solidFill>
                <a:srgbClr val="E1A8BA"/>
              </a:solidFill>
            </a:endParaRPr>
          </a:p>
        </p:txBody>
      </p:sp>
    </p:spTree>
    <p:extLst>
      <p:ext uri="{BB962C8B-B14F-4D97-AF65-F5344CB8AC3E}">
        <p14:creationId xmlns:p14="http://schemas.microsoft.com/office/powerpoint/2010/main" val="3923178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052A-B1C5-C187-0603-27556912C4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4BE1D4-C930-6EBC-B6D4-0D6E6CB3C8EB}"/>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Do I desire to be right in God’s eyes?</a:t>
            </a:r>
          </a:p>
          <a:p>
            <a:endParaRPr lang="en-US" sz="4400" b="1" i="1" dirty="0">
              <a:solidFill>
                <a:srgbClr val="00B0F0"/>
              </a:solidFill>
            </a:endParaRPr>
          </a:p>
          <a:p>
            <a:r>
              <a:rPr lang="en-US" sz="4400" b="1" i="1" dirty="0">
                <a:solidFill>
                  <a:srgbClr val="E1A8BA"/>
                </a:solidFill>
              </a:rPr>
              <a:t>The righteousness of God is to be right in God’s eyes.</a:t>
            </a:r>
            <a:endParaRPr lang="en-US" sz="4400" b="1" dirty="0">
              <a:solidFill>
                <a:srgbClr val="E1A8BA"/>
              </a:solidFill>
            </a:endParaRPr>
          </a:p>
        </p:txBody>
      </p:sp>
    </p:spTree>
    <p:extLst>
      <p:ext uri="{BB962C8B-B14F-4D97-AF65-F5344CB8AC3E}">
        <p14:creationId xmlns:p14="http://schemas.microsoft.com/office/powerpoint/2010/main" val="1755430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70154-50EE-FC27-4875-968E98794B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9C20D2-51E6-9FF2-6E69-8D2F9C25C100}"/>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Do we have a hunger to love well as God loves us, as Jesus has loved us?</a:t>
            </a:r>
            <a:endParaRPr lang="en-US" sz="4400" b="1" dirty="0">
              <a:solidFill>
                <a:srgbClr val="E1A8BA"/>
              </a:solidFill>
            </a:endParaRPr>
          </a:p>
        </p:txBody>
      </p:sp>
    </p:spTree>
    <p:extLst>
      <p:ext uri="{BB962C8B-B14F-4D97-AF65-F5344CB8AC3E}">
        <p14:creationId xmlns:p14="http://schemas.microsoft.com/office/powerpoint/2010/main" val="155331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38EE0-BF0D-885A-711D-3A52D54B9A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37953F-F758-A83F-BDEB-FA2C9A69A970}"/>
              </a:ext>
            </a:extLst>
          </p:cNvPr>
          <p:cNvSpPr>
            <a:spLocks noGrp="1"/>
          </p:cNvSpPr>
          <p:nvPr>
            <p:ph type="body"/>
          </p:nvPr>
        </p:nvSpPr>
        <p:spPr>
          <a:xfrm>
            <a:off x="698500" y="698500"/>
            <a:ext cx="10795000" cy="5436486"/>
          </a:xfrm>
        </p:spPr>
        <p:txBody>
          <a:bodyPr>
            <a:normAutofit/>
          </a:bodyPr>
          <a:lstStyle/>
          <a:p>
            <a:r>
              <a:rPr lang="en-US" sz="4400" b="1" i="1" u="sng" dirty="0">
                <a:solidFill>
                  <a:srgbClr val="E1A8BA"/>
                </a:solidFill>
              </a:rPr>
              <a:t>The issue for Jesus</a:t>
            </a:r>
            <a:r>
              <a:rPr lang="en-US" sz="4400" b="1" i="1" dirty="0">
                <a:solidFill>
                  <a:srgbClr val="00B0F0"/>
                </a:solidFill>
              </a:rPr>
              <a:t>: it is better to do good and meet a human in need than to be a stickler of traditions and law.</a:t>
            </a:r>
            <a:endParaRPr lang="en-US" sz="4400" b="1" dirty="0">
              <a:solidFill>
                <a:srgbClr val="E1A8BA"/>
              </a:solidFill>
            </a:endParaRPr>
          </a:p>
        </p:txBody>
      </p:sp>
    </p:spTree>
    <p:extLst>
      <p:ext uri="{BB962C8B-B14F-4D97-AF65-F5344CB8AC3E}">
        <p14:creationId xmlns:p14="http://schemas.microsoft.com/office/powerpoint/2010/main" val="1537256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5AC3-2C71-15B8-640E-7FE03043C7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DA84B1-9736-8F51-3272-6E58CAD934CE}"/>
              </a:ext>
            </a:extLst>
          </p:cNvPr>
          <p:cNvSpPr>
            <a:spLocks noGrp="1"/>
          </p:cNvSpPr>
          <p:nvPr>
            <p:ph type="body"/>
          </p:nvPr>
        </p:nvSpPr>
        <p:spPr>
          <a:xfrm>
            <a:off x="698500" y="698500"/>
            <a:ext cx="10795000" cy="5436486"/>
          </a:xfrm>
        </p:spPr>
        <p:txBody>
          <a:bodyPr>
            <a:normAutofit/>
          </a:bodyPr>
          <a:lstStyle/>
          <a:p>
            <a:r>
              <a:rPr lang="en-US" sz="4400" b="1" i="1" dirty="0">
                <a:solidFill>
                  <a:srgbClr val="00B0F0"/>
                </a:solidFill>
              </a:rPr>
              <a:t>Do we have a reputation for meeting the needs of our fellow human being, brothers and sisters, than using law and religious tradition to avoid doing the good we are called to do?</a:t>
            </a:r>
            <a:endParaRPr lang="en-US" sz="4400" b="1" dirty="0">
              <a:solidFill>
                <a:srgbClr val="00B0F0"/>
              </a:solidFill>
            </a:endParaRPr>
          </a:p>
        </p:txBody>
      </p:sp>
    </p:spTree>
    <p:extLst>
      <p:ext uri="{BB962C8B-B14F-4D97-AF65-F5344CB8AC3E}">
        <p14:creationId xmlns:p14="http://schemas.microsoft.com/office/powerpoint/2010/main" val="887318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EB55-F8ED-0AA7-E29B-7F4D43782C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B31A05-EC66-9297-AF55-9B8458F8E89D}"/>
              </a:ext>
            </a:extLst>
          </p:cNvPr>
          <p:cNvSpPr>
            <a:spLocks noGrp="1"/>
          </p:cNvSpPr>
          <p:nvPr>
            <p:ph type="body"/>
          </p:nvPr>
        </p:nvSpPr>
        <p:spPr>
          <a:xfrm>
            <a:off x="698500" y="698500"/>
            <a:ext cx="10795000" cy="5436486"/>
          </a:xfrm>
        </p:spPr>
        <p:txBody>
          <a:bodyPr>
            <a:normAutofit/>
          </a:bodyPr>
          <a:lstStyle/>
          <a:p>
            <a:r>
              <a:rPr lang="en-US" sz="4400" b="1" i="1" dirty="0">
                <a:solidFill>
                  <a:srgbClr val="E1A8BA"/>
                </a:solidFill>
              </a:rPr>
              <a:t>Sin of Omission </a:t>
            </a:r>
            <a:r>
              <a:rPr lang="en-US" sz="4400" b="1" i="1" dirty="0">
                <a:solidFill>
                  <a:srgbClr val="00B0F0"/>
                </a:solidFill>
              </a:rPr>
              <a:t>– not doing something when it is our power to do so morally and spiritually. (James 4:17)</a:t>
            </a:r>
            <a:endParaRPr lang="en-US" sz="4400" b="1" dirty="0">
              <a:solidFill>
                <a:srgbClr val="00B0F0"/>
              </a:solidFill>
            </a:endParaRPr>
          </a:p>
        </p:txBody>
      </p:sp>
    </p:spTree>
    <p:extLst>
      <p:ext uri="{BB962C8B-B14F-4D97-AF65-F5344CB8AC3E}">
        <p14:creationId xmlns:p14="http://schemas.microsoft.com/office/powerpoint/2010/main" val="16222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B842A-A4CC-AE0E-86EE-E016F9DE8803}"/>
              </a:ext>
            </a:extLst>
          </p:cNvPr>
          <p:cNvSpPr>
            <a:spLocks noGrp="1"/>
          </p:cNvSpPr>
          <p:nvPr>
            <p:ph type="body"/>
          </p:nvPr>
        </p:nvSpPr>
        <p:spPr/>
        <p:txBody>
          <a:bodyPr>
            <a:normAutofit/>
          </a:bodyPr>
          <a:lstStyle/>
          <a:p>
            <a:r>
              <a:rPr lang="en-US" sz="4400" b="1" dirty="0">
                <a:solidFill>
                  <a:srgbClr val="00B0F0"/>
                </a:solidFill>
              </a:rPr>
              <a:t>What is it that I value?  What is it that man values?  What is that which our society values?</a:t>
            </a:r>
          </a:p>
        </p:txBody>
      </p:sp>
    </p:spTree>
    <p:extLst>
      <p:ext uri="{BB962C8B-B14F-4D97-AF65-F5344CB8AC3E}">
        <p14:creationId xmlns:p14="http://schemas.microsoft.com/office/powerpoint/2010/main" val="175404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The real value of a thing is its utility, its power or capacity of procuring or producing good.</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7000">
                <a:solidFill>
                  <a:srgbClr val="FFFFFF"/>
                </a:solidFill>
              </a:defRPr>
            </a:lvl1pPr>
          </a:lstStyle>
          <a:p>
            <a:pPr algn="l"/>
            <a:r>
              <a:rPr sz="3200" b="1" dirty="0">
                <a:solidFill>
                  <a:srgbClr val="FFFFFF"/>
                </a:solidFill>
              </a:rPr>
              <a:t>An American Dictionary of the English Language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1C0C8-9499-784E-1BB5-9ED6F08D0B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9731F2-BDA6-BF36-2C9E-B3EA030301CD}"/>
              </a:ext>
            </a:extLst>
          </p:cNvPr>
          <p:cNvSpPr>
            <a:spLocks noGrp="1"/>
          </p:cNvSpPr>
          <p:nvPr>
            <p:ph type="body"/>
          </p:nvPr>
        </p:nvSpPr>
        <p:spPr>
          <a:xfrm>
            <a:off x="698500" y="698500"/>
            <a:ext cx="10795000" cy="5436486"/>
          </a:xfrm>
        </p:spPr>
        <p:txBody>
          <a:bodyPr>
            <a:normAutofit/>
          </a:bodyPr>
          <a:lstStyle/>
          <a:p>
            <a:r>
              <a:rPr lang="en-US" sz="4400" b="1" dirty="0">
                <a:solidFill>
                  <a:srgbClr val="00B0F0"/>
                </a:solidFill>
              </a:rPr>
              <a:t>The things in life that we should pursue as being of any worth are those things that have the power, the capability, the capacity of procuring or producing good.</a:t>
            </a:r>
          </a:p>
        </p:txBody>
      </p:sp>
    </p:spTree>
    <p:extLst>
      <p:ext uri="{BB962C8B-B14F-4D97-AF65-F5344CB8AC3E}">
        <p14:creationId xmlns:p14="http://schemas.microsoft.com/office/powerpoint/2010/main" val="187224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55FEE-44C2-9E49-4C84-8CA4A7909D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8C50EA-FDE6-CC5F-D8E0-1305910EAA15}"/>
              </a:ext>
            </a:extLst>
          </p:cNvPr>
          <p:cNvSpPr>
            <a:spLocks noGrp="1"/>
          </p:cNvSpPr>
          <p:nvPr>
            <p:ph type="body"/>
          </p:nvPr>
        </p:nvSpPr>
        <p:spPr>
          <a:xfrm>
            <a:off x="698500" y="698500"/>
            <a:ext cx="10795000" cy="5436486"/>
          </a:xfrm>
        </p:spPr>
        <p:txBody>
          <a:bodyPr>
            <a:normAutofit/>
          </a:bodyPr>
          <a:lstStyle/>
          <a:p>
            <a:r>
              <a:rPr lang="en-US" sz="4400" b="1" dirty="0">
                <a:solidFill>
                  <a:srgbClr val="00B0F0"/>
                </a:solidFill>
              </a:rPr>
              <a:t>Should my goal, my purpose in this life be about producing goodness?</a:t>
            </a:r>
          </a:p>
        </p:txBody>
      </p:sp>
    </p:spTree>
    <p:extLst>
      <p:ext uri="{BB962C8B-B14F-4D97-AF65-F5344CB8AC3E}">
        <p14:creationId xmlns:p14="http://schemas.microsoft.com/office/powerpoint/2010/main" val="173360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4400" b="1" dirty="0">
                <a:solidFill>
                  <a:srgbClr val="E0A8B9"/>
                </a:solidFill>
              </a:rPr>
              <a:t>And let us consider how to stir up one another to love and good works,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10:24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3500">
                <a:solidFill>
                  <a:srgbClr val="E0A8B9"/>
                </a:solidFill>
              </a:defRPr>
            </a:lvl1pPr>
          </a:lstStyle>
          <a:p>
            <a:pPr algn="l"/>
            <a:r>
              <a:rPr sz="4400" b="1" dirty="0">
                <a:solidFill>
                  <a:srgbClr val="E0A8B9"/>
                </a:solidFill>
              </a:rPr>
              <a:t>…not get tired of doing what is good. At just the right time we will reap a harvest of blessing if we don’t give up. Therefore, whenever we have the opportunity, we should do good to everyone—especially to those in the family of faith.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Galatians 6:9–10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936</Words>
  <Application>Microsoft Macintosh PowerPoint</Application>
  <PresentationFormat>Widescreen</PresentationFormat>
  <Paragraphs>80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2</cp:revision>
  <dcterms:modified xsi:type="dcterms:W3CDTF">2026-02-15T17:12:48Z</dcterms:modified>
</cp:coreProperties>
</file>