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70" r:id="rId6"/>
    <p:sldId id="271" r:id="rId7"/>
    <p:sldId id="272" r:id="rId8"/>
    <p:sldId id="273" r:id="rId9"/>
    <p:sldId id="274" r:id="rId10"/>
    <p:sldId id="261" r:id="rId11"/>
    <p:sldId id="276" r:id="rId12"/>
    <p:sldId id="279" r:id="rId13"/>
    <p:sldId id="280" r:id="rId14"/>
    <p:sldId id="268" r:id="rId15"/>
    <p:sldId id="283" r:id="rId16"/>
    <p:sldId id="278" r:id="rId17"/>
    <p:sldId id="282" r:id="rId18"/>
    <p:sldId id="281" r:id="rId19"/>
    <p:sldId id="275" r:id="rId20"/>
    <p:sldId id="269" r:id="rId21"/>
    <p:sldId id="284" r:id="rId22"/>
    <p:sldId id="285" r:id="rId23"/>
    <p:sldId id="287" r:id="rId24"/>
    <p:sldId id="286" r:id="rId25"/>
    <p:sldId id="288" r:id="rId26"/>
    <p:sldId id="265" r:id="rId27"/>
    <p:sldId id="267" r:id="rId28"/>
    <p:sldId id="263" r:id="rId29"/>
    <p:sldId id="26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FCC"/>
    <a:srgbClr val="6E1727"/>
    <a:srgbClr val="F29C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4" d="100"/>
          <a:sy n="134" d="100"/>
        </p:scale>
        <p:origin x="516" y="15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341999" y="3666742"/>
            <a:ext cx="1137171" cy="265155"/>
          </a:xfrm>
        </p:spPr>
        <p:txBody>
          <a:bodyPr>
            <a:noAutofit/>
          </a:bodyPr>
          <a:lstStyle>
            <a:lvl1pPr>
              <a:defRPr sz="9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41999" y="3666742"/>
            <a:ext cx="1137171" cy="265155"/>
          </a:xfrm>
        </p:spPr>
        <p:txBody>
          <a:bodyPr>
            <a:noAutofit/>
          </a:bodyPr>
          <a:lstStyle>
            <a:lvl1pPr>
              <a:defRPr sz="900"/>
            </a:lvl1pPr>
          </a:lstStyle>
          <a:p>
            <a:pPr lvl="0"/>
            <a:r>
              <a:rPr lang="en-US" dirty="0"/>
              <a:t>Add Your Subtitle</a:t>
            </a:r>
          </a:p>
        </p:txBody>
      </p:sp>
      <p:sp>
        <p:nvSpPr>
          <p:cNvPr id="5" name="Title 1"/>
          <p:cNvSpPr>
            <a:spLocks noGrp="1"/>
          </p:cNvSpPr>
          <p:nvPr>
            <p:ph type="title" hasCustomPrompt="1"/>
          </p:nvPr>
        </p:nvSpPr>
        <p:spPr>
          <a:xfrm>
            <a:off x="880438" y="1341491"/>
            <a:ext cx="4074472" cy="180863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75617"/>
            <a:ext cx="6230654" cy="440593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75617"/>
            <a:ext cx="6230654" cy="440593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75617"/>
            <a:ext cx="6230654" cy="440593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6922565" y="3550478"/>
            <a:ext cx="1872590" cy="86104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7DFC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29C8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29C8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29C8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29C8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29C8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CB381-0A42-F708-8E6D-C289F68CD619}"/>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81968219-2474-2C0D-F17B-3E4F36D681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rPr>
              <a:t>God’s Promises </a:t>
            </a:r>
          </a:p>
          <a:p>
            <a:r>
              <a:rPr lang="en-US" sz="4400" dirty="0">
                <a:effectLst>
                  <a:outerShdw blurRad="38100" dist="38100" dir="2700000" algn="tl">
                    <a:srgbClr val="000000">
                      <a:alpha val="43137"/>
                    </a:srgbClr>
                  </a:outerShdw>
                </a:effectLst>
              </a:rPr>
              <a:t>Move Forward</a:t>
            </a:r>
          </a:p>
        </p:txBody>
      </p:sp>
      <p:sp>
        <p:nvSpPr>
          <p:cNvPr id="2" name="Title 1"/>
          <p:cNvSpPr>
            <a:spLocks noGrp="1"/>
          </p:cNvSpPr>
          <p:nvPr>
            <p:ph type="title"/>
          </p:nvPr>
        </p:nvSpPr>
        <p:spPr/>
        <p:txBody>
          <a:bodyPr/>
          <a:lstStyle/>
          <a:p>
            <a:r>
              <a:rPr lang="en-US" b="1" dirty="0"/>
              <a:t>From Pit to Palace</a:t>
            </a:r>
            <a:endParaRPr lang="en-US" dirty="0"/>
          </a:p>
        </p:txBody>
      </p:sp>
    </p:spTree>
    <p:extLst>
      <p:ext uri="{BB962C8B-B14F-4D97-AF65-F5344CB8AC3E}">
        <p14:creationId xmlns:p14="http://schemas.microsoft.com/office/powerpoint/2010/main" val="140548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9C7B-0131-16A4-0A17-1A7245D457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1EDEF8-A696-3FDC-F499-F3E29049BBCD}"/>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19 </a:t>
            </a:r>
            <a:r>
              <a:rPr lang="en-US" b="1" dirty="0">
                <a:solidFill>
                  <a:schemeClr val="tx1"/>
                </a:solidFill>
                <a:effectLst>
                  <a:outerShdw blurRad="38100" dist="38100" dir="2700000" algn="tl">
                    <a:srgbClr val="000000">
                      <a:alpha val="43137"/>
                    </a:srgbClr>
                  </a:outerShdw>
                </a:effectLst>
              </a:rPr>
              <a:t>“Here comes that dreamer!” </a:t>
            </a:r>
            <a:r>
              <a:rPr lang="en-US" dirty="0">
                <a:solidFill>
                  <a:schemeClr val="tx1"/>
                </a:solidFill>
                <a:effectLst>
                  <a:outerShdw blurRad="38100" dist="38100" dir="2700000" algn="tl">
                    <a:srgbClr val="000000">
                      <a:alpha val="43137"/>
                    </a:srgbClr>
                  </a:outerShdw>
                </a:effectLst>
              </a:rPr>
              <a:t>they said to each other. 20 “Come now, let’s kill him and </a:t>
            </a:r>
            <a:r>
              <a:rPr lang="en-US" b="1" dirty="0">
                <a:solidFill>
                  <a:schemeClr val="tx1"/>
                </a:solidFill>
                <a:effectLst>
                  <a:outerShdw blurRad="38100" dist="38100" dir="2700000" algn="tl">
                    <a:srgbClr val="000000">
                      <a:alpha val="43137"/>
                    </a:srgbClr>
                  </a:outerShdw>
                </a:effectLst>
              </a:rPr>
              <a:t>throw him into one of these cisterns </a:t>
            </a:r>
            <a:r>
              <a:rPr lang="en-US" dirty="0">
                <a:solidFill>
                  <a:schemeClr val="tx1"/>
                </a:solidFill>
                <a:effectLst>
                  <a:outerShdw blurRad="38100" dist="38100" dir="2700000" algn="tl">
                    <a:srgbClr val="000000">
                      <a:alpha val="43137"/>
                    </a:srgbClr>
                  </a:outerShdw>
                </a:effectLst>
              </a:rPr>
              <a:t>and say that a ferocious animal devoured him. Then we’ll see what comes of his dreams.”</a:t>
            </a:r>
          </a:p>
        </p:txBody>
      </p:sp>
      <p:sp>
        <p:nvSpPr>
          <p:cNvPr id="5" name="Text Placeholder 4">
            <a:extLst>
              <a:ext uri="{FF2B5EF4-FFF2-40B4-BE49-F238E27FC236}">
                <a16:creationId xmlns:a16="http://schemas.microsoft.com/office/drawing/2014/main" id="{54738CB8-26C4-BC1C-ABA7-26FBEA60DF55}"/>
              </a:ext>
            </a:extLst>
          </p:cNvPr>
          <p:cNvSpPr>
            <a:spLocks noGrp="1"/>
          </p:cNvSpPr>
          <p:nvPr>
            <p:ph type="body" sz="quarter" idx="14"/>
          </p:nvPr>
        </p:nvSpPr>
        <p:spPr/>
        <p:txBody>
          <a:bodyPr>
            <a:normAutofit/>
          </a:bodyPr>
          <a:lstStyle/>
          <a:p>
            <a:r>
              <a:rPr lang="en-US" sz="3600" dirty="0">
                <a:solidFill>
                  <a:srgbClr val="6E1727"/>
                </a:solidFill>
              </a:rPr>
              <a:t>Genesis 37:19-20 NIV </a:t>
            </a:r>
          </a:p>
        </p:txBody>
      </p:sp>
    </p:spTree>
    <p:extLst>
      <p:ext uri="{BB962C8B-B14F-4D97-AF65-F5344CB8AC3E}">
        <p14:creationId xmlns:p14="http://schemas.microsoft.com/office/powerpoint/2010/main" val="347024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69C9-BE2B-A316-E6FB-071B1CC2E9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E12544-74AE-C9F1-1C2F-F4354AB780E7}"/>
              </a:ext>
            </a:extLst>
          </p:cNvPr>
          <p:cNvSpPr>
            <a:spLocks noGrp="1"/>
          </p:cNvSpPr>
          <p:nvPr>
            <p:ph type="body" sz="quarter" idx="13"/>
          </p:nvPr>
        </p:nvSpPr>
        <p:spPr/>
        <p:txBody>
          <a:bodyPr>
            <a:normAutofit lnSpcReduction="10000"/>
          </a:bodyPr>
          <a:lstStyle/>
          <a:p>
            <a:r>
              <a:rPr lang="en-US" dirty="0">
                <a:solidFill>
                  <a:schemeClr val="tx1"/>
                </a:solidFill>
                <a:effectLst>
                  <a:outerShdw blurRad="38100" dist="38100" dir="2700000" algn="tl">
                    <a:srgbClr val="000000">
                      <a:alpha val="43137"/>
                    </a:srgbClr>
                  </a:outerShdw>
                </a:effectLst>
              </a:rPr>
              <a:t>26 Judah said to his brothers, “What will we gain if we kill our brother and </a:t>
            </a:r>
          </a:p>
          <a:p>
            <a:r>
              <a:rPr lang="en-US" dirty="0">
                <a:solidFill>
                  <a:schemeClr val="tx1"/>
                </a:solidFill>
                <a:effectLst>
                  <a:outerShdw blurRad="38100" dist="38100" dir="2700000" algn="tl">
                    <a:srgbClr val="000000">
                      <a:alpha val="43137"/>
                    </a:srgbClr>
                  </a:outerShdw>
                </a:effectLst>
              </a:rPr>
              <a:t>cover up his blood? </a:t>
            </a:r>
          </a:p>
          <a:p>
            <a:r>
              <a:rPr lang="en-US" dirty="0">
                <a:solidFill>
                  <a:schemeClr val="tx1"/>
                </a:solidFill>
                <a:effectLst>
                  <a:outerShdw blurRad="38100" dist="38100" dir="2700000" algn="tl">
                    <a:srgbClr val="000000">
                      <a:alpha val="43137"/>
                    </a:srgbClr>
                  </a:outerShdw>
                </a:effectLst>
              </a:rPr>
              <a:t>27 </a:t>
            </a:r>
            <a:r>
              <a:rPr lang="en-US" b="1" dirty="0">
                <a:solidFill>
                  <a:schemeClr val="tx1"/>
                </a:solidFill>
                <a:effectLst>
                  <a:outerShdw blurRad="38100" dist="38100" dir="2700000" algn="tl">
                    <a:srgbClr val="000000">
                      <a:alpha val="43137"/>
                    </a:srgbClr>
                  </a:outerShdw>
                </a:effectLst>
              </a:rPr>
              <a:t>Come, let’s sell him to the Ishmaelites</a:t>
            </a:r>
            <a:r>
              <a:rPr lang="en-US" dirty="0">
                <a:solidFill>
                  <a:schemeClr val="tx1"/>
                </a:solidFill>
                <a:effectLst>
                  <a:outerShdw blurRad="38100" dist="38100" dir="2700000" algn="tl">
                    <a:srgbClr val="000000">
                      <a:alpha val="43137"/>
                    </a:srgbClr>
                  </a:outerShdw>
                </a:effectLst>
              </a:rPr>
              <a:t> and not lay our hands on him; after all, he is our brother, our own flesh and blood.” </a:t>
            </a:r>
          </a:p>
          <a:p>
            <a:r>
              <a:rPr lang="en-US" dirty="0">
                <a:solidFill>
                  <a:schemeClr val="tx1"/>
                </a:solidFill>
                <a:effectLst>
                  <a:outerShdw blurRad="38100" dist="38100" dir="2700000" algn="tl">
                    <a:srgbClr val="000000">
                      <a:alpha val="43137"/>
                    </a:srgbClr>
                  </a:outerShdw>
                </a:effectLst>
              </a:rPr>
              <a:t>His brothers agreed.</a:t>
            </a:r>
          </a:p>
        </p:txBody>
      </p:sp>
      <p:sp>
        <p:nvSpPr>
          <p:cNvPr id="5" name="Text Placeholder 4">
            <a:extLst>
              <a:ext uri="{FF2B5EF4-FFF2-40B4-BE49-F238E27FC236}">
                <a16:creationId xmlns:a16="http://schemas.microsoft.com/office/drawing/2014/main" id="{8916B9D3-E697-B8B2-D539-893EEB6714E7}"/>
              </a:ext>
            </a:extLst>
          </p:cNvPr>
          <p:cNvSpPr>
            <a:spLocks noGrp="1"/>
          </p:cNvSpPr>
          <p:nvPr>
            <p:ph type="body" sz="quarter" idx="14"/>
          </p:nvPr>
        </p:nvSpPr>
        <p:spPr/>
        <p:txBody>
          <a:bodyPr>
            <a:normAutofit/>
          </a:bodyPr>
          <a:lstStyle/>
          <a:p>
            <a:r>
              <a:rPr lang="en-US" sz="3600" dirty="0">
                <a:solidFill>
                  <a:srgbClr val="6E1727"/>
                </a:solidFill>
              </a:rPr>
              <a:t>Genesis 37:26-27NIV </a:t>
            </a:r>
          </a:p>
        </p:txBody>
      </p:sp>
    </p:spTree>
    <p:extLst>
      <p:ext uri="{BB962C8B-B14F-4D97-AF65-F5344CB8AC3E}">
        <p14:creationId xmlns:p14="http://schemas.microsoft.com/office/powerpoint/2010/main" val="378616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33976-AC0D-7FF4-45F6-293FE5EEB7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1680CD-36E2-8103-4541-2A4044D53C4A}"/>
              </a:ext>
            </a:extLst>
          </p:cNvPr>
          <p:cNvSpPr>
            <a:spLocks noGrp="1"/>
          </p:cNvSpPr>
          <p:nvPr>
            <p:ph type="body" sz="quarter" idx="13"/>
          </p:nvPr>
        </p:nvSpPr>
        <p:spPr/>
        <p:txBody>
          <a:bodyPr>
            <a:normAutofit/>
          </a:bodyPr>
          <a:lstStyle/>
          <a:p>
            <a:r>
              <a:rPr lang="en-US" dirty="0">
                <a:solidFill>
                  <a:schemeClr val="tx1"/>
                </a:solidFill>
                <a:effectLst>
                  <a:outerShdw blurRad="38100" dist="38100" dir="2700000" algn="tl">
                    <a:srgbClr val="000000">
                      <a:alpha val="43137"/>
                    </a:srgbClr>
                  </a:outerShdw>
                </a:effectLst>
              </a:rPr>
              <a:t>28 So when the Midianite merchants came by, his brothers pulled Joseph up out of the cistern and </a:t>
            </a:r>
            <a:r>
              <a:rPr lang="en-US" b="1" dirty="0">
                <a:solidFill>
                  <a:schemeClr val="tx1"/>
                </a:solidFill>
                <a:effectLst>
                  <a:outerShdw blurRad="38100" dist="38100" dir="2700000" algn="tl">
                    <a:srgbClr val="000000">
                      <a:alpha val="43137"/>
                    </a:srgbClr>
                  </a:outerShdw>
                </a:effectLst>
              </a:rPr>
              <a:t>sold him for twenty shekels of silver </a:t>
            </a:r>
            <a:r>
              <a:rPr lang="en-US" dirty="0">
                <a:solidFill>
                  <a:schemeClr val="tx1"/>
                </a:solidFill>
                <a:effectLst>
                  <a:outerShdw blurRad="38100" dist="38100" dir="2700000" algn="tl">
                    <a:srgbClr val="000000">
                      <a:alpha val="43137"/>
                    </a:srgbClr>
                  </a:outerShdw>
                </a:effectLst>
              </a:rPr>
              <a:t>to the Ishmaelites, </a:t>
            </a:r>
          </a:p>
          <a:p>
            <a:r>
              <a:rPr lang="en-US" b="1" dirty="0">
                <a:solidFill>
                  <a:schemeClr val="tx1"/>
                </a:solidFill>
                <a:effectLst>
                  <a:outerShdw blurRad="38100" dist="38100" dir="2700000" algn="tl">
                    <a:srgbClr val="000000">
                      <a:alpha val="43137"/>
                    </a:srgbClr>
                  </a:outerShdw>
                </a:effectLst>
              </a:rPr>
              <a:t>who took him to Egypt.</a:t>
            </a:r>
          </a:p>
        </p:txBody>
      </p:sp>
      <p:sp>
        <p:nvSpPr>
          <p:cNvPr id="5" name="Text Placeholder 4">
            <a:extLst>
              <a:ext uri="{FF2B5EF4-FFF2-40B4-BE49-F238E27FC236}">
                <a16:creationId xmlns:a16="http://schemas.microsoft.com/office/drawing/2014/main" id="{CF6A828F-C32F-A7A3-7DC6-302D8D03C0E0}"/>
              </a:ext>
            </a:extLst>
          </p:cNvPr>
          <p:cNvSpPr>
            <a:spLocks noGrp="1"/>
          </p:cNvSpPr>
          <p:nvPr>
            <p:ph type="body" sz="quarter" idx="14"/>
          </p:nvPr>
        </p:nvSpPr>
        <p:spPr/>
        <p:txBody>
          <a:bodyPr>
            <a:normAutofit/>
          </a:bodyPr>
          <a:lstStyle/>
          <a:p>
            <a:r>
              <a:rPr lang="en-US" sz="3600" dirty="0">
                <a:solidFill>
                  <a:srgbClr val="6E1727"/>
                </a:solidFill>
              </a:rPr>
              <a:t>Genesis 37:28 NIV </a:t>
            </a:r>
          </a:p>
        </p:txBody>
      </p:sp>
    </p:spTree>
    <p:extLst>
      <p:ext uri="{BB962C8B-B14F-4D97-AF65-F5344CB8AC3E}">
        <p14:creationId xmlns:p14="http://schemas.microsoft.com/office/powerpoint/2010/main" val="166517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4E3D-832E-F128-1ABB-9B6B754742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F6777A-6CCC-11FF-76EA-BDF0515D14BB}"/>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rPr>
              <a:t>Rejection Becomes Exaltation</a:t>
            </a:r>
          </a:p>
        </p:txBody>
      </p:sp>
      <p:sp>
        <p:nvSpPr>
          <p:cNvPr id="2" name="Title 1">
            <a:extLst>
              <a:ext uri="{FF2B5EF4-FFF2-40B4-BE49-F238E27FC236}">
                <a16:creationId xmlns:a16="http://schemas.microsoft.com/office/drawing/2014/main" id="{32DFCB66-4523-0052-B9B5-54D3357F21DF}"/>
              </a:ext>
            </a:extLst>
          </p:cNvPr>
          <p:cNvSpPr>
            <a:spLocks noGrp="1"/>
          </p:cNvSpPr>
          <p:nvPr>
            <p:ph type="title"/>
          </p:nvPr>
        </p:nvSpPr>
        <p:spPr/>
        <p:txBody>
          <a:bodyPr/>
          <a:lstStyle/>
          <a:p>
            <a:r>
              <a:rPr lang="en-US" b="1" dirty="0"/>
              <a:t>From Pit to Palace</a:t>
            </a:r>
            <a:endParaRPr lang="en-US" dirty="0"/>
          </a:p>
        </p:txBody>
      </p:sp>
    </p:spTree>
    <p:extLst>
      <p:ext uri="{BB962C8B-B14F-4D97-AF65-F5344CB8AC3E}">
        <p14:creationId xmlns:p14="http://schemas.microsoft.com/office/powerpoint/2010/main" val="3973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B165-D092-072D-0B1F-18919AE548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75CBFB-E089-1144-9C0A-4CD7D07AC4B1}"/>
              </a:ext>
            </a:extLst>
          </p:cNvPr>
          <p:cNvSpPr>
            <a:spLocks noGrp="1"/>
          </p:cNvSpPr>
          <p:nvPr>
            <p:ph type="body" sz="quarter" idx="13"/>
          </p:nvPr>
        </p:nvSpPr>
        <p:spPr>
          <a:xfrm>
            <a:off x="526736" y="421372"/>
            <a:ext cx="8160063" cy="3599766"/>
          </a:xfrm>
        </p:spPr>
        <p:txBody>
          <a:bodyPr>
            <a:normAutofit lnSpcReduction="10000"/>
          </a:bodyPr>
          <a:lstStyle/>
          <a:p>
            <a:r>
              <a:rPr lang="en-US" dirty="0">
                <a:solidFill>
                  <a:schemeClr val="tx1"/>
                </a:solidFill>
                <a:effectLst>
                  <a:outerShdw blurRad="38100" dist="38100" dir="2700000" algn="tl">
                    <a:srgbClr val="000000">
                      <a:alpha val="43137"/>
                    </a:srgbClr>
                  </a:outerShdw>
                </a:effectLst>
              </a:rPr>
              <a:t>the captain of the guard, bought him from the Ishmaelites who had taken him there.</a:t>
            </a:r>
          </a:p>
          <a:p>
            <a:endParaRPr lang="en-US" dirty="0">
              <a:solidFill>
                <a:schemeClr val="tx1"/>
              </a:solidFill>
              <a:effectLst>
                <a:outerShdw blurRad="38100" dist="38100" dir="2700000" algn="tl">
                  <a:srgbClr val="000000">
                    <a:alpha val="43137"/>
                  </a:srgbClr>
                </a:outerShdw>
              </a:effectLst>
            </a:endParaRPr>
          </a:p>
          <a:p>
            <a:r>
              <a:rPr lang="en-US" dirty="0">
                <a:solidFill>
                  <a:schemeClr val="tx1"/>
                </a:solidFill>
                <a:effectLst>
                  <a:outerShdw blurRad="38100" dist="38100" dir="2700000" algn="tl">
                    <a:srgbClr val="000000">
                      <a:alpha val="43137"/>
                    </a:srgbClr>
                  </a:outerShdw>
                </a:effectLst>
              </a:rPr>
              <a:t>2 </a:t>
            </a:r>
            <a:r>
              <a:rPr lang="en-US" b="1" dirty="0">
                <a:solidFill>
                  <a:schemeClr val="tx1"/>
                </a:solidFill>
                <a:effectLst>
                  <a:outerShdw blurRad="38100" dist="38100" dir="2700000" algn="tl">
                    <a:srgbClr val="000000">
                      <a:alpha val="43137"/>
                    </a:srgbClr>
                  </a:outerShdw>
                </a:effectLst>
              </a:rPr>
              <a:t>The Lord was with Joseph </a:t>
            </a:r>
          </a:p>
          <a:p>
            <a:r>
              <a:rPr lang="en-US" b="1" dirty="0">
                <a:solidFill>
                  <a:schemeClr val="tx1"/>
                </a:solidFill>
                <a:effectLst>
                  <a:outerShdw blurRad="38100" dist="38100" dir="2700000" algn="tl">
                    <a:srgbClr val="000000">
                      <a:alpha val="43137"/>
                    </a:srgbClr>
                  </a:outerShdw>
                </a:effectLst>
              </a:rPr>
              <a:t>so that he prospered, </a:t>
            </a:r>
          </a:p>
          <a:p>
            <a:r>
              <a:rPr lang="en-US" dirty="0">
                <a:solidFill>
                  <a:schemeClr val="tx1"/>
                </a:solidFill>
                <a:effectLst>
                  <a:outerShdw blurRad="38100" dist="38100" dir="2700000" algn="tl">
                    <a:srgbClr val="000000">
                      <a:alpha val="43137"/>
                    </a:srgbClr>
                  </a:outerShdw>
                </a:effectLst>
              </a:rPr>
              <a:t>and he lived in the house </a:t>
            </a:r>
          </a:p>
          <a:p>
            <a:r>
              <a:rPr lang="en-US" dirty="0">
                <a:solidFill>
                  <a:schemeClr val="tx1"/>
                </a:solidFill>
                <a:effectLst>
                  <a:outerShdw blurRad="38100" dist="38100" dir="2700000" algn="tl">
                    <a:srgbClr val="000000">
                      <a:alpha val="43137"/>
                    </a:srgbClr>
                  </a:outerShdw>
                </a:effectLst>
              </a:rPr>
              <a:t>of his Egyptian master. </a:t>
            </a:r>
          </a:p>
        </p:txBody>
      </p:sp>
      <p:sp>
        <p:nvSpPr>
          <p:cNvPr id="5" name="Text Placeholder 4">
            <a:extLst>
              <a:ext uri="{FF2B5EF4-FFF2-40B4-BE49-F238E27FC236}">
                <a16:creationId xmlns:a16="http://schemas.microsoft.com/office/drawing/2014/main" id="{5DF4E333-623A-DFED-43D6-D1D6AF152FCC}"/>
              </a:ext>
            </a:extLst>
          </p:cNvPr>
          <p:cNvSpPr>
            <a:spLocks noGrp="1"/>
          </p:cNvSpPr>
          <p:nvPr>
            <p:ph type="body" sz="quarter" idx="14"/>
          </p:nvPr>
        </p:nvSpPr>
        <p:spPr/>
        <p:txBody>
          <a:bodyPr>
            <a:normAutofit/>
          </a:bodyPr>
          <a:lstStyle/>
          <a:p>
            <a:r>
              <a:rPr lang="en-US" sz="3600" dirty="0">
                <a:solidFill>
                  <a:srgbClr val="6E1727"/>
                </a:solidFill>
              </a:rPr>
              <a:t>Genesis 39:1-2 NIV </a:t>
            </a:r>
          </a:p>
        </p:txBody>
      </p:sp>
    </p:spTree>
    <p:extLst>
      <p:ext uri="{BB962C8B-B14F-4D97-AF65-F5344CB8AC3E}">
        <p14:creationId xmlns:p14="http://schemas.microsoft.com/office/powerpoint/2010/main" val="13810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8004-1B24-F5E9-2037-F9541A45A9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2DC2D0-C822-012A-F255-FA9870F8BB08}"/>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20 Joseph’s master took him and put him in prison, </a:t>
            </a:r>
          </a:p>
          <a:p>
            <a:r>
              <a:rPr lang="en-US" dirty="0">
                <a:solidFill>
                  <a:schemeClr val="tx1"/>
                </a:solidFill>
                <a:effectLst>
                  <a:outerShdw blurRad="38100" dist="38100" dir="2700000" algn="tl">
                    <a:srgbClr val="000000">
                      <a:alpha val="43137"/>
                    </a:srgbClr>
                  </a:outerShdw>
                </a:effectLst>
              </a:rPr>
              <a:t>the place where the king’s prisoners </a:t>
            </a:r>
          </a:p>
          <a:p>
            <a:r>
              <a:rPr lang="en-US" dirty="0">
                <a:solidFill>
                  <a:schemeClr val="tx1"/>
                </a:solidFill>
                <a:effectLst>
                  <a:outerShdw blurRad="38100" dist="38100" dir="2700000" algn="tl">
                    <a:srgbClr val="000000">
                      <a:alpha val="43137"/>
                    </a:srgbClr>
                  </a:outerShdw>
                </a:effectLst>
              </a:rPr>
              <a:t>were confined.</a:t>
            </a:r>
          </a:p>
        </p:txBody>
      </p:sp>
      <p:sp>
        <p:nvSpPr>
          <p:cNvPr id="5" name="Text Placeholder 4">
            <a:extLst>
              <a:ext uri="{FF2B5EF4-FFF2-40B4-BE49-F238E27FC236}">
                <a16:creationId xmlns:a16="http://schemas.microsoft.com/office/drawing/2014/main" id="{C3DB19F3-D6F2-957A-4CCA-A5513EA5F816}"/>
              </a:ext>
            </a:extLst>
          </p:cNvPr>
          <p:cNvSpPr>
            <a:spLocks noGrp="1"/>
          </p:cNvSpPr>
          <p:nvPr>
            <p:ph type="body" sz="quarter" idx="14"/>
          </p:nvPr>
        </p:nvSpPr>
        <p:spPr/>
        <p:txBody>
          <a:bodyPr>
            <a:normAutofit/>
          </a:bodyPr>
          <a:lstStyle/>
          <a:p>
            <a:r>
              <a:rPr lang="en-US" sz="3600" dirty="0">
                <a:solidFill>
                  <a:srgbClr val="6E1727"/>
                </a:solidFill>
              </a:rPr>
              <a:t>Genesis 39:20 NIV </a:t>
            </a:r>
          </a:p>
        </p:txBody>
      </p:sp>
    </p:spTree>
    <p:extLst>
      <p:ext uri="{BB962C8B-B14F-4D97-AF65-F5344CB8AC3E}">
        <p14:creationId xmlns:p14="http://schemas.microsoft.com/office/powerpoint/2010/main" val="368116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90194-FF73-EBB3-5C33-E0A7A4C590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1B17D5-6005-A73A-AA1F-1CE814F8F734}"/>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But while Joseph was there in the prison, </a:t>
            </a:r>
          </a:p>
          <a:p>
            <a:r>
              <a:rPr lang="en-US" dirty="0">
                <a:solidFill>
                  <a:schemeClr val="tx1"/>
                </a:solidFill>
                <a:effectLst>
                  <a:outerShdw blurRad="38100" dist="38100" dir="2700000" algn="tl">
                    <a:srgbClr val="000000">
                      <a:alpha val="43137"/>
                    </a:srgbClr>
                  </a:outerShdw>
                </a:effectLst>
              </a:rPr>
              <a:t>21 </a:t>
            </a:r>
            <a:r>
              <a:rPr lang="en-US" b="1" dirty="0">
                <a:solidFill>
                  <a:schemeClr val="tx1"/>
                </a:solidFill>
                <a:effectLst>
                  <a:outerShdw blurRad="38100" dist="38100" dir="2700000" algn="tl">
                    <a:srgbClr val="000000">
                      <a:alpha val="43137"/>
                    </a:srgbClr>
                  </a:outerShdw>
                </a:effectLst>
              </a:rPr>
              <a:t>the Lord was with him; </a:t>
            </a:r>
          </a:p>
          <a:p>
            <a:r>
              <a:rPr lang="en-US" dirty="0">
                <a:solidFill>
                  <a:schemeClr val="tx1"/>
                </a:solidFill>
                <a:effectLst>
                  <a:outerShdw blurRad="38100" dist="38100" dir="2700000" algn="tl">
                    <a:srgbClr val="000000">
                      <a:alpha val="43137"/>
                    </a:srgbClr>
                  </a:outerShdw>
                </a:effectLst>
              </a:rPr>
              <a:t>he showed him kindness and granted him favor in the eyes of the prison warden. </a:t>
            </a:r>
          </a:p>
        </p:txBody>
      </p:sp>
      <p:sp>
        <p:nvSpPr>
          <p:cNvPr id="5" name="Text Placeholder 4">
            <a:extLst>
              <a:ext uri="{FF2B5EF4-FFF2-40B4-BE49-F238E27FC236}">
                <a16:creationId xmlns:a16="http://schemas.microsoft.com/office/drawing/2014/main" id="{A0683F9D-415B-616E-49F8-ABF306AF5A22}"/>
              </a:ext>
            </a:extLst>
          </p:cNvPr>
          <p:cNvSpPr>
            <a:spLocks noGrp="1"/>
          </p:cNvSpPr>
          <p:nvPr>
            <p:ph type="body" sz="quarter" idx="14"/>
          </p:nvPr>
        </p:nvSpPr>
        <p:spPr/>
        <p:txBody>
          <a:bodyPr>
            <a:normAutofit/>
          </a:bodyPr>
          <a:lstStyle/>
          <a:p>
            <a:r>
              <a:rPr lang="en-US" sz="3600" dirty="0">
                <a:solidFill>
                  <a:srgbClr val="6E1727"/>
                </a:solidFill>
              </a:rPr>
              <a:t>Genesis 39:21 NIV </a:t>
            </a:r>
          </a:p>
        </p:txBody>
      </p:sp>
    </p:spTree>
    <p:extLst>
      <p:ext uri="{BB962C8B-B14F-4D97-AF65-F5344CB8AC3E}">
        <p14:creationId xmlns:p14="http://schemas.microsoft.com/office/powerpoint/2010/main" val="152868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1918E-B39C-32E9-98E4-16B7C18BD4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E0BF37-0708-42DB-130C-3C2AF75D12B3}"/>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33 And now let Pharaoh look for a discerning and wise man and put him in charge </a:t>
            </a:r>
          </a:p>
          <a:p>
            <a:r>
              <a:rPr lang="en-US" dirty="0">
                <a:solidFill>
                  <a:schemeClr val="tx1"/>
                </a:solidFill>
                <a:effectLst>
                  <a:outerShdw blurRad="38100" dist="38100" dir="2700000" algn="tl">
                    <a:srgbClr val="000000">
                      <a:alpha val="43137"/>
                    </a:srgbClr>
                  </a:outerShdw>
                </a:effectLst>
              </a:rPr>
              <a:t>of the land of Egypt. </a:t>
            </a:r>
          </a:p>
        </p:txBody>
      </p:sp>
      <p:sp>
        <p:nvSpPr>
          <p:cNvPr id="5" name="Text Placeholder 4">
            <a:extLst>
              <a:ext uri="{FF2B5EF4-FFF2-40B4-BE49-F238E27FC236}">
                <a16:creationId xmlns:a16="http://schemas.microsoft.com/office/drawing/2014/main" id="{C95865BB-F1CE-2470-BDCB-07FE3ECB2863}"/>
              </a:ext>
            </a:extLst>
          </p:cNvPr>
          <p:cNvSpPr>
            <a:spLocks noGrp="1"/>
          </p:cNvSpPr>
          <p:nvPr>
            <p:ph type="body" sz="quarter" idx="14"/>
          </p:nvPr>
        </p:nvSpPr>
        <p:spPr/>
        <p:txBody>
          <a:bodyPr>
            <a:normAutofit/>
          </a:bodyPr>
          <a:lstStyle/>
          <a:p>
            <a:r>
              <a:rPr lang="en-US" sz="3600" dirty="0">
                <a:solidFill>
                  <a:srgbClr val="6E1727"/>
                </a:solidFill>
              </a:rPr>
              <a:t>Genesis 41:33 NIV </a:t>
            </a:r>
          </a:p>
        </p:txBody>
      </p:sp>
    </p:spTree>
    <p:extLst>
      <p:ext uri="{BB962C8B-B14F-4D97-AF65-F5344CB8AC3E}">
        <p14:creationId xmlns:p14="http://schemas.microsoft.com/office/powerpoint/2010/main" val="424155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255FE-218E-97CD-725B-DB1C301A75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AF27DC-506A-9D9C-DF73-FAD99F43CBDF}"/>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41 So Pharaoh said to Joseph, </a:t>
            </a:r>
          </a:p>
          <a:p>
            <a:r>
              <a:rPr lang="en-US" b="1" dirty="0">
                <a:solidFill>
                  <a:schemeClr val="tx1"/>
                </a:solidFill>
                <a:effectLst>
                  <a:outerShdw blurRad="38100" dist="38100" dir="2700000" algn="tl">
                    <a:srgbClr val="000000">
                      <a:alpha val="43137"/>
                    </a:srgbClr>
                  </a:outerShdw>
                </a:effectLst>
              </a:rPr>
              <a:t>“I hereby put you in charge </a:t>
            </a:r>
          </a:p>
          <a:p>
            <a:r>
              <a:rPr lang="en-US" b="1" dirty="0">
                <a:solidFill>
                  <a:schemeClr val="tx1"/>
                </a:solidFill>
                <a:effectLst>
                  <a:outerShdw blurRad="38100" dist="38100" dir="2700000" algn="tl">
                    <a:srgbClr val="000000">
                      <a:alpha val="43137"/>
                    </a:srgbClr>
                  </a:outerShdw>
                </a:effectLst>
              </a:rPr>
              <a:t>of the whole land of Egypt.”</a:t>
            </a:r>
          </a:p>
        </p:txBody>
      </p:sp>
      <p:sp>
        <p:nvSpPr>
          <p:cNvPr id="5" name="Text Placeholder 4">
            <a:extLst>
              <a:ext uri="{FF2B5EF4-FFF2-40B4-BE49-F238E27FC236}">
                <a16:creationId xmlns:a16="http://schemas.microsoft.com/office/drawing/2014/main" id="{AE9E7246-F193-4787-58E7-8E2EB04FDBB6}"/>
              </a:ext>
            </a:extLst>
          </p:cNvPr>
          <p:cNvSpPr>
            <a:spLocks noGrp="1"/>
          </p:cNvSpPr>
          <p:nvPr>
            <p:ph type="body" sz="quarter" idx="14"/>
          </p:nvPr>
        </p:nvSpPr>
        <p:spPr/>
        <p:txBody>
          <a:bodyPr>
            <a:normAutofit/>
          </a:bodyPr>
          <a:lstStyle/>
          <a:p>
            <a:r>
              <a:rPr lang="en-US" sz="3600" dirty="0">
                <a:solidFill>
                  <a:srgbClr val="6E1727"/>
                </a:solidFill>
              </a:rPr>
              <a:t>Genesis 41:41 NIV </a:t>
            </a:r>
          </a:p>
        </p:txBody>
      </p:sp>
    </p:spTree>
    <p:extLst>
      <p:ext uri="{BB962C8B-B14F-4D97-AF65-F5344CB8AC3E}">
        <p14:creationId xmlns:p14="http://schemas.microsoft.com/office/powerpoint/2010/main" val="172701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597FD10-E39A-B31F-17C0-E59DA1023DCD}"/>
              </a:ext>
            </a:extLst>
          </p:cNvPr>
          <p:cNvSpPr>
            <a:spLocks noGrp="1"/>
          </p:cNvSpPr>
          <p:nvPr>
            <p:ph type="body" sz="quarter" idx="13"/>
          </p:nvPr>
        </p:nvSpPr>
        <p:spPr>
          <a:xfrm rot="20870867">
            <a:off x="341125" y="493214"/>
            <a:ext cx="3720565" cy="2408057"/>
          </a:xfrm>
        </p:spPr>
        <p:txBody>
          <a:bodyPr>
            <a:normAutofit/>
          </a:bodyPr>
          <a:lstStyle/>
          <a:p>
            <a:r>
              <a:rPr lang="en-US" sz="4000" b="1" dirty="0">
                <a:solidFill>
                  <a:srgbClr val="F7DFCC"/>
                </a:solidFill>
                <a:effectLst>
                  <a:outerShdw blurRad="38100" dist="38100" dir="2700000" algn="tl">
                    <a:srgbClr val="000000">
                      <a:alpha val="43137"/>
                    </a:srgbClr>
                  </a:outerShdw>
                </a:effectLst>
              </a:rPr>
              <a:t>Welcome </a:t>
            </a:r>
          </a:p>
          <a:p>
            <a:r>
              <a:rPr lang="en-US" sz="4000" dirty="0">
                <a:solidFill>
                  <a:srgbClr val="F7DFCC"/>
                </a:solidFill>
              </a:rPr>
              <a:t>Rev. Bill and Yvette Harris</a:t>
            </a:r>
          </a:p>
        </p:txBody>
      </p:sp>
      <p:pic>
        <p:nvPicPr>
          <p:cNvPr id="4" name="Picture 2" descr="No photo description available.">
            <a:extLst>
              <a:ext uri="{FF2B5EF4-FFF2-40B4-BE49-F238E27FC236}">
                <a16:creationId xmlns:a16="http://schemas.microsoft.com/office/drawing/2014/main" id="{1B3ED76D-E39D-7B46-5236-4ED60F1FFDD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7506" y="610103"/>
            <a:ext cx="2437805" cy="3250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8E6C50-6950-17D0-62B4-4FEE8E4A490A}"/>
              </a:ext>
            </a:extLst>
          </p:cNvPr>
          <p:cNvSpPr txBox="1"/>
          <p:nvPr/>
        </p:nvSpPr>
        <p:spPr>
          <a:xfrm>
            <a:off x="5410495" y="4056343"/>
            <a:ext cx="3171825"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People Helping People </a:t>
            </a:r>
          </a:p>
        </p:txBody>
      </p:sp>
      <p:pic>
        <p:nvPicPr>
          <p:cNvPr id="1028" name="Picture 4">
            <a:extLst>
              <a:ext uri="{FF2B5EF4-FFF2-40B4-BE49-F238E27FC236}">
                <a16:creationId xmlns:a16="http://schemas.microsoft.com/office/drawing/2014/main" id="{03FD7A74-36A7-E203-F63E-FC742754F9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3109" y="3103775"/>
            <a:ext cx="2270470" cy="17406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24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B754-78C1-406D-4514-729CD7D078C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0B3B6A5-D716-4863-C847-7CD6A5A71F6D}"/>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rPr>
              <a:t>Joseph Points to a Greater Savior</a:t>
            </a:r>
          </a:p>
        </p:txBody>
      </p:sp>
      <p:sp>
        <p:nvSpPr>
          <p:cNvPr id="2" name="Title 1">
            <a:extLst>
              <a:ext uri="{FF2B5EF4-FFF2-40B4-BE49-F238E27FC236}">
                <a16:creationId xmlns:a16="http://schemas.microsoft.com/office/drawing/2014/main" id="{E3C79BF6-A107-45D5-1840-A5708B59A3AC}"/>
              </a:ext>
            </a:extLst>
          </p:cNvPr>
          <p:cNvSpPr>
            <a:spLocks noGrp="1"/>
          </p:cNvSpPr>
          <p:nvPr>
            <p:ph type="title"/>
          </p:nvPr>
        </p:nvSpPr>
        <p:spPr/>
        <p:txBody>
          <a:bodyPr/>
          <a:lstStyle/>
          <a:p>
            <a:r>
              <a:rPr lang="en-US" b="1" dirty="0"/>
              <a:t>From Pit to Palace</a:t>
            </a:r>
            <a:endParaRPr lang="en-US" dirty="0"/>
          </a:p>
        </p:txBody>
      </p:sp>
    </p:spTree>
    <p:extLst>
      <p:ext uri="{BB962C8B-B14F-4D97-AF65-F5344CB8AC3E}">
        <p14:creationId xmlns:p14="http://schemas.microsoft.com/office/powerpoint/2010/main" val="55252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3790-454C-1B54-A535-B11E38BF06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5DC09C-BA6C-73CA-275E-4E6EFA6748E2}"/>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“What are you willing to give me if I deliver him over to you?” </a:t>
            </a:r>
          </a:p>
          <a:p>
            <a:r>
              <a:rPr lang="en-US" dirty="0">
                <a:solidFill>
                  <a:schemeClr val="tx1"/>
                </a:solidFill>
                <a:effectLst>
                  <a:outerShdw blurRad="38100" dist="38100" dir="2700000" algn="tl">
                    <a:srgbClr val="000000">
                      <a:alpha val="43137"/>
                    </a:srgbClr>
                  </a:outerShdw>
                </a:effectLst>
              </a:rPr>
              <a:t>So they counted out for him </a:t>
            </a:r>
          </a:p>
          <a:p>
            <a:r>
              <a:rPr lang="en-US" b="1" dirty="0">
                <a:solidFill>
                  <a:schemeClr val="tx1"/>
                </a:solidFill>
                <a:effectLst>
                  <a:outerShdw blurRad="38100" dist="38100" dir="2700000" algn="tl">
                    <a:srgbClr val="000000">
                      <a:alpha val="43137"/>
                    </a:srgbClr>
                  </a:outerShdw>
                </a:effectLst>
              </a:rPr>
              <a:t>thirty pieces of silver</a:t>
            </a:r>
            <a:r>
              <a:rPr lang="en-US" dirty="0">
                <a:solidFill>
                  <a:schemeClr val="tx1"/>
                </a:solidFill>
                <a:effectLst>
                  <a:outerShdw blurRad="38100" dist="38100" dir="2700000" algn="tl">
                    <a:srgbClr val="000000">
                      <a:alpha val="43137"/>
                    </a:srgbClr>
                  </a:outerShdw>
                </a:effectLst>
              </a:rPr>
              <a:t>. </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43C94528-568D-9C75-53EE-3BFF8A515D6D}"/>
              </a:ext>
            </a:extLst>
          </p:cNvPr>
          <p:cNvSpPr>
            <a:spLocks noGrp="1"/>
          </p:cNvSpPr>
          <p:nvPr>
            <p:ph type="body" sz="quarter" idx="14"/>
          </p:nvPr>
        </p:nvSpPr>
        <p:spPr/>
        <p:txBody>
          <a:bodyPr>
            <a:normAutofit/>
          </a:bodyPr>
          <a:lstStyle/>
          <a:p>
            <a:r>
              <a:rPr lang="en-US" sz="3600" dirty="0">
                <a:solidFill>
                  <a:srgbClr val="6E1727"/>
                </a:solidFill>
              </a:rPr>
              <a:t>Matthew 26: 15 NIV </a:t>
            </a:r>
          </a:p>
        </p:txBody>
      </p:sp>
    </p:spTree>
    <p:extLst>
      <p:ext uri="{BB962C8B-B14F-4D97-AF65-F5344CB8AC3E}">
        <p14:creationId xmlns:p14="http://schemas.microsoft.com/office/powerpoint/2010/main" val="198615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B76F-5872-5F08-40AE-B79936A098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36AE88-2249-BC44-B58F-DCE06171F9C7}"/>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59 The chief priests and the whole Sanhedrin were looking for </a:t>
            </a:r>
            <a:r>
              <a:rPr lang="en-US" b="1" dirty="0">
                <a:solidFill>
                  <a:schemeClr val="tx1"/>
                </a:solidFill>
                <a:effectLst>
                  <a:outerShdw blurRad="38100" dist="38100" dir="2700000" algn="tl">
                    <a:srgbClr val="000000">
                      <a:alpha val="43137"/>
                    </a:srgbClr>
                  </a:outerShdw>
                </a:effectLst>
              </a:rPr>
              <a:t>false evidence </a:t>
            </a:r>
            <a:r>
              <a:rPr lang="en-US" dirty="0">
                <a:solidFill>
                  <a:schemeClr val="tx1"/>
                </a:solidFill>
                <a:effectLst>
                  <a:outerShdw blurRad="38100" dist="38100" dir="2700000" algn="tl">
                    <a:srgbClr val="000000">
                      <a:alpha val="43137"/>
                    </a:srgbClr>
                  </a:outerShdw>
                </a:effectLst>
              </a:rPr>
              <a:t>against Jesus so that they could put him to death. 60 But </a:t>
            </a:r>
            <a:r>
              <a:rPr lang="en-US" b="1" dirty="0">
                <a:solidFill>
                  <a:schemeClr val="tx1"/>
                </a:solidFill>
                <a:effectLst>
                  <a:outerShdw blurRad="38100" dist="38100" dir="2700000" algn="tl">
                    <a:srgbClr val="000000">
                      <a:alpha val="43137"/>
                    </a:srgbClr>
                  </a:outerShdw>
                </a:effectLst>
              </a:rPr>
              <a:t>they did not find any, </a:t>
            </a:r>
          </a:p>
          <a:p>
            <a:r>
              <a:rPr lang="en-US" dirty="0">
                <a:solidFill>
                  <a:schemeClr val="tx1"/>
                </a:solidFill>
                <a:effectLst>
                  <a:outerShdw blurRad="38100" dist="38100" dir="2700000" algn="tl">
                    <a:srgbClr val="000000">
                      <a:alpha val="43137"/>
                    </a:srgbClr>
                  </a:outerShdw>
                </a:effectLst>
              </a:rPr>
              <a:t>though many false witnesses came forward.</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0F2072EE-B2EF-BA1D-3F68-7107203E4514}"/>
              </a:ext>
            </a:extLst>
          </p:cNvPr>
          <p:cNvSpPr>
            <a:spLocks noGrp="1"/>
          </p:cNvSpPr>
          <p:nvPr>
            <p:ph type="body" sz="quarter" idx="14"/>
          </p:nvPr>
        </p:nvSpPr>
        <p:spPr/>
        <p:txBody>
          <a:bodyPr>
            <a:normAutofit/>
          </a:bodyPr>
          <a:lstStyle/>
          <a:p>
            <a:r>
              <a:rPr lang="en-US" sz="3600" dirty="0">
                <a:solidFill>
                  <a:srgbClr val="6E1727"/>
                </a:solidFill>
              </a:rPr>
              <a:t>Matthew 26: 59-60NIV </a:t>
            </a:r>
          </a:p>
        </p:txBody>
      </p:sp>
    </p:spTree>
    <p:extLst>
      <p:ext uri="{BB962C8B-B14F-4D97-AF65-F5344CB8AC3E}">
        <p14:creationId xmlns:p14="http://schemas.microsoft.com/office/powerpoint/2010/main" val="153139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38E3-F2F8-933B-CC42-83436D519F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8D9AAD-2127-C2A3-49CA-02E7956902FD}"/>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35 Then Jesus declared, </a:t>
            </a:r>
          </a:p>
          <a:p>
            <a:r>
              <a:rPr lang="en-US" dirty="0">
                <a:solidFill>
                  <a:schemeClr val="tx1"/>
                </a:solidFill>
                <a:effectLst>
                  <a:outerShdw blurRad="38100" dist="38100" dir="2700000" algn="tl">
                    <a:srgbClr val="000000">
                      <a:alpha val="43137"/>
                    </a:srgbClr>
                  </a:outerShdw>
                </a:effectLst>
              </a:rPr>
              <a:t>“</a:t>
            </a:r>
            <a:r>
              <a:rPr lang="en-US" b="1" dirty="0">
                <a:solidFill>
                  <a:schemeClr val="tx1"/>
                </a:solidFill>
                <a:effectLst>
                  <a:outerShdw blurRad="38100" dist="38100" dir="2700000" algn="tl">
                    <a:srgbClr val="000000">
                      <a:alpha val="43137"/>
                    </a:srgbClr>
                  </a:outerShdw>
                </a:effectLst>
              </a:rPr>
              <a:t>I am the bread of life. </a:t>
            </a:r>
          </a:p>
          <a:p>
            <a:r>
              <a:rPr lang="en-US" dirty="0">
                <a:solidFill>
                  <a:schemeClr val="tx1"/>
                </a:solidFill>
                <a:effectLst>
                  <a:outerShdw blurRad="38100" dist="38100" dir="2700000" algn="tl">
                    <a:srgbClr val="000000">
                      <a:alpha val="43137"/>
                    </a:srgbClr>
                  </a:outerShdw>
                </a:effectLst>
              </a:rPr>
              <a:t>Whoever comes to me will never go hungry, and whoever believes in me </a:t>
            </a:r>
          </a:p>
          <a:p>
            <a:r>
              <a:rPr lang="en-US" dirty="0">
                <a:solidFill>
                  <a:schemeClr val="tx1"/>
                </a:solidFill>
                <a:effectLst>
                  <a:outerShdw blurRad="38100" dist="38100" dir="2700000" algn="tl">
                    <a:srgbClr val="000000">
                      <a:alpha val="43137"/>
                    </a:srgbClr>
                  </a:outerShdw>
                </a:effectLst>
              </a:rPr>
              <a:t>will never be thirsty.” </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A35E59A3-D4BD-B2C3-C787-5D861747C1BF}"/>
              </a:ext>
            </a:extLst>
          </p:cNvPr>
          <p:cNvSpPr>
            <a:spLocks noGrp="1"/>
          </p:cNvSpPr>
          <p:nvPr>
            <p:ph type="body" sz="quarter" idx="14"/>
          </p:nvPr>
        </p:nvSpPr>
        <p:spPr/>
        <p:txBody>
          <a:bodyPr>
            <a:normAutofit/>
          </a:bodyPr>
          <a:lstStyle/>
          <a:p>
            <a:r>
              <a:rPr lang="en-US" sz="3600" dirty="0">
                <a:solidFill>
                  <a:srgbClr val="6E1727"/>
                </a:solidFill>
              </a:rPr>
              <a:t>John 6:35 NIV </a:t>
            </a:r>
          </a:p>
        </p:txBody>
      </p:sp>
    </p:spTree>
    <p:extLst>
      <p:ext uri="{BB962C8B-B14F-4D97-AF65-F5344CB8AC3E}">
        <p14:creationId xmlns:p14="http://schemas.microsoft.com/office/powerpoint/2010/main" val="47933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CE27A-1F66-E288-0E3E-7B4D8BAC47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126C08-C87B-1808-2EE4-E73A3CFD0B56}"/>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13 The God of Abraham, Isaac and Jacob,</a:t>
            </a:r>
          </a:p>
          <a:p>
            <a:r>
              <a:rPr lang="en-US" dirty="0">
                <a:solidFill>
                  <a:schemeClr val="tx1"/>
                </a:solidFill>
                <a:effectLst>
                  <a:outerShdw blurRad="38100" dist="38100" dir="2700000" algn="tl">
                    <a:srgbClr val="000000">
                      <a:alpha val="43137"/>
                    </a:srgbClr>
                  </a:outerShdw>
                </a:effectLst>
              </a:rPr>
              <a:t> the God of our fathers, </a:t>
            </a:r>
          </a:p>
          <a:p>
            <a:r>
              <a:rPr lang="en-US" b="1" dirty="0">
                <a:solidFill>
                  <a:schemeClr val="tx1"/>
                </a:solidFill>
                <a:effectLst>
                  <a:outerShdw blurRad="38100" dist="38100" dir="2700000" algn="tl">
                    <a:srgbClr val="000000">
                      <a:alpha val="43137"/>
                    </a:srgbClr>
                  </a:outerShdw>
                </a:effectLst>
              </a:rPr>
              <a:t>has glorified his servant Jesus</a:t>
            </a:r>
            <a:r>
              <a:rPr lang="en-US" dirty="0">
                <a:solidFill>
                  <a:schemeClr val="tx1"/>
                </a:solidFill>
                <a:effectLst>
                  <a:outerShdw blurRad="38100" dist="38100" dir="2700000" algn="tl">
                    <a:srgbClr val="000000">
                      <a:alpha val="43137"/>
                    </a:srgbClr>
                  </a:outerShdw>
                </a:effectLst>
              </a:rPr>
              <a:t>. </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03CBF102-7FEF-4994-3668-53E77071329B}"/>
              </a:ext>
            </a:extLst>
          </p:cNvPr>
          <p:cNvSpPr>
            <a:spLocks noGrp="1"/>
          </p:cNvSpPr>
          <p:nvPr>
            <p:ph type="body" sz="quarter" idx="14"/>
          </p:nvPr>
        </p:nvSpPr>
        <p:spPr/>
        <p:txBody>
          <a:bodyPr>
            <a:normAutofit/>
          </a:bodyPr>
          <a:lstStyle/>
          <a:p>
            <a:r>
              <a:rPr lang="en-US" sz="3600" dirty="0">
                <a:solidFill>
                  <a:srgbClr val="6E1727"/>
                </a:solidFill>
              </a:rPr>
              <a:t>Acts 3:13 NIV </a:t>
            </a:r>
          </a:p>
        </p:txBody>
      </p:sp>
    </p:spTree>
    <p:extLst>
      <p:ext uri="{BB962C8B-B14F-4D97-AF65-F5344CB8AC3E}">
        <p14:creationId xmlns:p14="http://schemas.microsoft.com/office/powerpoint/2010/main" val="414968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5911B5-3ACA-6087-01B2-A81891CBC238}"/>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Conclusion:</a:t>
            </a:r>
          </a:p>
          <a:p>
            <a:r>
              <a:rPr lang="en-US" b="1" dirty="0">
                <a:solidFill>
                  <a:schemeClr val="tx1"/>
                </a:solidFill>
                <a:effectLst>
                  <a:outerShdw blurRad="38100" dist="38100" dir="2700000" algn="tl">
                    <a:srgbClr val="000000">
                      <a:alpha val="43137"/>
                    </a:srgbClr>
                  </a:outerShdw>
                </a:effectLst>
              </a:rPr>
              <a:t>What God promises, He preserves.</a:t>
            </a:r>
          </a:p>
          <a:p>
            <a:r>
              <a:rPr lang="en-US" dirty="0">
                <a:solidFill>
                  <a:schemeClr val="tx1"/>
                </a:solidFill>
                <a:effectLst>
                  <a:outerShdw blurRad="38100" dist="38100" dir="2700000" algn="tl">
                    <a:srgbClr val="000000">
                      <a:alpha val="43137"/>
                    </a:srgbClr>
                  </a:outerShdw>
                </a:effectLst>
              </a:rPr>
              <a:t>What He preserved through Joseph, He fulfilled through Jesus. That same faithful God is still working today —through betrayal, rejection, delay, and dry seasons. </a:t>
            </a:r>
          </a:p>
          <a:p>
            <a:r>
              <a:rPr lang="en-US" dirty="0">
                <a:solidFill>
                  <a:schemeClr val="tx1"/>
                </a:solidFill>
                <a:effectLst>
                  <a:outerShdw blurRad="38100" dist="38100" dir="2700000" algn="tl">
                    <a:srgbClr val="000000">
                      <a:alpha val="43137"/>
                    </a:srgbClr>
                  </a:outerShdw>
                </a:effectLst>
              </a:rPr>
              <a:t>Rest in the finished work of Christ. </a:t>
            </a:r>
          </a:p>
        </p:txBody>
      </p:sp>
    </p:spTree>
    <p:extLst>
      <p:ext uri="{BB962C8B-B14F-4D97-AF65-F5344CB8AC3E}">
        <p14:creationId xmlns:p14="http://schemas.microsoft.com/office/powerpoint/2010/main" val="30980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C4E10-80DF-E10C-D93C-0F80E85A79AF}"/>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FD0151D2-CBF6-9C15-8FA5-5367AC2036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091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DE455-D2A6-2784-B819-21B206039C95}"/>
            </a:ext>
          </a:extLst>
        </p:cNvPr>
        <p:cNvGrpSpPr/>
        <p:nvPr/>
      </p:nvGrpSpPr>
      <p:grpSpPr>
        <a:xfrm>
          <a:off x="0" y="0"/>
          <a:ext cx="0" cy="0"/>
          <a:chOff x="0" y="0"/>
          <a:chExt cx="0" cy="0"/>
        </a:xfrm>
      </p:grpSpPr>
      <p:pic>
        <p:nvPicPr>
          <p:cNvPr id="4" name="Picture 2" descr="No photo description available.">
            <a:extLst>
              <a:ext uri="{FF2B5EF4-FFF2-40B4-BE49-F238E27FC236}">
                <a16:creationId xmlns:a16="http://schemas.microsoft.com/office/drawing/2014/main" id="{96DE8803-C6C5-EA96-6EEA-F60F8D52B3C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946547"/>
            <a:ext cx="2437805" cy="3250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091C34-F00B-7E75-BE4E-8BBA9C9792B5}"/>
              </a:ext>
            </a:extLst>
          </p:cNvPr>
          <p:cNvSpPr txBox="1"/>
          <p:nvPr/>
        </p:nvSpPr>
        <p:spPr>
          <a:xfrm>
            <a:off x="809922" y="1435894"/>
            <a:ext cx="3171825" cy="2123658"/>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People Helping People </a:t>
            </a:r>
          </a:p>
        </p:txBody>
      </p:sp>
    </p:spTree>
    <p:extLst>
      <p:ext uri="{BB962C8B-B14F-4D97-AF65-F5344CB8AC3E}">
        <p14:creationId xmlns:p14="http://schemas.microsoft.com/office/powerpoint/2010/main" val="314925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solidFill>
                <a:srgbClr val="6E1727"/>
              </a:solidFill>
            </a:endParaRPr>
          </a:p>
        </p:txBody>
      </p:sp>
      <p:pic>
        <p:nvPicPr>
          <p:cNvPr id="4" name="Picture 3">
            <a:extLst>
              <a:ext uri="{FF2B5EF4-FFF2-40B4-BE49-F238E27FC236}">
                <a16:creationId xmlns:a16="http://schemas.microsoft.com/office/drawing/2014/main" id="{A43955E9-90B4-0911-84D7-8CEB1091CF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87352-7BA3-905B-11D8-AEA61C9D76FB}"/>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C0C1FADB-C76C-A5C2-0741-256756D7B2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176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467957" y="4304534"/>
            <a:ext cx="2771939" cy="690946"/>
          </a:xfrm>
        </p:spPr>
        <p:txBody>
          <a:bodyPr/>
          <a:lstStyle/>
          <a:p>
            <a:r>
              <a:rPr lang="en-US" sz="2400" dirty="0"/>
              <a:t>Genesis 41: 33-41</a:t>
            </a:r>
          </a:p>
        </p:txBody>
      </p:sp>
      <p:sp>
        <p:nvSpPr>
          <p:cNvPr id="2" name="Title 1"/>
          <p:cNvSpPr>
            <a:spLocks noGrp="1"/>
          </p:cNvSpPr>
          <p:nvPr>
            <p:ph type="title"/>
          </p:nvPr>
        </p:nvSpPr>
        <p:spPr>
          <a:xfrm>
            <a:off x="414337" y="1341491"/>
            <a:ext cx="4879181" cy="1808634"/>
          </a:xfrm>
        </p:spPr>
        <p:txBody>
          <a:bodyPr>
            <a:normAutofit fontScale="90000"/>
          </a:bodyPr>
          <a:lstStyle/>
          <a:p>
            <a:r>
              <a:rPr lang="en-US" sz="4900" b="1" dirty="0"/>
              <a:t>From Pit to Palace</a:t>
            </a:r>
            <a:br>
              <a:rPr lang="en-US" sz="4900" b="1" dirty="0"/>
            </a:br>
            <a:r>
              <a:rPr lang="en-US" sz="3600" dirty="0">
                <a:effectLst>
                  <a:outerShdw blurRad="38100" dist="38100" dir="2700000" algn="tl">
                    <a:srgbClr val="000000">
                      <a:alpha val="43137"/>
                    </a:srgbClr>
                  </a:outerShdw>
                </a:effectLst>
              </a:rPr>
              <a:t>God Preserves His Promise</a:t>
            </a:r>
          </a:p>
        </p:txBody>
      </p:sp>
    </p:spTree>
    <p:extLst>
      <p:ext uri="{BB962C8B-B14F-4D97-AF65-F5344CB8AC3E}">
        <p14:creationId xmlns:p14="http://schemas.microsoft.com/office/powerpoint/2010/main" val="389385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33 “And now let Pharaoh look for a discerning and wise man and put him in charge </a:t>
            </a:r>
          </a:p>
          <a:p>
            <a:r>
              <a:rPr lang="en-US" dirty="0">
                <a:solidFill>
                  <a:schemeClr val="tx1"/>
                </a:solidFill>
                <a:effectLst>
                  <a:outerShdw blurRad="38100" dist="38100" dir="2700000" algn="tl">
                    <a:srgbClr val="000000">
                      <a:alpha val="43137"/>
                    </a:srgbClr>
                  </a:outerShdw>
                </a:effectLst>
              </a:rPr>
              <a:t>of the land of Egypt. </a:t>
            </a:r>
          </a:p>
        </p:txBody>
      </p:sp>
      <p:sp>
        <p:nvSpPr>
          <p:cNvPr id="5" name="Text Placeholder 4"/>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38772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C16E-594B-5683-37B8-204DF9B1D6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B613EA-A801-C3E4-2A12-4A09BDDF4142}"/>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34 Let Pharaoh appoint commissioners over the land to take a fifth of the harvest of Egypt during the seven years of abundance. 35 They should collect all the food of these good years that are coming and store up the grain under the authority of Pharaoh, to be kept in the cities for food.</a:t>
            </a:r>
          </a:p>
        </p:txBody>
      </p:sp>
      <p:sp>
        <p:nvSpPr>
          <p:cNvPr id="5" name="Text Placeholder 4">
            <a:extLst>
              <a:ext uri="{FF2B5EF4-FFF2-40B4-BE49-F238E27FC236}">
                <a16:creationId xmlns:a16="http://schemas.microsoft.com/office/drawing/2014/main" id="{BD1FA3FC-D8F7-DFBB-A249-341272379995}"/>
              </a:ext>
            </a:extLst>
          </p:cNvPr>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227758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29EF6-6C43-1AE9-9CAD-355B14E15F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9ABD85-35DE-F27B-01E4-B5503EE2AB72}"/>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36 This food should be held in reserve for the country, to be used during the seven years of famine that will come upon Egypt, so that the country may not be ruined by the famine.”</a:t>
            </a:r>
          </a:p>
        </p:txBody>
      </p:sp>
      <p:sp>
        <p:nvSpPr>
          <p:cNvPr id="5" name="Text Placeholder 4">
            <a:extLst>
              <a:ext uri="{FF2B5EF4-FFF2-40B4-BE49-F238E27FC236}">
                <a16:creationId xmlns:a16="http://schemas.microsoft.com/office/drawing/2014/main" id="{F69B018E-3100-2812-FE6A-A8A4B61FE2B5}"/>
              </a:ext>
            </a:extLst>
          </p:cNvPr>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352780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EF49B-3AC2-624D-6FA9-80319A7B7D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8722364-8D4D-C833-7B88-EBFF82778824}"/>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rPr>
              <a:t>37 The plan seemed good to Pharaoh and to all his officials. 38 So Pharaoh asked them, </a:t>
            </a:r>
          </a:p>
          <a:p>
            <a:r>
              <a:rPr lang="en-US" b="1" dirty="0">
                <a:solidFill>
                  <a:schemeClr val="tx1"/>
                </a:solidFill>
                <a:effectLst>
                  <a:outerShdw blurRad="38100" dist="38100" dir="2700000" algn="tl">
                    <a:srgbClr val="000000">
                      <a:alpha val="43137"/>
                    </a:srgbClr>
                  </a:outerShdw>
                </a:effectLst>
              </a:rPr>
              <a:t>“Can we find anyone like this man, one in whom is the spirit of God?”</a:t>
            </a:r>
          </a:p>
        </p:txBody>
      </p:sp>
      <p:sp>
        <p:nvSpPr>
          <p:cNvPr id="5" name="Text Placeholder 4">
            <a:extLst>
              <a:ext uri="{FF2B5EF4-FFF2-40B4-BE49-F238E27FC236}">
                <a16:creationId xmlns:a16="http://schemas.microsoft.com/office/drawing/2014/main" id="{B5E81EEB-DFD4-8DBF-C50A-8450115A930B}"/>
              </a:ext>
            </a:extLst>
          </p:cNvPr>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402596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092F-B23F-980D-72C8-8F5E1EB872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36212B-D8EC-DB4D-BD8B-86A714CA789D}"/>
              </a:ext>
            </a:extLst>
          </p:cNvPr>
          <p:cNvSpPr>
            <a:spLocks noGrp="1"/>
          </p:cNvSpPr>
          <p:nvPr>
            <p:ph type="body" sz="quarter" idx="13"/>
          </p:nvPr>
        </p:nvSpPr>
        <p:spPr>
          <a:xfrm>
            <a:off x="526736" y="421372"/>
            <a:ext cx="8160063" cy="3650566"/>
          </a:xfrm>
        </p:spPr>
        <p:txBody>
          <a:bodyPr>
            <a:normAutofit fontScale="92500" lnSpcReduction="10000"/>
          </a:bodyPr>
          <a:lstStyle/>
          <a:p>
            <a:r>
              <a:rPr lang="en-US" dirty="0">
                <a:solidFill>
                  <a:schemeClr val="tx1"/>
                </a:solidFill>
                <a:effectLst>
                  <a:outerShdw blurRad="38100" dist="38100" dir="2700000" algn="tl">
                    <a:srgbClr val="000000">
                      <a:alpha val="43137"/>
                    </a:srgbClr>
                  </a:outerShdw>
                </a:effectLst>
              </a:rPr>
              <a:t>39 Then Pharaoh said to Joseph, “Since God has made all this known to you, </a:t>
            </a:r>
          </a:p>
          <a:p>
            <a:r>
              <a:rPr lang="en-US" b="1" dirty="0">
                <a:solidFill>
                  <a:schemeClr val="tx1"/>
                </a:solidFill>
                <a:effectLst>
                  <a:outerShdw blurRad="38100" dist="38100" dir="2700000" algn="tl">
                    <a:srgbClr val="000000">
                      <a:alpha val="43137"/>
                    </a:srgbClr>
                  </a:outerShdw>
                </a:effectLst>
              </a:rPr>
              <a:t>there is no one so discerning </a:t>
            </a:r>
          </a:p>
          <a:p>
            <a:r>
              <a:rPr lang="en-US" b="1" dirty="0">
                <a:solidFill>
                  <a:schemeClr val="tx1"/>
                </a:solidFill>
                <a:effectLst>
                  <a:outerShdw blurRad="38100" dist="38100" dir="2700000" algn="tl">
                    <a:srgbClr val="000000">
                      <a:alpha val="43137"/>
                    </a:srgbClr>
                  </a:outerShdw>
                </a:effectLst>
              </a:rPr>
              <a:t>and wise as you</a:t>
            </a:r>
            <a:r>
              <a:rPr lang="en-US" dirty="0">
                <a:solidFill>
                  <a:schemeClr val="tx1"/>
                </a:solidFill>
                <a:effectLst>
                  <a:outerShdw blurRad="38100" dist="38100" dir="2700000" algn="tl">
                    <a:srgbClr val="000000">
                      <a:alpha val="43137"/>
                    </a:srgbClr>
                  </a:outerShdw>
                </a:effectLst>
              </a:rPr>
              <a:t>. </a:t>
            </a:r>
          </a:p>
          <a:p>
            <a:r>
              <a:rPr lang="en-US" dirty="0">
                <a:solidFill>
                  <a:schemeClr val="tx1"/>
                </a:solidFill>
                <a:effectLst>
                  <a:outerShdw blurRad="38100" dist="38100" dir="2700000" algn="tl">
                    <a:srgbClr val="000000">
                      <a:alpha val="43137"/>
                    </a:srgbClr>
                  </a:outerShdw>
                </a:effectLst>
              </a:rPr>
              <a:t>40 </a:t>
            </a:r>
            <a:r>
              <a:rPr lang="en-US" b="1" dirty="0">
                <a:solidFill>
                  <a:schemeClr val="tx1"/>
                </a:solidFill>
                <a:effectLst>
                  <a:outerShdw blurRad="38100" dist="38100" dir="2700000" algn="tl">
                    <a:srgbClr val="000000">
                      <a:alpha val="43137"/>
                    </a:srgbClr>
                  </a:outerShdw>
                </a:effectLst>
              </a:rPr>
              <a:t>You shall be in charge of my palace, </a:t>
            </a:r>
          </a:p>
          <a:p>
            <a:r>
              <a:rPr lang="en-US" dirty="0">
                <a:solidFill>
                  <a:schemeClr val="tx1"/>
                </a:solidFill>
                <a:effectLst>
                  <a:outerShdw blurRad="38100" dist="38100" dir="2700000" algn="tl">
                    <a:srgbClr val="000000">
                      <a:alpha val="43137"/>
                    </a:srgbClr>
                  </a:outerShdw>
                </a:effectLst>
              </a:rPr>
              <a:t>and all my people are to submit to your orders. Only with respect to the throne </a:t>
            </a:r>
          </a:p>
          <a:p>
            <a:r>
              <a:rPr lang="en-US" dirty="0">
                <a:solidFill>
                  <a:schemeClr val="tx1"/>
                </a:solidFill>
                <a:effectLst>
                  <a:outerShdw blurRad="38100" dist="38100" dir="2700000" algn="tl">
                    <a:srgbClr val="000000">
                      <a:alpha val="43137"/>
                    </a:srgbClr>
                  </a:outerShdw>
                </a:effectLst>
              </a:rPr>
              <a:t>will I be greater than you.”</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EF029B78-FB50-CE89-7184-D8D9E12F1A86}"/>
              </a:ext>
            </a:extLst>
          </p:cNvPr>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167538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9D97-746D-C77D-BDDA-ABBAB11810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6451D-A9E7-A093-450B-9B5CBFE8530B}"/>
              </a:ext>
            </a:extLst>
          </p:cNvPr>
          <p:cNvSpPr>
            <a:spLocks noGrp="1"/>
          </p:cNvSpPr>
          <p:nvPr>
            <p:ph type="body" sz="quarter" idx="13"/>
          </p:nvPr>
        </p:nvSpPr>
        <p:spPr>
          <a:xfrm>
            <a:off x="526736" y="421372"/>
            <a:ext cx="8160063" cy="3650566"/>
          </a:xfrm>
        </p:spPr>
        <p:txBody>
          <a:bodyPr>
            <a:normAutofit/>
          </a:bodyPr>
          <a:lstStyle/>
          <a:p>
            <a:r>
              <a:rPr lang="en-US" dirty="0">
                <a:solidFill>
                  <a:schemeClr val="tx1"/>
                </a:solidFill>
                <a:effectLst>
                  <a:outerShdw blurRad="38100" dist="38100" dir="2700000" algn="tl">
                    <a:srgbClr val="000000">
                      <a:alpha val="43137"/>
                    </a:srgbClr>
                  </a:outerShdw>
                </a:effectLst>
              </a:rPr>
              <a:t>41 So Pharaoh said to Joseph, </a:t>
            </a:r>
          </a:p>
          <a:p>
            <a:r>
              <a:rPr lang="en-US" dirty="0">
                <a:solidFill>
                  <a:schemeClr val="tx1"/>
                </a:solidFill>
                <a:effectLst>
                  <a:outerShdw blurRad="38100" dist="38100" dir="2700000" algn="tl">
                    <a:srgbClr val="000000">
                      <a:alpha val="43137"/>
                    </a:srgbClr>
                  </a:outerShdw>
                </a:effectLst>
              </a:rPr>
              <a:t>“I hereby put you in charge </a:t>
            </a:r>
          </a:p>
          <a:p>
            <a:r>
              <a:rPr lang="en-US" dirty="0">
                <a:solidFill>
                  <a:schemeClr val="tx1"/>
                </a:solidFill>
                <a:effectLst>
                  <a:outerShdw blurRad="38100" dist="38100" dir="2700000" algn="tl">
                    <a:srgbClr val="000000">
                      <a:alpha val="43137"/>
                    </a:srgbClr>
                  </a:outerShdw>
                </a:effectLst>
              </a:rPr>
              <a:t>of the whole land of Egypt.”</a:t>
            </a:r>
            <a:endParaRPr lang="en-US" b="1" dirty="0">
              <a:solidFill>
                <a:schemeClr val="tx1"/>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4521E6B1-90CF-7369-A936-6829DE323052}"/>
              </a:ext>
            </a:extLst>
          </p:cNvPr>
          <p:cNvSpPr>
            <a:spLocks noGrp="1"/>
          </p:cNvSpPr>
          <p:nvPr>
            <p:ph type="body" sz="quarter" idx="14"/>
          </p:nvPr>
        </p:nvSpPr>
        <p:spPr/>
        <p:txBody>
          <a:bodyPr>
            <a:normAutofit/>
          </a:bodyPr>
          <a:lstStyle/>
          <a:p>
            <a:r>
              <a:rPr lang="en-US" sz="3600" dirty="0">
                <a:solidFill>
                  <a:srgbClr val="6E1727"/>
                </a:solidFill>
              </a:rPr>
              <a:t>Genesis 41:33-41 NIV </a:t>
            </a:r>
          </a:p>
        </p:txBody>
      </p:sp>
    </p:spTree>
    <p:extLst>
      <p:ext uri="{BB962C8B-B14F-4D97-AF65-F5344CB8AC3E}">
        <p14:creationId xmlns:p14="http://schemas.microsoft.com/office/powerpoint/2010/main" val="44405776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2957</TotalTime>
  <Words>794</Words>
  <Application>Microsoft Office PowerPoint</Application>
  <PresentationFormat>On-screen Show (16:9)</PresentationFormat>
  <Paragraphs>86</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Georgia</vt:lpstr>
      <vt:lpstr>Default</vt:lpstr>
      <vt:lpstr>PowerPoint Presentation</vt:lpstr>
      <vt:lpstr>PowerPoint Presentation</vt:lpstr>
      <vt:lpstr>From Pit to Palace God Preserves His Promise</vt:lpstr>
      <vt:lpstr>PowerPoint Presentation</vt:lpstr>
      <vt:lpstr>PowerPoint Presentation</vt:lpstr>
      <vt:lpstr>PowerPoint Presentation</vt:lpstr>
      <vt:lpstr>PowerPoint Presentation</vt:lpstr>
      <vt:lpstr>PowerPoint Presentation</vt:lpstr>
      <vt:lpstr>PowerPoint Presentation</vt:lpstr>
      <vt:lpstr>From Pit to Palace</vt:lpstr>
      <vt:lpstr>PowerPoint Presentation</vt:lpstr>
      <vt:lpstr>PowerPoint Presentation</vt:lpstr>
      <vt:lpstr>PowerPoint Presentation</vt:lpstr>
      <vt:lpstr>From Pit to Palace</vt:lpstr>
      <vt:lpstr>PowerPoint Presentation</vt:lpstr>
      <vt:lpstr>PowerPoint Presentation</vt:lpstr>
      <vt:lpstr>PowerPoint Presentation</vt:lpstr>
      <vt:lpstr>PowerPoint Presentation</vt:lpstr>
      <vt:lpstr>PowerPoint Presentation</vt:lpstr>
      <vt:lpstr>From Pit to Palace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22</cp:revision>
  <dcterms:created xsi:type="dcterms:W3CDTF">2014-03-26T14:03:34Z</dcterms:created>
  <dcterms:modified xsi:type="dcterms:W3CDTF">2026-02-27T19:44:34Z</dcterms:modified>
</cp:coreProperties>
</file>