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08" r:id="rId2"/>
    <p:sldId id="317" r:id="rId3"/>
    <p:sldId id="307" r:id="rId4"/>
    <p:sldId id="291" r:id="rId5"/>
    <p:sldId id="268" r:id="rId6"/>
    <p:sldId id="275" r:id="rId7"/>
    <p:sldId id="273" r:id="rId8"/>
    <p:sldId id="274" r:id="rId9"/>
    <p:sldId id="302" r:id="rId10"/>
    <p:sldId id="303" r:id="rId11"/>
    <p:sldId id="328" r:id="rId12"/>
    <p:sldId id="295" r:id="rId13"/>
    <p:sldId id="330" r:id="rId14"/>
    <p:sldId id="333" r:id="rId15"/>
    <p:sldId id="331" r:id="rId16"/>
    <p:sldId id="332" r:id="rId17"/>
    <p:sldId id="325" r:id="rId18"/>
    <p:sldId id="257" r:id="rId19"/>
    <p:sldId id="256" r:id="rId20"/>
    <p:sldId id="315" r:id="rId21"/>
    <p:sldId id="314" r:id="rId22"/>
    <p:sldId id="316" r:id="rId23"/>
    <p:sldId id="299" r:id="rId24"/>
    <p:sldId id="270" r:id="rId25"/>
    <p:sldId id="318" r:id="rId26"/>
    <p:sldId id="334" r:id="rId27"/>
    <p:sldId id="313" r:id="rId28"/>
    <p:sldId id="287" r:id="rId29"/>
    <p:sldId id="322" r:id="rId30"/>
    <p:sldId id="326" r:id="rId31"/>
    <p:sldId id="323" r:id="rId32"/>
    <p:sldId id="288" r:id="rId33"/>
    <p:sldId id="305" r:id="rId34"/>
    <p:sldId id="321" r:id="rId35"/>
    <p:sldId id="327" r:id="rId36"/>
    <p:sldId id="301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0100"/>
    <a:srgbClr val="AC0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>
      <p:cViewPr varScale="1">
        <p:scale>
          <a:sx n="51" d="100"/>
          <a:sy n="51" d="100"/>
        </p:scale>
        <p:origin x="1232" y="2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AEFEAE-7891-2AB8-DF51-D8C265880A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ED1E7C-47E8-6DB8-AB2D-D2B73BF61C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BE762EE-761F-D747-9426-AFDFEDBC33DD}" type="datetimeFigureOut">
              <a:rPr lang="en-US"/>
              <a:pPr>
                <a:defRPr/>
              </a:pPr>
              <a:t>2/23/2026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5CF0D2-6C14-706A-0DAE-17290E95BA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3D3861-B8C4-20C7-E24C-8928AB2E37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DD922B-93BC-F043-BB19-E50A1B3AE0F9}" type="slidenum">
              <a:rPr lang="en-AU" altLang="en-US"/>
              <a:pPr/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0B7AF-1665-914C-B91F-A092ABBF0B91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C033A-CD54-E549-8F25-11D28B3D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36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C033A-CD54-E549-8F25-11D28B3D80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70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9FF2DC-0D41-1066-D691-2BD0900CBE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B4E3B3-8B77-F0B8-4D67-88FFEF887C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5D4EB7-2D58-438F-1854-B664161F34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43C657-35F3-3340-867A-440683E1D4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501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8837F5-DDD9-7BE6-F2C5-86B8329B9B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D7FBD1-136B-D23A-7B7C-74630F11B0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3D6589-27FF-7530-4B25-A7BAF964DC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E800EB-E17C-BE4D-AE0C-825AC54E65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966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71B38F-1824-D3CF-2D86-257FD58AF9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A1241C-4E16-0410-1EDD-2717EA7B45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89E6CE-1381-B828-EA87-6C2D7E20E8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55ED7-253C-584A-A8EE-3F7A49D2A6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95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8DF610-9050-A633-0309-2F6AF34D77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9AFF72-1622-D984-EB55-283B8D62F7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E2087D-5DB5-4E8D-30B2-1284F1A65C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D2AD3-3874-D842-A3B5-D368A4DD42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671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786CC0-7529-29FC-7F91-8737B850A9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788A50-0C9C-3BE4-BC7F-5352359835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7505E4-E7AB-F78C-ABDB-4FBEC15820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A4961-F4DE-C144-B800-BCE79F2975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828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1436A1-076F-8393-2C28-EE737DB7F0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59A82F-AC9F-B80C-5ADC-9BE32B84EC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1DF6F6-C6B7-558C-717D-4F9E0CCFEB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6840E-DDBA-0B4B-A5A3-26C969445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38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641EDD-3853-CD8B-E14F-D41A6F1A29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BE9BC1B-B03B-5E67-2354-FB90342C9E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F7AFC92-2CF1-FC5F-8C84-6E070F3D74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53015-A109-7B4F-96BE-B4EE313B1E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774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DE270FF-643C-8976-01FA-F6049514E3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CCF1BD8-B273-4AE7-817E-6EBDF5678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C3E6F1C-A992-B02D-77E5-4F5C914E49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898AF-10BE-7344-BDD2-A0779EBA6B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516233B-D40B-6484-70DA-625FCC881F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C27731-37D2-9B95-7F92-0548C6048D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E7CA57F-766D-1505-3B5E-C1CDEBF2AE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5A9900-3A7C-444B-886E-01C63B624D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5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B6E71D-CD17-F65E-BAD5-CD1AF8713E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69109C-9EE4-DAB6-E727-B747EE8CEE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611CE2-688B-9153-362C-908A2E854C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CC46DA-642B-E54C-A2CE-2F4ABD544B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528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E7E266-A328-B11F-BE3F-F222D23B28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92FEB8-9608-3F61-DBCC-FB7380DFD8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D90C62-AB9B-BB04-AD70-EB0E7E0D09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179E0-BFC7-E040-AC8A-C804FF0BD6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830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33AB8FA-DFB5-7957-FE2A-E58FB1223F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258FB4-D7FA-9736-37C7-BFBF33F9B8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165CC27-36F1-5E47-B4FF-200D9156D78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2FE1FD6-404C-B751-7866-06631B93C0B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33870D4-8D5A-9C42-9B47-9DBEDD11B6C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F3656A-4F93-BD42-89FE-21A4B2E53EE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F0363-D666-4065-8D1A-AE7CEDFD9D9E}"/>
              </a:ext>
            </a:extLst>
          </p:cNvPr>
          <p:cNvSpPr txBox="1"/>
          <p:nvPr/>
        </p:nvSpPr>
        <p:spPr>
          <a:xfrm>
            <a:off x="381000" y="228600"/>
            <a:ext cx="5628601" cy="657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Approximately </a:t>
            </a:r>
            <a:r>
              <a:rPr lang="en-US" sz="2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over 2 billion people worldwide celebrate the Lunar New Year each year</a:t>
            </a:r>
            <a:r>
              <a:rPr lang="en-US" sz="26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, making it one of the most widely observed cultural festivals globally. Celebrated predominantly across </a:t>
            </a:r>
            <a:r>
              <a:rPr lang="en-US" sz="2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East and Southeast Asia</a:t>
            </a:r>
            <a:r>
              <a:rPr lang="en-US" sz="26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—including </a:t>
            </a:r>
            <a:r>
              <a:rPr lang="en-US" sz="2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China, Vietnam, and South Korea</a:t>
            </a:r>
            <a:r>
              <a:rPr lang="en-US" sz="26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—the festival is a major event for diaspora communities worldwide.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ja-JP" altLang="en-US" sz="26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每年全球约有超过</a:t>
            </a:r>
            <a:r>
              <a:rPr lang="en-US" altLang="ja-JP" sz="26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20</a:t>
            </a:r>
            <a:r>
              <a:rPr lang="ja-JP" altLang="en-US" sz="26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亿人庆祝农历新年，使其成为全球最广为人知的文化节日之一。农历新年主要在东亚和东南亚地区庆祝，包括中国、越南和韩国，同时也是世界各地侨民社区的重要节日。</a:t>
            </a:r>
            <a:endParaRPr lang="en-US" sz="26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1026" name="Picture 2" descr="2026 Lunar New Year Celebrations - Blacktown City">
            <a:extLst>
              <a:ext uri="{FF2B5EF4-FFF2-40B4-BE49-F238E27FC236}">
                <a16:creationId xmlns:a16="http://schemas.microsoft.com/office/drawing/2014/main" id="{534D6CA4-E9E3-7EE8-2B73-FFF83E824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" r="9926" b="207"/>
          <a:stretch>
            <a:fillRect/>
          </a:stretch>
        </p:blipFill>
        <p:spPr bwMode="auto">
          <a:xfrm>
            <a:off x="6033047" y="0"/>
            <a:ext cx="6158953" cy="682394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529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ney and coins on a red packet&#10;&#10;AI-generated content may be incorrect.">
            <a:extLst>
              <a:ext uri="{FF2B5EF4-FFF2-40B4-BE49-F238E27FC236}">
                <a16:creationId xmlns:a16="http://schemas.microsoft.com/office/drawing/2014/main" id="{DAA3E359-99FA-6EBA-20E9-35EC8CAA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2" b="787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19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F2FC01-9BC0-7503-A188-74BEA60D0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Dangling Long Life Noodles.jpg">
            <a:extLst>
              <a:ext uri="{FF2B5EF4-FFF2-40B4-BE49-F238E27FC236}">
                <a16:creationId xmlns:a16="http://schemas.microsoft.com/office/drawing/2014/main" id="{FEAD1EFC-FF84-AD15-E167-FB986FE8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3"/>
          <a:stretch>
            <a:fillRect/>
          </a:stretch>
        </p:blipFill>
        <p:spPr bwMode="auto">
          <a:xfrm>
            <a:off x="830992" y="32951"/>
            <a:ext cx="5140411" cy="530104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95B5D-3F08-C59C-4569-798CCD3477F0}"/>
              </a:ext>
            </a:extLst>
          </p:cNvPr>
          <p:cNvSpPr txBox="1"/>
          <p:nvPr/>
        </p:nvSpPr>
        <p:spPr>
          <a:xfrm>
            <a:off x="2895600" y="5486400"/>
            <a:ext cx="67818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Long Life Noodles !</a:t>
            </a:r>
          </a:p>
          <a:p>
            <a:pPr algn="ctr">
              <a:defRPr/>
            </a:pPr>
            <a:r>
              <a:rPr lang="ja-JP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长寿面！</a:t>
            </a:r>
            <a:endParaRPr lang="en-A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" name="Picture 1" descr="A bowl of noodles with noodles and vegetables&#10;&#10;AI-generated content may be incorrect.">
            <a:extLst>
              <a:ext uri="{FF2B5EF4-FFF2-40B4-BE49-F238E27FC236}">
                <a16:creationId xmlns:a16="http://schemas.microsoft.com/office/drawing/2014/main" id="{FC60C8E7-5351-196F-7790-3D83BCB47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754" y="-4119"/>
            <a:ext cx="3558746" cy="533811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52833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sh with sauce on a plate&#10;&#10;AI-generated content may be incorrect.">
            <a:extLst>
              <a:ext uri="{FF2B5EF4-FFF2-40B4-BE49-F238E27FC236}">
                <a16:creationId xmlns:a16="http://schemas.microsoft.com/office/drawing/2014/main" id="{49B052BC-12A5-7C9F-3AF6-D5CB138B6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35324"/>
            <a:ext cx="7519177" cy="423125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911185-65F6-DBA9-9C03-44D1797E20FC}"/>
              </a:ext>
            </a:extLst>
          </p:cNvPr>
          <p:cNvSpPr txBox="1"/>
          <p:nvPr/>
        </p:nvSpPr>
        <p:spPr>
          <a:xfrm>
            <a:off x="685800" y="4419600"/>
            <a:ext cx="108204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altLang="ja-JP" sz="3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May you have abundance every year.  </a:t>
            </a:r>
            <a:r>
              <a:rPr lang="ja-JP" altLang="en-US" sz="3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年年有馀 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Chinese New Year fish, or </a:t>
            </a:r>
            <a:r>
              <a:rPr lang="en-US" sz="3000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yu</a:t>
            </a:r>
            <a:r>
              <a:rPr lang="en-US" sz="3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3000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鱼</a:t>
            </a:r>
            <a:r>
              <a:rPr lang="en-US" sz="3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), is a crucial, symbolic dish representing prosperity, as its name is a homophone for "surplus". </a:t>
            </a:r>
          </a:p>
        </p:txBody>
      </p:sp>
    </p:spTree>
    <p:extLst>
      <p:ext uri="{BB962C8B-B14F-4D97-AF65-F5344CB8AC3E}">
        <p14:creationId xmlns:p14="http://schemas.microsoft.com/office/powerpoint/2010/main" val="615188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eating food&#10;&#10;AI-generated content may be incorrect.">
            <a:extLst>
              <a:ext uri="{FF2B5EF4-FFF2-40B4-BE49-F238E27FC236}">
                <a16:creationId xmlns:a16="http://schemas.microsoft.com/office/drawing/2014/main" id="{9A833BB8-0E54-2F39-401C-2B9228565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9" r="18964" b="-1"/>
          <a:stretch>
            <a:fillRect/>
          </a:stretch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8FC027-2E95-71A6-7614-88FEF5C7ABA3}"/>
              </a:ext>
            </a:extLst>
          </p:cNvPr>
          <p:cNvSpPr txBox="1"/>
          <p:nvPr/>
        </p:nvSpPr>
        <p:spPr>
          <a:xfrm>
            <a:off x="6705600" y="1288702"/>
            <a:ext cx="5257799" cy="5188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effectLst>
                  <a:outerShdw blurRad="50800" dist="38100" algn="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+mn-lt"/>
              </a:rPr>
              <a:t>Overseas Chinese, particularly in Malaysia and Singapore, celebrate by tossing yusheng (or Raw Fish Salad) to usher in prosperity, wealth, and good fortune for the new year.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effectLst>
                <a:outerShdw blurRad="50800" dist="38100" algn="l" rotWithShape="0">
                  <a:schemeClr val="bg1">
                    <a:lumMod val="85000"/>
                    <a:alpha val="40000"/>
                  </a:schemeClr>
                </a:outerShdw>
              </a:effectLst>
              <a:latin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ja-JP" altLang="en-US" sz="3200">
                <a:effectLst>
                  <a:outerShdw blurRad="50800" dist="38100" algn="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+mn-lt"/>
              </a:rPr>
              <a:t>海外华人，特别是马来西亚和新加坡的华人，会通过抛捞鱼生（或生鱼沙拉）来庆祝新年，祈求繁荣、财富和好运。</a:t>
            </a:r>
            <a:endParaRPr lang="en-US" sz="3200" dirty="0">
              <a:effectLst>
                <a:outerShdw blurRad="50800" dist="38100" algn="l" rotWithShape="0">
                  <a:schemeClr val="bg1">
                    <a:lumMod val="85000"/>
                    <a:alpha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9760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late of food with text&#10;&#10;AI-generated content may be incorrect.">
            <a:extLst>
              <a:ext uri="{FF2B5EF4-FFF2-40B4-BE49-F238E27FC236}">
                <a16:creationId xmlns:a16="http://schemas.microsoft.com/office/drawing/2014/main" id="{385657D1-522D-72BE-F51E-6472D6CAE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0" b="55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45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eating noodles&#10;&#10;AI-generated content may be incorrect.">
            <a:extLst>
              <a:ext uri="{FF2B5EF4-FFF2-40B4-BE49-F238E27FC236}">
                <a16:creationId xmlns:a16="http://schemas.microsoft.com/office/drawing/2014/main" id="{A85F07A8-0FDC-1F42-4B2B-64E05A485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" b="10066"/>
          <a:stretch>
            <a:fillRect/>
          </a:stretch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plate of food with chopsticks on it&#10;&#10;AI-generated content may be incorrect.">
            <a:extLst>
              <a:ext uri="{FF2B5EF4-FFF2-40B4-BE49-F238E27FC236}">
                <a16:creationId xmlns:a16="http://schemas.microsoft.com/office/drawing/2014/main" id="{D7EAC6A4-C78F-487F-BCEF-CF4F8E197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0" r="13078" b="1"/>
          <a:stretch>
            <a:fillRect/>
          </a:stretch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02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chopsticks over a plate of food&#10;&#10;AI-generated content may be incorrect.">
            <a:extLst>
              <a:ext uri="{FF2B5EF4-FFF2-40B4-BE49-F238E27FC236}">
                <a16:creationId xmlns:a16="http://schemas.microsoft.com/office/drawing/2014/main" id="{61F9344D-FFF4-34FB-FDE9-FA0805AB2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95300"/>
            <a:ext cx="4693920" cy="58674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3C355D-45B6-5817-58D4-83238BEB7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290067"/>
              </p:ext>
            </p:extLst>
          </p:nvPr>
        </p:nvGraphicFramePr>
        <p:xfrm>
          <a:off x="5334000" y="609600"/>
          <a:ext cx="6400800" cy="5935728"/>
        </p:xfrm>
        <a:graphic>
          <a:graphicData uri="http://schemas.openxmlformats.org/drawingml/2006/table">
            <a:tbl>
              <a:tblPr/>
              <a:tblGrid>
                <a:gridCol w="3546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4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5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charset="0"/>
                        </a:rPr>
                        <a:t>Meaning </a:t>
                      </a:r>
                    </a:p>
                  </a:txBody>
                  <a:tcPr marL="28620" marR="28620" marT="14310" marB="1431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charset="0"/>
                        </a:rPr>
                        <a:t>Simplified Characters</a:t>
                      </a:r>
                      <a:r>
                        <a:rPr kumimoji="0" lang="en-A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marL="28620" marR="28620" marT="14310" marB="1431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chemeClr val="tx1"/>
                            </a:outerShdw>
                          </a:effectLst>
                          <a:latin typeface="Arial" charset="0"/>
                        </a:rPr>
                        <a:t>Congratulations and Prosperity </a:t>
                      </a:r>
                    </a:p>
                  </a:txBody>
                  <a:tcPr marL="28620" marR="28620" marT="14310" marB="1431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SG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chemeClr val="tx1"/>
                            </a:outerShdw>
                          </a:effectLst>
                          <a:latin typeface="Arial" charset="0"/>
                          <a:ea typeface="宋体" charset="-122"/>
                        </a:rPr>
                        <a:t>恭喜发财</a:t>
                      </a:r>
                    </a:p>
                  </a:txBody>
                  <a:tcPr marL="28620" marR="28620" marT="14310" marB="1431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chemeClr val="tx1"/>
                            </a:outerShdw>
                          </a:effectLst>
                          <a:latin typeface="Arial" charset="0"/>
                        </a:rPr>
                        <a:t>Happy New Year</a:t>
                      </a:r>
                    </a:p>
                  </a:txBody>
                  <a:tcPr marL="28620" marR="28620" marT="14310" marB="1431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SG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chemeClr val="tx1"/>
                            </a:outerShdw>
                          </a:effectLst>
                          <a:latin typeface="Arial" charset="0"/>
                          <a:ea typeface="宋体" charset="-122"/>
                        </a:rPr>
                        <a:t>新年快乐 </a:t>
                      </a:r>
                    </a:p>
                  </a:txBody>
                  <a:tcPr marL="28620" marR="28620" marT="14310" marB="1431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3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chemeClr val="tx1"/>
                            </a:outerShdw>
                          </a:effectLst>
                          <a:latin typeface="Arial" charset="0"/>
                        </a:rPr>
                        <a:t>May you have abundance every year.</a:t>
                      </a:r>
                    </a:p>
                  </a:txBody>
                  <a:tcPr marL="28620" marR="28620" marT="14310" marB="1431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SG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chemeClr val="tx1"/>
                            </a:outerShdw>
                          </a:effectLst>
                          <a:latin typeface="Arial" charset="0"/>
                          <a:ea typeface="宋体" charset="-122"/>
                        </a:rPr>
                        <a:t>年年有馀 </a:t>
                      </a:r>
                    </a:p>
                  </a:txBody>
                  <a:tcPr marL="28620" marR="28620" marT="14310" marB="1431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3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chemeClr val="tx1"/>
                            </a:outerShdw>
                          </a:effectLst>
                          <a:latin typeface="Arial" charset="0"/>
                        </a:rPr>
                        <a:t>Happy New Year, now give me a red envelope.</a:t>
                      </a:r>
                    </a:p>
                  </a:txBody>
                  <a:tcPr marL="28620" marR="28620" marT="14310" marB="1431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SG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chemeClr val="tx1"/>
                            </a:outerShdw>
                          </a:effectLst>
                          <a:latin typeface="Arial" charset="0"/>
                          <a:ea typeface="宋体" charset="-122"/>
                        </a:rPr>
                        <a:t>恭喜发财，红包拿来</a:t>
                      </a:r>
                    </a:p>
                  </a:txBody>
                  <a:tcPr marL="28620" marR="28620" marT="14310" marB="1431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chemeClr val="tx1"/>
                            </a:outerShdw>
                          </a:effectLst>
                          <a:latin typeface="Arial" charset="0"/>
                        </a:rPr>
                        <a:t>Relace the old with the new</a:t>
                      </a:r>
                    </a:p>
                  </a:txBody>
                  <a:tcPr marL="28620" marR="28620" marT="14310" marB="1431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SG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chemeClr val="tx1"/>
                            </a:outerShdw>
                          </a:effectLst>
                          <a:latin typeface="Arial" charset="0"/>
                          <a:ea typeface="宋体" charset="-122"/>
                        </a:rPr>
                        <a:t>除旧迎新</a:t>
                      </a:r>
                    </a:p>
                  </a:txBody>
                  <a:tcPr marL="28620" marR="28620" marT="14310" marB="1431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0961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01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9BB089-3727-A365-60F1-2CCBDC2B2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4290BF-D60D-8A8D-9873-5FD4BB5BDC4F}"/>
              </a:ext>
            </a:extLst>
          </p:cNvPr>
          <p:cNvGrpSpPr/>
          <p:nvPr/>
        </p:nvGrpSpPr>
        <p:grpSpPr>
          <a:xfrm>
            <a:off x="2514600" y="1842042"/>
            <a:ext cx="4572000" cy="4626976"/>
            <a:chOff x="3429000" y="1828800"/>
            <a:chExt cx="4876800" cy="4939814"/>
          </a:xfrm>
        </p:grpSpPr>
        <p:sp>
          <p:nvSpPr>
            <p:cNvPr id="28675" name="Text Box 3">
              <a:extLst>
                <a:ext uri="{FF2B5EF4-FFF2-40B4-BE49-F238E27FC236}">
                  <a16:creationId xmlns:a16="http://schemas.microsoft.com/office/drawing/2014/main" id="{33624D36-8DDB-9E6F-A8E2-3604EFCF56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9000" y="1828800"/>
              <a:ext cx="4876800" cy="4939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pic>
          <p:nvPicPr>
            <p:cNvPr id="28676" name="Picture 4" descr="fortune">
              <a:extLst>
                <a:ext uri="{FF2B5EF4-FFF2-40B4-BE49-F238E27FC236}">
                  <a16:creationId xmlns:a16="http://schemas.microsoft.com/office/drawing/2014/main" id="{BFB1A29F-5F3A-870E-6D01-4C907C4759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2459" y="2284352"/>
              <a:ext cx="4129882" cy="4129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0EBC1A-D7DA-9005-0B83-FDF90901769A}"/>
              </a:ext>
            </a:extLst>
          </p:cNvPr>
          <p:cNvSpPr txBox="1"/>
          <p:nvPr/>
        </p:nvSpPr>
        <p:spPr>
          <a:xfrm>
            <a:off x="7764939" y="3244973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The Origin of </a:t>
            </a:r>
            <a:r>
              <a:rPr lang="ja-JP" altLang="en-US" sz="40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福 </a:t>
            </a:r>
            <a:r>
              <a:rPr lang="en-US" altLang="ja-JP" sz="40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(“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Blessings”)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691DB1-FA92-0A61-49EE-3FB311C46075}"/>
              </a:ext>
            </a:extLst>
          </p:cNvPr>
          <p:cNvSpPr txBox="1"/>
          <p:nvPr/>
        </p:nvSpPr>
        <p:spPr>
          <a:xfrm>
            <a:off x="914400" y="388982"/>
            <a:ext cx="10363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The Key to Long Life, Health, Wealth,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Prosperity &amp; Success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37385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5" descr="fortune">
            <a:extLst>
              <a:ext uri="{FF2B5EF4-FFF2-40B4-BE49-F238E27FC236}">
                <a16:creationId xmlns:a16="http://schemas.microsoft.com/office/drawing/2014/main" id="{36C0F655-ABFF-BA61-6F61-2B7AD8EA3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60000"/>
          <a:stretch>
            <a:fillRect/>
          </a:stretch>
        </p:blipFill>
        <p:spPr bwMode="auto">
          <a:xfrm>
            <a:off x="1066800" y="3021227"/>
            <a:ext cx="1371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B361FA-75BA-87F8-AA9B-02271717B1E8}"/>
              </a:ext>
            </a:extLst>
          </p:cNvPr>
          <p:cNvSpPr txBox="1"/>
          <p:nvPr/>
        </p:nvSpPr>
        <p:spPr>
          <a:xfrm>
            <a:off x="2743200" y="3657600"/>
            <a:ext cx="8915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In the study of the character “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福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”, the radical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礻is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derived from an earlier pictogram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示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depicting an altar used in the worship of God.</a:t>
            </a:r>
          </a:p>
          <a:p>
            <a:r>
              <a:rPr lang="ja-JP" altLang="en-US" sz="32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礻 </a:t>
            </a:r>
            <a:r>
              <a:rPr lang="en-US" altLang="ja-JP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—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the altar: worship, divine presence, relationship with God</a:t>
            </a:r>
          </a:p>
        </p:txBody>
      </p:sp>
      <p:pic>
        <p:nvPicPr>
          <p:cNvPr id="3" name="Picture 2" descr="A close up of a sign&#10;&#10;AI-generated content may be incorrect.">
            <a:extLst>
              <a:ext uri="{FF2B5EF4-FFF2-40B4-BE49-F238E27FC236}">
                <a16:creationId xmlns:a16="http://schemas.microsoft.com/office/drawing/2014/main" id="{9A0FCCC2-8C28-FCD6-111F-375DA67A4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8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6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851163A-B5E3-4FC6-A75E-077E0C0A2244}"/>
              </a:ext>
            </a:extLst>
          </p:cNvPr>
          <p:cNvGrpSpPr/>
          <p:nvPr/>
        </p:nvGrpSpPr>
        <p:grpSpPr>
          <a:xfrm>
            <a:off x="2895600" y="1729135"/>
            <a:ext cx="6400800" cy="4906963"/>
            <a:chOff x="2895600" y="1447801"/>
            <a:chExt cx="6400800" cy="4906963"/>
          </a:xfrm>
        </p:grpSpPr>
        <p:sp>
          <p:nvSpPr>
            <p:cNvPr id="26626" name="Text Box 5">
              <a:extLst>
                <a:ext uri="{FF2B5EF4-FFF2-40B4-BE49-F238E27FC236}">
                  <a16:creationId xmlns:a16="http://schemas.microsoft.com/office/drawing/2014/main" id="{073241EF-C0DB-8548-7063-B85C5E51F7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600" y="1447801"/>
              <a:ext cx="6400800" cy="4906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pic>
          <p:nvPicPr>
            <p:cNvPr id="26627" name="Picture 6" descr="ct-shen">
              <a:extLst>
                <a:ext uri="{FF2B5EF4-FFF2-40B4-BE49-F238E27FC236}">
                  <a16:creationId xmlns:a16="http://schemas.microsoft.com/office/drawing/2014/main" id="{001F8E4C-7EA9-1ED3-C40B-C0DC18A6C5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981200"/>
              <a:ext cx="4953000" cy="371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C2CF0B4-3FBD-A81D-D2A0-35E3FE729440}"/>
              </a:ext>
            </a:extLst>
          </p:cNvPr>
          <p:cNvSpPr txBox="1"/>
          <p:nvPr/>
        </p:nvSpPr>
        <p:spPr>
          <a:xfrm>
            <a:off x="456170" y="221902"/>
            <a:ext cx="112024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2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神</a:t>
            </a:r>
            <a:r>
              <a:rPr lang="en-US" altLang="ja-JP" sz="3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– God 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he creator and ruler of the universe and source of all moral authority; the supreme being</a:t>
            </a:r>
          </a:p>
        </p:txBody>
      </p:sp>
    </p:spTree>
    <p:extLst>
      <p:ext uri="{BB962C8B-B14F-4D97-AF65-F5344CB8AC3E}">
        <p14:creationId xmlns:p14="http://schemas.microsoft.com/office/powerpoint/2010/main" val="4138661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01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B9E40B-1FC1-A36D-927F-9BF4B1D48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ntern with written characters">
            <a:extLst>
              <a:ext uri="{FF2B5EF4-FFF2-40B4-BE49-F238E27FC236}">
                <a16:creationId xmlns:a16="http://schemas.microsoft.com/office/drawing/2014/main" id="{0E38B250-DDAA-1AB4-298D-A591BA1530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500"/>
          <a:stretch>
            <a:fillRect/>
          </a:stretch>
        </p:blipFill>
        <p:spPr>
          <a:xfrm>
            <a:off x="21" y="10"/>
            <a:ext cx="434340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AB760C-B42A-4A54-FD1F-8D696E633095}"/>
              </a:ext>
            </a:extLst>
          </p:cNvPr>
          <p:cNvSpPr txBox="1"/>
          <p:nvPr/>
        </p:nvSpPr>
        <p:spPr>
          <a:xfrm>
            <a:off x="4495800" y="2057400"/>
            <a:ext cx="7467600" cy="3505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Chinese New Year celebration comes with greetings and wishes for Long Life, Good Health, Wealth, Prosperity, and  Abundance in Provision and Success.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ja-JP" altLang="en-US" sz="32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中国新年庆祝活动充满了对长寿、健康、财富、繁荣、富足和成功的美好祝愿。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0570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01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E0CDB8-9F48-09E6-4DEA-2D56351B0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C02B25-895B-6DE0-31E4-328A61E04616}"/>
              </a:ext>
            </a:extLst>
          </p:cNvPr>
          <p:cNvSpPr txBox="1"/>
          <p:nvPr/>
        </p:nvSpPr>
        <p:spPr>
          <a:xfrm>
            <a:off x="2743200" y="4114800"/>
            <a:ext cx="8915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ja-JP" altLang="en-US" sz="32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一口田” </a:t>
            </a:r>
            <a:r>
              <a:rPr lang="en-US" altLang="ja-JP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literally “one,” “mouth,” and “field”) fullness, order, provision, completeness</a:t>
            </a:r>
          </a:p>
        </p:txBody>
      </p:sp>
      <p:pic>
        <p:nvPicPr>
          <p:cNvPr id="3" name="Picture 2" descr="A close up of a sign&#10;&#10;AI-generated content may be incorrect.">
            <a:extLst>
              <a:ext uri="{FF2B5EF4-FFF2-40B4-BE49-F238E27FC236}">
                <a16:creationId xmlns:a16="http://schemas.microsoft.com/office/drawing/2014/main" id="{2CE045B5-1E59-6A5C-E23E-5CB6078CD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80" cy="3124200"/>
          </a:xfrm>
          <a:prstGeom prst="rect">
            <a:avLst/>
          </a:prstGeom>
        </p:spPr>
      </p:pic>
      <p:pic>
        <p:nvPicPr>
          <p:cNvPr id="4" name="Picture 4" descr="fortune">
            <a:extLst>
              <a:ext uri="{FF2B5EF4-FFF2-40B4-BE49-F238E27FC236}">
                <a16:creationId xmlns:a16="http://schemas.microsoft.com/office/drawing/2014/main" id="{27FED345-FDDC-5A82-6E37-E6BC34724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r="8001"/>
          <a:stretch>
            <a:fillRect/>
          </a:stretch>
        </p:blipFill>
        <p:spPr bwMode="auto">
          <a:xfrm>
            <a:off x="533400" y="3352800"/>
            <a:ext cx="1773653" cy="341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272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AI-generated content may be incorrect.">
            <a:extLst>
              <a:ext uri="{FF2B5EF4-FFF2-40B4-BE49-F238E27FC236}">
                <a16:creationId xmlns:a16="http://schemas.microsoft.com/office/drawing/2014/main" id="{B176E033-ED96-B873-FDBF-AB4762029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80" cy="312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E497E7-E99A-0BF4-F623-D5BE33F59176}"/>
              </a:ext>
            </a:extLst>
          </p:cNvPr>
          <p:cNvSpPr txBox="1"/>
          <p:nvPr/>
        </p:nvSpPr>
        <p:spPr>
          <a:xfrm>
            <a:off x="990600" y="3435178"/>
            <a:ext cx="11049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The Lord God took the man and put him in the Garden of Eden to work it and take care of it. Genesis 2:15 niv</a:t>
            </a:r>
          </a:p>
          <a:p>
            <a:endParaRPr lang="en-US" sz="3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ja-JP" altLang="en-US" sz="32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耶 和 华 神 将 那 人 安 置 在 伊 甸 园 ， 使 他 修 理 ， 看 守 。創 世 記 </a:t>
            </a:r>
            <a:r>
              <a:rPr lang="en-US" altLang="ja-JP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2:15</a:t>
            </a:r>
          </a:p>
          <a:p>
            <a:endParaRPr lang="en-US" sz="3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2782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F06244-F41B-3120-6706-B24F869BC1CB}"/>
              </a:ext>
            </a:extLst>
          </p:cNvPr>
          <p:cNvSpPr txBox="1"/>
          <p:nvPr/>
        </p:nvSpPr>
        <p:spPr>
          <a:xfrm>
            <a:off x="1371600" y="3733800"/>
            <a:ext cx="102870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One man in a Garden - </a:t>
            </a:r>
            <a:r>
              <a:rPr lang="ja-JP" altLang="en-US" sz="32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花园里有一个人。</a:t>
            </a:r>
            <a:endParaRPr lang="en-US" sz="3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God at the center -</a:t>
            </a:r>
            <a:r>
              <a:rPr lang="ja-JP" altLang="en-US" sz="32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上帝居于中心</a:t>
            </a:r>
            <a:endParaRPr lang="en-US" sz="3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Work flowing from relationship -</a:t>
            </a:r>
            <a:r>
              <a:rPr lang="ja-JP" altLang="en-US" sz="32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工作源于人际关系</a:t>
            </a:r>
            <a:endParaRPr lang="en-US" sz="3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Life ordered and fruitful -</a:t>
            </a:r>
            <a:r>
              <a:rPr lang="ja-JP" altLang="en-US" sz="32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生活井然有序，硕果累累。</a:t>
            </a:r>
            <a:endParaRPr lang="en-US" sz="3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3308F308-BE96-6705-A6F5-04F541D3B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80" cy="3124200"/>
          </a:xfrm>
          <a:prstGeom prst="rect">
            <a:avLst/>
          </a:prstGeom>
        </p:spPr>
      </p:pic>
      <p:pic>
        <p:nvPicPr>
          <p:cNvPr id="5" name="Picture 4" descr="A sign with yellow and blue text&#10;&#10;AI-generated content may be incorrect.">
            <a:extLst>
              <a:ext uri="{FF2B5EF4-FFF2-40B4-BE49-F238E27FC236}">
                <a16:creationId xmlns:a16="http://schemas.microsoft.com/office/drawing/2014/main" id="{9014C254-A5E3-22BE-E71A-22FEDF1C7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" y="1"/>
            <a:ext cx="8379132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60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D020AA-5CA1-85F8-3AAE-AC0B9E474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on a door&#10;&#10;AI-generated content may be incorrect.">
            <a:extLst>
              <a:ext uri="{FF2B5EF4-FFF2-40B4-BE49-F238E27FC236}">
                <a16:creationId xmlns:a16="http://schemas.microsoft.com/office/drawing/2014/main" id="{525DB46D-2C90-C940-2376-C356ACD72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0" b="24741"/>
          <a:stretch>
            <a:fillRect/>
          </a:stretch>
        </p:blipFill>
        <p:spPr>
          <a:xfrm rot="10800000">
            <a:off x="15240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73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ACA4BAB8-7CDE-29D2-787E-61617C8D0D5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13344" y="1295400"/>
            <a:ext cx="5681132" cy="456713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b="1" u="sng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SIN Separate us from God</a:t>
            </a:r>
            <a:br>
              <a:rPr lang="en-US" sz="2800" u="sng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28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For the wages of sin is death, but the free gift of God is eternal life in Christ Jesus our Lord. </a:t>
            </a:r>
            <a:br>
              <a:rPr lang="en-US" sz="28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Romans 6:23 esv</a:t>
            </a:r>
            <a:br>
              <a:rPr lang="en-US" sz="28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28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ja-JP" altLang="en-US" sz="28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因 为 罪 的 工 价 乃 是 死 ； 惟 有 神 的 恩 赐 ， 在 我 们 的 主 基 督 耶 稣 里 ， 乃 是 永 生 。</a:t>
            </a:r>
            <a:br>
              <a:rPr lang="en-AU" altLang="ja-JP" sz="28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ja-JP" altLang="en-US" sz="28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羅 馬 書 </a:t>
            </a:r>
            <a:r>
              <a:rPr lang="en-US" altLang="ja-JP" sz="28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6:23</a:t>
            </a:r>
            <a:br>
              <a:rPr lang="en-US" sz="28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28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 descr="A painting of two people walking in a forest&#10;&#10;AI-generated content may be incorrect.">
            <a:extLst>
              <a:ext uri="{FF2B5EF4-FFF2-40B4-BE49-F238E27FC236}">
                <a16:creationId xmlns:a16="http://schemas.microsoft.com/office/drawing/2014/main" id="{2B487BEA-61DD-199E-6D73-0669CF1DD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1" b="7970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ising: Feuerwehrmann steht als Einbrecher vor Gericht">
            <a:extLst>
              <a:ext uri="{FF2B5EF4-FFF2-40B4-BE49-F238E27FC236}">
                <a16:creationId xmlns:a16="http://schemas.microsoft.com/office/drawing/2014/main" id="{A9FBEE7A-3802-6AD8-B6C4-5D470152F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/>
          <a:stretch>
            <a:fillRect/>
          </a:stretch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7D73CC-3F49-87F1-81D7-2EED0F4C93DB}"/>
              </a:ext>
            </a:extLst>
          </p:cNvPr>
          <p:cNvSpPr txBox="1"/>
          <p:nvPr/>
        </p:nvSpPr>
        <p:spPr>
          <a:xfrm>
            <a:off x="6019800" y="1219200"/>
            <a:ext cx="544961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The thief comes only to steal and kill and destroy. I came that they may have life and have it abundantly.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John 10:10 esv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ja-JP" altLang="en-US" sz="2800">
                <a:solidFill>
                  <a:schemeClr val="bg1"/>
                </a:solidFill>
                <a:latin typeface="+mn-lt"/>
              </a:rPr>
              <a:t>盗 贼 来 ， 无 非 要 偷 窃 ， 杀 害 ， 毁 坏 ； 我 来 了 ， 是 要 叫 羊 （ 或 作 ： 人 ） 得 生 命 ， 并 且 得 的 更 丰 盛 。</a:t>
            </a:r>
            <a:endParaRPr lang="en-AU" altLang="ja-JP" sz="28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ja-JP" altLang="en-US" sz="2800">
                <a:solidFill>
                  <a:schemeClr val="bg1"/>
                </a:solidFill>
                <a:latin typeface="+mn-lt"/>
              </a:rPr>
              <a:t>約 翰 福 音 </a:t>
            </a:r>
            <a:r>
              <a:rPr lang="en-US" altLang="ja-JP" sz="2800" dirty="0">
                <a:solidFill>
                  <a:schemeClr val="bg1"/>
                </a:solidFill>
                <a:latin typeface="+mn-lt"/>
              </a:rPr>
              <a:t>10:10</a:t>
            </a:r>
          </a:p>
        </p:txBody>
      </p:sp>
    </p:spTree>
    <p:extLst>
      <p:ext uri="{BB962C8B-B14F-4D97-AF65-F5344CB8AC3E}">
        <p14:creationId xmlns:p14="http://schemas.microsoft.com/office/powerpoint/2010/main" val="2328488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white sign&#10;&#10;AI-generated content may be incorrect.">
            <a:extLst>
              <a:ext uri="{FF2B5EF4-FFF2-40B4-BE49-F238E27FC236}">
                <a16:creationId xmlns:a16="http://schemas.microsoft.com/office/drawing/2014/main" id="{298527A8-3464-3D93-75CA-2807B47AA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3520860"/>
            <a:ext cx="7772400" cy="3025413"/>
          </a:xfrm>
          <a:prstGeom prst="rect">
            <a:avLst/>
          </a:prstGeom>
        </p:spPr>
      </p:pic>
      <p:pic>
        <p:nvPicPr>
          <p:cNvPr id="5" name="Picture 4" descr="A blue background with yellow text and white letters&#10;&#10;AI-generated content may be incorrect.">
            <a:extLst>
              <a:ext uri="{FF2B5EF4-FFF2-40B4-BE49-F238E27FC236}">
                <a16:creationId xmlns:a16="http://schemas.microsoft.com/office/drawing/2014/main" id="{4289D1E0-F946-AAF9-46F9-C180103D6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86" y="304800"/>
            <a:ext cx="9201227" cy="291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09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door with chinese characters&#10;&#10;AI-generated content may be incorrect.">
            <a:extLst>
              <a:ext uri="{FF2B5EF4-FFF2-40B4-BE49-F238E27FC236}">
                <a16:creationId xmlns:a16="http://schemas.microsoft.com/office/drawing/2014/main" id="{0C5329E6-2A48-96FF-6694-4ABC01379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2762"/>
            <a:ext cx="6028038" cy="60280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 descr="A door with red banners and decorations&#10;&#10;AI-generated content may be incorrect.">
            <a:extLst>
              <a:ext uri="{FF2B5EF4-FFF2-40B4-BE49-F238E27FC236}">
                <a16:creationId xmlns:a16="http://schemas.microsoft.com/office/drawing/2014/main" id="{843E655C-7919-5880-5DC6-11E3A6DB4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>
            <a:fillRect/>
          </a:stretch>
        </p:blipFill>
        <p:spPr>
          <a:xfrm>
            <a:off x="6477000" y="381000"/>
            <a:ext cx="5334000" cy="592666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891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assover.jpg">
            <a:extLst>
              <a:ext uri="{FF2B5EF4-FFF2-40B4-BE49-F238E27FC236}">
                <a16:creationId xmlns:a16="http://schemas.microsoft.com/office/drawing/2014/main" id="{C420CE62-2743-4772-5178-947D9466E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2"/>
          <a:stretch>
            <a:fillRect/>
          </a:stretch>
        </p:blipFill>
        <p:spPr bwMode="auto">
          <a:xfrm>
            <a:off x="76200" y="1752600"/>
            <a:ext cx="3733800" cy="29718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4">
            <a:extLst>
              <a:ext uri="{FF2B5EF4-FFF2-40B4-BE49-F238E27FC236}">
                <a16:creationId xmlns:a16="http://schemas.microsoft.com/office/drawing/2014/main" id="{74CD55A0-0341-EF22-D237-7FA1D3EAE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838200"/>
            <a:ext cx="79248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n-US" sz="3000" dirty="0">
                <a:solidFill>
                  <a:schemeClr val="bg1"/>
                </a:solidFill>
              </a:rPr>
              <a:t>The symbolism in the Passover .The night of the tenth plague, the angel of death passed over Egypt and killed all the firstborn of Egypt who weren't dwelling under blood-stained lintels and doorposts, was the night when God delivered the Hebrews from Egypt.</a:t>
            </a:r>
          </a:p>
          <a:p>
            <a:pPr eaLnBrk="1" hangingPunct="1"/>
            <a:endParaRPr lang="en-AU" altLang="en-US" sz="3200" dirty="0">
              <a:solidFill>
                <a:schemeClr val="bg1"/>
              </a:solidFill>
            </a:endParaRPr>
          </a:p>
          <a:p>
            <a:pPr eaLnBrk="1" hangingPunct="1"/>
            <a:r>
              <a:rPr lang="ja-JP" altLang="en-US" sz="3200">
                <a:solidFill>
                  <a:schemeClr val="bg1"/>
                </a:solidFill>
              </a:rPr>
              <a:t>逾越节的象征意义。第十灾之夜，死亡天使越过埃及，杀死了所有没有住在血迹斑斑的门楣和门框下的埃及长子，而就在当晚，上帝将希伯来人从埃及拯救出来。</a:t>
            </a:r>
            <a:endParaRPr lang="en-AU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30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B18271-F153-DEFE-46A1-83B4F1696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lamb of God passover.gif">
            <a:extLst>
              <a:ext uri="{FF2B5EF4-FFF2-40B4-BE49-F238E27FC236}">
                <a16:creationId xmlns:a16="http://schemas.microsoft.com/office/drawing/2014/main" id="{8660287C-83D0-F696-1E3D-437039671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"/>
            <a:ext cx="4783138" cy="5715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02BC13-8E51-2DF1-A6FC-DC53676B64A3}"/>
              </a:ext>
            </a:extLst>
          </p:cNvPr>
          <p:cNvSpPr txBox="1"/>
          <p:nvPr/>
        </p:nvSpPr>
        <p:spPr>
          <a:xfrm>
            <a:off x="5410200" y="1413063"/>
            <a:ext cx="65532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For Christ, our Passover lamb, has been sacrificed.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 Corinthians 5:7b niv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ja-JP" altLang="en-US" sz="3200">
                <a:solidFill>
                  <a:schemeClr val="bg1"/>
                </a:solidFill>
              </a:rPr>
              <a:t> 因 为 我 们 逾 越 节 的 羔 羊 基 督 已 经 被 杀 献 祭 了</a:t>
            </a:r>
            <a:r>
              <a:rPr lang="en-US" sz="3200" dirty="0">
                <a:solidFill>
                  <a:schemeClr val="bg1"/>
                </a:solidFill>
              </a:rPr>
              <a:t>。</a:t>
            </a:r>
          </a:p>
          <a:p>
            <a:pPr algn="ctr"/>
            <a:r>
              <a:rPr lang="ja-JP" altLang="en-US" sz="3200">
                <a:solidFill>
                  <a:schemeClr val="bg1"/>
                </a:solidFill>
              </a:rPr>
              <a:t>歌 林 多 前 書 </a:t>
            </a:r>
            <a:r>
              <a:rPr lang="en-US" altLang="ja-JP" sz="3200" dirty="0">
                <a:solidFill>
                  <a:schemeClr val="bg1"/>
                </a:solidFill>
              </a:rPr>
              <a:t>5:7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999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0E120-4163-0969-FCD4-7C520D880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under a red and yellow canopy&#10;&#10;AI-generated content may be incorrect.">
            <a:extLst>
              <a:ext uri="{FF2B5EF4-FFF2-40B4-BE49-F238E27FC236}">
                <a16:creationId xmlns:a16="http://schemas.microsoft.com/office/drawing/2014/main" id="{47FAA1F7-3232-2207-2442-01E2D08B7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75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13DECF-5DF5-38FF-08E9-B8AF5345F1B0}"/>
              </a:ext>
            </a:extLst>
          </p:cNvPr>
          <p:cNvSpPr txBox="1"/>
          <p:nvPr/>
        </p:nvSpPr>
        <p:spPr>
          <a:xfrm>
            <a:off x="5410200" y="609600"/>
            <a:ext cx="62484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 In this is love, not that we have loved God but that he loved us and </a:t>
            </a:r>
            <a:r>
              <a:rPr lang="en-US" sz="3200" b="1" dirty="0">
                <a:solidFill>
                  <a:schemeClr val="bg1"/>
                </a:solidFill>
              </a:rPr>
              <a:t>sent his Son to be the propitiation for our sins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 John 4:10 esv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ja-JP" altLang="en-US" sz="3200">
                <a:solidFill>
                  <a:schemeClr val="bg1"/>
                </a:solidFill>
              </a:rPr>
              <a:t>不 是 我 们 爱 神 ， 乃 是 神 爱 我 们 ， 差 他 的 儿 子 为 我 们 的 罪 作 了 挽 回 祭 ， 这 就 是 爱 了 。約 翰 一 書 </a:t>
            </a:r>
            <a:r>
              <a:rPr lang="en-US" altLang="ja-JP" sz="3200" dirty="0">
                <a:solidFill>
                  <a:schemeClr val="bg1"/>
                </a:solidFill>
              </a:rPr>
              <a:t>4:10</a:t>
            </a:r>
            <a:endParaRPr lang="en-AU" altLang="ja-JP" sz="3200" dirty="0">
              <a:solidFill>
                <a:schemeClr val="bg1"/>
              </a:solidFill>
            </a:endParaRPr>
          </a:p>
        </p:txBody>
      </p:sp>
      <p:pic>
        <p:nvPicPr>
          <p:cNvPr id="2" name="Picture 1" descr="lamb of God passover.gif">
            <a:extLst>
              <a:ext uri="{FF2B5EF4-FFF2-40B4-BE49-F238E27FC236}">
                <a16:creationId xmlns:a16="http://schemas.microsoft.com/office/drawing/2014/main" id="{D1358787-9E64-6C7B-7E5F-499E641FD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"/>
            <a:ext cx="4783138" cy="5715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14228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9AFFD4-4821-5C81-BE8E-6CB7CE93B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lamb of God passover.gif">
            <a:extLst>
              <a:ext uri="{FF2B5EF4-FFF2-40B4-BE49-F238E27FC236}">
                <a16:creationId xmlns:a16="http://schemas.microsoft.com/office/drawing/2014/main" id="{07E0BC71-516C-55EF-63AC-42765C1E4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47831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900850874_ba37915400.jpg">
            <a:extLst>
              <a:ext uri="{FF2B5EF4-FFF2-40B4-BE49-F238E27FC236}">
                <a16:creationId xmlns:a16="http://schemas.microsoft.com/office/drawing/2014/main" id="{7E37001A-BF59-E43C-8561-70474B4F4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762000"/>
            <a:ext cx="650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27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638_Jesus_fulfills_Passover_christian_clipart.jpg">
            <a:extLst>
              <a:ext uri="{FF2B5EF4-FFF2-40B4-BE49-F238E27FC236}">
                <a16:creationId xmlns:a16="http://schemas.microsoft.com/office/drawing/2014/main" id="{690B8EA1-AEB4-7B72-87C9-BEA8A04B5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" y="1243250"/>
            <a:ext cx="6029653" cy="43714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892E69-02DD-3083-327B-E65296DF12A4}"/>
              </a:ext>
            </a:extLst>
          </p:cNvPr>
          <p:cNvSpPr txBox="1"/>
          <p:nvPr/>
        </p:nvSpPr>
        <p:spPr>
          <a:xfrm>
            <a:off x="6172646" y="1208239"/>
            <a:ext cx="5715000" cy="501675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And this is eternal life, </a:t>
            </a:r>
            <a:r>
              <a:rPr lang="en-US" sz="3200" b="1" dirty="0">
                <a:solidFill>
                  <a:schemeClr val="bg1"/>
                </a:solidFill>
              </a:rPr>
              <a:t>that they know you, the only true God, and Jesus Christ whom you have sent</a:t>
            </a:r>
            <a:r>
              <a:rPr lang="en-US" sz="3200" dirty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John 17:3 esv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ja-JP" altLang="en-US" sz="3200">
                <a:solidFill>
                  <a:schemeClr val="bg1"/>
                </a:solidFill>
              </a:rPr>
              <a:t>认 识 你 ─ 独 一 的 真 神 ， 并 且 认 识 你 所 差 来 的 耶 稣 基 督 ， 这 就 是 永 生 。</a:t>
            </a:r>
            <a:endParaRPr lang="en-AU" altLang="ja-JP" sz="3200" dirty="0">
              <a:solidFill>
                <a:schemeClr val="bg1"/>
              </a:solidFill>
            </a:endParaRPr>
          </a:p>
          <a:p>
            <a:pPr algn="ctr"/>
            <a:r>
              <a:rPr lang="ja-JP" altLang="en-US" sz="3200">
                <a:solidFill>
                  <a:schemeClr val="bg1"/>
                </a:solidFill>
              </a:rPr>
              <a:t>約 翰 福 音 </a:t>
            </a:r>
            <a:r>
              <a:rPr lang="en-US" altLang="ja-JP" sz="3200" dirty="0">
                <a:solidFill>
                  <a:schemeClr val="bg1"/>
                </a:solidFill>
              </a:rPr>
              <a:t>17:3</a:t>
            </a:r>
          </a:p>
        </p:txBody>
      </p:sp>
    </p:spTree>
    <p:extLst>
      <p:ext uri="{BB962C8B-B14F-4D97-AF65-F5344CB8AC3E}">
        <p14:creationId xmlns:p14="http://schemas.microsoft.com/office/powerpoint/2010/main" val="130509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ne doorway with blood on the door&#10;&#10;AI-generated content may be incorrect.">
            <a:extLst>
              <a:ext uri="{FF2B5EF4-FFF2-40B4-BE49-F238E27FC236}">
                <a16:creationId xmlns:a16="http://schemas.microsoft.com/office/drawing/2014/main" id="{F964AE88-5AD9-9B97-063D-E194DB766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119"/>
            <a:ext cx="5486400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CE502EB-79A1-23E3-9284-C58D837F0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6098058" cy="457354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11CEBA-F372-6FEE-FF93-E9AB2941064A}"/>
              </a:ext>
            </a:extLst>
          </p:cNvPr>
          <p:cNvSpPr txBox="1"/>
          <p:nvPr/>
        </p:nvSpPr>
        <p:spPr>
          <a:xfrm>
            <a:off x="607542" y="4789739"/>
            <a:ext cx="60980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000" b="1">
                <a:solidFill>
                  <a:schemeClr val="bg1"/>
                </a:solidFill>
              </a:rPr>
              <a:t>神从来没有问过谁可以配得在那屋子里，祂只看那屋子的门框上是否涂了羔羊的血，那是神的恩典，并非人的行为。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47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8B3CE5-B12F-5B44-6E14-C1596C019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epent! - St. Gabriel Catholic Church, Cave Creek, AZ">
            <a:extLst>
              <a:ext uri="{FF2B5EF4-FFF2-40B4-BE49-F238E27FC236}">
                <a16:creationId xmlns:a16="http://schemas.microsoft.com/office/drawing/2014/main" id="{DD70800B-1782-3F52-747E-45420E5F7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" b="-1"/>
          <a:stretch>
            <a:fillRect/>
          </a:stretch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E7887-4A32-AC8F-BF43-8226CC188898}"/>
              </a:ext>
            </a:extLst>
          </p:cNvPr>
          <p:cNvSpPr txBox="1"/>
          <p:nvPr/>
        </p:nvSpPr>
        <p:spPr>
          <a:xfrm>
            <a:off x="685800" y="1295400"/>
            <a:ext cx="5257800" cy="4500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latin typeface="+mn-lt"/>
              </a:rPr>
              <a:t>He </a:t>
            </a:r>
            <a:r>
              <a:rPr lang="en-US" sz="3000" b="1" dirty="0">
                <a:latin typeface="+mn-lt"/>
              </a:rPr>
              <a:t>who conceals his sins does not prosper</a:t>
            </a:r>
            <a:r>
              <a:rPr lang="en-US" sz="3000" dirty="0">
                <a:latin typeface="+mn-lt"/>
              </a:rPr>
              <a:t>, but whoever confesses and renounces them finds mercy.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latin typeface="+mn-lt"/>
              </a:rPr>
              <a:t>Prov 28:13 niv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000" dirty="0">
              <a:latin typeface="+mn-lt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ja-JP" altLang="en-US" sz="3000">
                <a:latin typeface="+mn-lt"/>
              </a:rPr>
              <a:t>遮 掩 自 己 罪 过 的 ， 必 不 亨 通 ； 承 认 离 弃 罪 过 的 ， 必 蒙 怜 恤 。箴 言 </a:t>
            </a:r>
            <a:r>
              <a:rPr lang="en-US" altLang="ja-JP" sz="3000" dirty="0">
                <a:latin typeface="+mn-lt"/>
              </a:rPr>
              <a:t>28:13</a:t>
            </a:r>
            <a:r>
              <a:rPr lang="en-US" sz="30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0373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939DBB-5813-0348-11AA-336C94B9F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6FAFE7-AD58-5835-057D-1638363419CC}"/>
              </a:ext>
            </a:extLst>
          </p:cNvPr>
          <p:cNvSpPr txBox="1"/>
          <p:nvPr/>
        </p:nvSpPr>
        <p:spPr>
          <a:xfrm>
            <a:off x="5334000" y="674400"/>
            <a:ext cx="64008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If we </a:t>
            </a:r>
            <a:r>
              <a:rPr lang="en-US" sz="3200" b="1" dirty="0">
                <a:solidFill>
                  <a:schemeClr val="bg1"/>
                </a:solidFill>
              </a:rPr>
              <a:t>confess our sins</a:t>
            </a:r>
            <a:r>
              <a:rPr lang="en-US" sz="3200" dirty="0">
                <a:solidFill>
                  <a:schemeClr val="bg1"/>
                </a:solidFill>
              </a:rPr>
              <a:t>, he is faithful and just to forgive us our sins and to cleanse us from all unrighteousness.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 John 1:9 esv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ja-JP" altLang="en-US" sz="3200">
                <a:solidFill>
                  <a:schemeClr val="bg1"/>
                </a:solidFill>
              </a:rPr>
              <a:t>我 们 若 认 自 己 的 罪 ， 神 是 信 实 的 ， 是 公 义 的 ， 必 要 赦 免 我 们 的 罪 ， 洗 净 我 们 一 切 的 不 义 。</a:t>
            </a:r>
            <a:endParaRPr lang="en-AU" altLang="ja-JP" sz="3200" dirty="0">
              <a:solidFill>
                <a:schemeClr val="bg1"/>
              </a:solidFill>
            </a:endParaRPr>
          </a:p>
          <a:p>
            <a:pPr algn="ctr"/>
            <a:r>
              <a:rPr lang="ja-JP" altLang="en-US" sz="3200">
                <a:solidFill>
                  <a:schemeClr val="bg1"/>
                </a:solidFill>
              </a:rPr>
              <a:t>約 翰 一 書 </a:t>
            </a:r>
            <a:r>
              <a:rPr lang="en-US" altLang="ja-JP" sz="3200" dirty="0">
                <a:solidFill>
                  <a:schemeClr val="bg1"/>
                </a:solidFill>
              </a:rPr>
              <a:t>1:9</a:t>
            </a:r>
          </a:p>
        </p:txBody>
      </p:sp>
      <p:pic>
        <p:nvPicPr>
          <p:cNvPr id="2050" name="Picture 2" descr="1 JOHN 1:9 KJV &quot;If we confess our sins, he is faithful and just to forgive  us our sins, and to cleanse us from all unrighteousness.&quot;">
            <a:extLst>
              <a:ext uri="{FF2B5EF4-FFF2-40B4-BE49-F238E27FC236}">
                <a16:creationId xmlns:a16="http://schemas.microsoft.com/office/drawing/2014/main" id="{44CD4CD8-E412-252C-A88D-1EC67E5AD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r="11905" b="23810"/>
          <a:stretch>
            <a:fillRect/>
          </a:stretch>
        </p:blipFill>
        <p:spPr bwMode="auto">
          <a:xfrm>
            <a:off x="228600" y="908279"/>
            <a:ext cx="4800600" cy="48768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775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01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6AA338-B8AD-7960-4CA5-FA0CA8C8A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D46190-8936-51D3-285F-C8AC9CFB977B}"/>
              </a:ext>
            </a:extLst>
          </p:cNvPr>
          <p:cNvSpPr/>
          <p:nvPr/>
        </p:nvSpPr>
        <p:spPr>
          <a:xfrm>
            <a:off x="838200" y="1828800"/>
            <a:ext cx="3875903" cy="411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6" name="Picture 4" descr="fortune">
            <a:extLst>
              <a:ext uri="{FF2B5EF4-FFF2-40B4-BE49-F238E27FC236}">
                <a16:creationId xmlns:a16="http://schemas.microsoft.com/office/drawing/2014/main" id="{6ACD99E1-FFC0-CB9F-B8C1-9BBB405B3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51" y="20955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A093F4-E95E-76D4-F1F8-BEF8A44FCB75}"/>
              </a:ext>
            </a:extLst>
          </p:cNvPr>
          <p:cNvSpPr txBox="1"/>
          <p:nvPr/>
        </p:nvSpPr>
        <p:spPr>
          <a:xfrm>
            <a:off x="1752600" y="434906"/>
            <a:ext cx="8921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The Origin of </a:t>
            </a:r>
            <a:r>
              <a:rPr lang="ja-JP" altLang="en-US" sz="48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福 </a:t>
            </a:r>
            <a:r>
              <a:rPr lang="en-US" altLang="ja-JP" sz="48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(“</a:t>
            </a:r>
            <a:r>
              <a:rPr lang="en-US" sz="48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Blessings”)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599648-37FD-C739-1293-223760A8E69C}"/>
              </a:ext>
            </a:extLst>
          </p:cNvPr>
          <p:cNvSpPr txBox="1"/>
          <p:nvPr/>
        </p:nvSpPr>
        <p:spPr>
          <a:xfrm>
            <a:off x="5077599" y="2137470"/>
            <a:ext cx="609805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Prosperity was never about wealth. It is about God who is at the center of your life</a:t>
            </a:r>
          </a:p>
          <a:p>
            <a:endParaRPr lang="en-US" sz="3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ja-JP" altLang="en-US" sz="32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真正的繁荣从来都与财富无关。它关乎上帝，祂是你生活的中心。</a:t>
            </a:r>
            <a:endParaRPr lang="en-US" sz="3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3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1821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D5ED7E-2066-43B2-4091-FEB4B08148B1}"/>
              </a:ext>
            </a:extLst>
          </p:cNvPr>
          <p:cNvSpPr txBox="1"/>
          <p:nvPr/>
        </p:nvSpPr>
        <p:spPr>
          <a:xfrm>
            <a:off x="2209800" y="5867401"/>
            <a:ext cx="8153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Chinese New Year Shopping</a:t>
            </a:r>
            <a:endParaRPr lang="en-A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4099" name="Picture 4" descr="Chinese New Year Decorations 3.jpg">
            <a:extLst>
              <a:ext uri="{FF2B5EF4-FFF2-40B4-BE49-F238E27FC236}">
                <a16:creationId xmlns:a16="http://schemas.microsoft.com/office/drawing/2014/main" id="{2B06E936-522B-E254-736D-47DEAF099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4801"/>
            <a:ext cx="71628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4619128_2008011617144193118100.jpg">
            <a:extLst>
              <a:ext uri="{FF2B5EF4-FFF2-40B4-BE49-F238E27FC236}">
                <a16:creationId xmlns:a16="http://schemas.microsoft.com/office/drawing/2014/main" id="{2594613C-9140-6516-0C4C-7C9213AEA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81994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FireCrackers.JPG">
            <a:extLst>
              <a:ext uri="{FF2B5EF4-FFF2-40B4-BE49-F238E27FC236}">
                <a16:creationId xmlns:a16="http://schemas.microsoft.com/office/drawing/2014/main" id="{2115FFEB-04EC-4A49-60DC-50FD7D41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52146"/>
            <a:ext cx="3962400" cy="595370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92775280_89f60714f6.jpg">
            <a:extLst>
              <a:ext uri="{FF2B5EF4-FFF2-40B4-BE49-F238E27FC236}">
                <a16:creationId xmlns:a16="http://schemas.microsoft.com/office/drawing/2014/main" id="{255B2AD7-B7CF-2057-77A2-DDF4C6CC6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5291667" cy="6096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84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A79A93-684E-3195-228C-9AD6469ECF3F}"/>
              </a:ext>
            </a:extLst>
          </p:cNvPr>
          <p:cNvSpPr txBox="1"/>
          <p:nvPr/>
        </p:nvSpPr>
        <p:spPr>
          <a:xfrm>
            <a:off x="6324600" y="1752600"/>
            <a:ext cx="561975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3200" dirty="0">
                <a:solidFill>
                  <a:schemeClr val="bg1"/>
                </a:solidFill>
                <a:latin typeface="Arial" charset="0"/>
              </a:rPr>
              <a:t>Chinese New Year rice cake – “Nian </a:t>
            </a:r>
            <a:r>
              <a:rPr lang="en-AU" sz="3200" dirty="0" err="1">
                <a:solidFill>
                  <a:schemeClr val="bg1"/>
                </a:solidFill>
                <a:latin typeface="Arial" charset="0"/>
              </a:rPr>
              <a:t>gao</a:t>
            </a:r>
            <a:r>
              <a:rPr lang="en-AU" sz="3200" dirty="0">
                <a:solidFill>
                  <a:schemeClr val="bg1"/>
                </a:solidFill>
                <a:latin typeface="Arial" charset="0"/>
              </a:rPr>
              <a:t>”</a:t>
            </a:r>
            <a:r>
              <a:rPr lang="en-A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</a:t>
            </a:r>
            <a:r>
              <a:rPr lang="en-A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年糕</a:t>
            </a:r>
            <a:r>
              <a:rPr lang="en-A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) </a:t>
            </a:r>
            <a:r>
              <a:rPr lang="en-AU" sz="3200" dirty="0">
                <a:solidFill>
                  <a:schemeClr val="bg1"/>
                </a:solidFill>
                <a:latin typeface="Arial" charset="0"/>
              </a:rPr>
              <a:t>sounds like </a:t>
            </a:r>
            <a:r>
              <a:rPr lang="en-A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“</a:t>
            </a:r>
            <a:r>
              <a:rPr lang="en-A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年高</a:t>
            </a:r>
            <a:r>
              <a:rPr lang="en-A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”, </a:t>
            </a:r>
            <a:r>
              <a:rPr lang="en-AU" sz="3200" dirty="0">
                <a:solidFill>
                  <a:schemeClr val="bg1"/>
                </a:solidFill>
                <a:latin typeface="Arial" charset="0"/>
              </a:rPr>
              <a:t>which literally means “increasingly prosperous year in year out”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!</a:t>
            </a:r>
            <a:endParaRPr lang="en-A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2291" name="Picture 3" descr="nian-gao-590x422.jpg">
            <a:extLst>
              <a:ext uri="{FF2B5EF4-FFF2-40B4-BE49-F238E27FC236}">
                <a16:creationId xmlns:a16="http://schemas.microsoft.com/office/drawing/2014/main" id="{979363BA-AA1F-5AB0-EFAB-1AF86ED8A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295400"/>
            <a:ext cx="5619750" cy="40195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743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bu_chinese040_la.jpg">
            <a:extLst>
              <a:ext uri="{FF2B5EF4-FFF2-40B4-BE49-F238E27FC236}">
                <a16:creationId xmlns:a16="http://schemas.microsoft.com/office/drawing/2014/main" id="{E4754A47-C908-159C-0F87-91ACE3E66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9" b="4286"/>
          <a:stretch>
            <a:fillRect/>
          </a:stretch>
        </p:blipFill>
        <p:spPr bwMode="auto">
          <a:xfrm>
            <a:off x="381000" y="952500"/>
            <a:ext cx="5403967" cy="51054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pring_NGT3430_enlarge.jpg">
            <a:extLst>
              <a:ext uri="{FF2B5EF4-FFF2-40B4-BE49-F238E27FC236}">
                <a16:creationId xmlns:a16="http://schemas.microsoft.com/office/drawing/2014/main" id="{3C01A7A3-4730-3CCC-C396-3FA4CFB7B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09600"/>
            <a:ext cx="5791200" cy="57912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07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800px-DihuaMarketRat.jpg">
            <a:extLst>
              <a:ext uri="{FF2B5EF4-FFF2-40B4-BE49-F238E27FC236}">
                <a16:creationId xmlns:a16="http://schemas.microsoft.com/office/drawing/2014/main" id="{12855B1F-7D79-3D65-3200-4199794CA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93" y="12357"/>
            <a:ext cx="10278214" cy="684770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319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anding oranges to another person&#10;&#10;AI-generated content may be incorrect.">
            <a:extLst>
              <a:ext uri="{FF2B5EF4-FFF2-40B4-BE49-F238E27FC236}">
                <a16:creationId xmlns:a16="http://schemas.microsoft.com/office/drawing/2014/main" id="{EB090165-FCAF-8826-C30B-D1A5D8C88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" b="787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4421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1309</Words>
  <Application>Microsoft Office PowerPoint</Application>
  <PresentationFormat>Widescreen</PresentationFormat>
  <Paragraphs>102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Aptos</vt:lpstr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 Separate us from God  For the wages of sin is death, but the free gift of God is eternal life in Christ Jesus our Lord.  Romans 6:23 esv  因 为 罪 的 工 价 乃 是 死 ； 惟 有 神 的 恩 赐 ， 在 我 们 的 主 基 督 耶 稣 里 ， 乃 是 永 生 。 羅 馬 書 6:23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Keys to Life &amp; Prosperity</dc:title>
  <dc:creator>KEN TEO</dc:creator>
  <cp:lastModifiedBy>R Fang</cp:lastModifiedBy>
  <cp:revision>71</cp:revision>
  <dcterms:created xsi:type="dcterms:W3CDTF">2007-02-17T08:21:53Z</dcterms:created>
  <dcterms:modified xsi:type="dcterms:W3CDTF">2026-02-22T23:06:19Z</dcterms:modified>
</cp:coreProperties>
</file>