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300" r:id="rId2"/>
    <p:sldId id="257" r:id="rId3"/>
    <p:sldId id="258" r:id="rId4"/>
    <p:sldId id="284" r:id="rId5"/>
    <p:sldId id="289" r:id="rId6"/>
    <p:sldId id="277" r:id="rId7"/>
    <p:sldId id="290" r:id="rId8"/>
    <p:sldId id="285" r:id="rId9"/>
    <p:sldId id="291" r:id="rId10"/>
    <p:sldId id="283" r:id="rId11"/>
    <p:sldId id="292" r:id="rId12"/>
    <p:sldId id="274" r:id="rId13"/>
    <p:sldId id="293" r:id="rId14"/>
    <p:sldId id="275" r:id="rId15"/>
    <p:sldId id="294" r:id="rId16"/>
    <p:sldId id="278" r:id="rId17"/>
    <p:sldId id="295" r:id="rId18"/>
    <p:sldId id="286" r:id="rId19"/>
    <p:sldId id="296" r:id="rId20"/>
    <p:sldId id="287" r:id="rId21"/>
    <p:sldId id="298" r:id="rId22"/>
    <p:sldId id="288" r:id="rId23"/>
    <p:sldId id="299" r:id="rId24"/>
    <p:sldId id="282" r:id="rId25"/>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820541-D693-444A-B232-04BAFC1FC117}" v="1" dt="2026-02-12T15:16:48.9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autoAdjust="0"/>
    <p:restoredTop sz="94674" autoAdjust="0"/>
  </p:normalViewPr>
  <p:slideViewPr>
    <p:cSldViewPr>
      <p:cViewPr varScale="1">
        <p:scale>
          <a:sx n="33" d="100"/>
          <a:sy n="33" d="100"/>
        </p:scale>
        <p:origin x="16" y="5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AD5FF8-BCDB-4E65-877D-BDA2AD3C23B2}" type="datetimeFigureOut">
              <a:rPr lang="en-CA" smtClean="0"/>
              <a:t>2026-02-14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780CC-5D5E-475C-B9C2-86623C2F3D7E}" type="slidenum">
              <a:rPr lang="en-CA" smtClean="0"/>
              <a:t>‹#›</a:t>
            </a:fld>
            <a:endParaRPr lang="en-CA"/>
          </a:p>
        </p:txBody>
      </p:sp>
    </p:spTree>
    <p:extLst>
      <p:ext uri="{BB962C8B-B14F-4D97-AF65-F5344CB8AC3E}">
        <p14:creationId xmlns:p14="http://schemas.microsoft.com/office/powerpoint/2010/main" val="815191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2B780CC-5D5E-475C-B9C2-86623C2F3D7E}" type="slidenum">
              <a:rPr lang="en-CA" smtClean="0"/>
              <a:t>3</a:t>
            </a:fld>
            <a:endParaRPr lang="en-CA"/>
          </a:p>
        </p:txBody>
      </p:sp>
    </p:spTree>
    <p:extLst>
      <p:ext uri="{BB962C8B-B14F-4D97-AF65-F5344CB8AC3E}">
        <p14:creationId xmlns:p14="http://schemas.microsoft.com/office/powerpoint/2010/main" val="4030322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27805-DD04-FADE-2344-EEEB6C92F9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1102A3-2453-FD22-3258-3135A00D99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7173B7-42CC-A2F8-CE08-D7F61779D0D6}"/>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27850F43-7008-91F8-4305-78C6F16E6277}"/>
              </a:ext>
            </a:extLst>
          </p:cNvPr>
          <p:cNvSpPr>
            <a:spLocks noGrp="1"/>
          </p:cNvSpPr>
          <p:nvPr>
            <p:ph type="sldNum" sz="quarter" idx="5"/>
          </p:nvPr>
        </p:nvSpPr>
        <p:spPr/>
        <p:txBody>
          <a:bodyPr/>
          <a:lstStyle/>
          <a:p>
            <a:fld id="{62B780CC-5D5E-475C-B9C2-86623C2F3D7E}" type="slidenum">
              <a:rPr lang="en-CA" smtClean="0"/>
              <a:t>12</a:t>
            </a:fld>
            <a:endParaRPr lang="en-CA"/>
          </a:p>
        </p:txBody>
      </p:sp>
    </p:spTree>
    <p:extLst>
      <p:ext uri="{BB962C8B-B14F-4D97-AF65-F5344CB8AC3E}">
        <p14:creationId xmlns:p14="http://schemas.microsoft.com/office/powerpoint/2010/main" val="1676709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27805-DD04-FADE-2344-EEEB6C92F9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1102A3-2453-FD22-3258-3135A00D99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7173B7-42CC-A2F8-CE08-D7F61779D0D6}"/>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27850F43-7008-91F8-4305-78C6F16E6277}"/>
              </a:ext>
            </a:extLst>
          </p:cNvPr>
          <p:cNvSpPr>
            <a:spLocks noGrp="1"/>
          </p:cNvSpPr>
          <p:nvPr>
            <p:ph type="sldNum" sz="quarter" idx="5"/>
          </p:nvPr>
        </p:nvSpPr>
        <p:spPr/>
        <p:txBody>
          <a:bodyPr/>
          <a:lstStyle/>
          <a:p>
            <a:fld id="{62B780CC-5D5E-475C-B9C2-86623C2F3D7E}" type="slidenum">
              <a:rPr lang="en-CA" smtClean="0"/>
              <a:t>13</a:t>
            </a:fld>
            <a:endParaRPr lang="en-CA"/>
          </a:p>
        </p:txBody>
      </p:sp>
    </p:spTree>
    <p:extLst>
      <p:ext uri="{BB962C8B-B14F-4D97-AF65-F5344CB8AC3E}">
        <p14:creationId xmlns:p14="http://schemas.microsoft.com/office/powerpoint/2010/main" val="2494237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B43BA-1E19-21CE-7FEC-FE9216238D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609355-5390-938B-5D56-5BCEEE3F5F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A139EA-635E-64BB-635A-E5F52D4428CB}"/>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E69BFE04-B096-5CBA-F40A-7956BD1E8E98}"/>
              </a:ext>
            </a:extLst>
          </p:cNvPr>
          <p:cNvSpPr>
            <a:spLocks noGrp="1"/>
          </p:cNvSpPr>
          <p:nvPr>
            <p:ph type="sldNum" sz="quarter" idx="5"/>
          </p:nvPr>
        </p:nvSpPr>
        <p:spPr/>
        <p:txBody>
          <a:bodyPr/>
          <a:lstStyle/>
          <a:p>
            <a:fld id="{62B780CC-5D5E-475C-B9C2-86623C2F3D7E}" type="slidenum">
              <a:rPr lang="en-CA" smtClean="0"/>
              <a:t>14</a:t>
            </a:fld>
            <a:endParaRPr lang="en-CA"/>
          </a:p>
        </p:txBody>
      </p:sp>
    </p:spTree>
    <p:extLst>
      <p:ext uri="{BB962C8B-B14F-4D97-AF65-F5344CB8AC3E}">
        <p14:creationId xmlns:p14="http://schemas.microsoft.com/office/powerpoint/2010/main" val="1779046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B43BA-1E19-21CE-7FEC-FE9216238D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609355-5390-938B-5D56-5BCEEE3F5F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A139EA-635E-64BB-635A-E5F52D4428CB}"/>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E69BFE04-B096-5CBA-F40A-7956BD1E8E98}"/>
              </a:ext>
            </a:extLst>
          </p:cNvPr>
          <p:cNvSpPr>
            <a:spLocks noGrp="1"/>
          </p:cNvSpPr>
          <p:nvPr>
            <p:ph type="sldNum" sz="quarter" idx="5"/>
          </p:nvPr>
        </p:nvSpPr>
        <p:spPr/>
        <p:txBody>
          <a:bodyPr/>
          <a:lstStyle/>
          <a:p>
            <a:fld id="{62B780CC-5D5E-475C-B9C2-86623C2F3D7E}" type="slidenum">
              <a:rPr lang="en-CA" smtClean="0"/>
              <a:t>15</a:t>
            </a:fld>
            <a:endParaRPr lang="en-CA"/>
          </a:p>
        </p:txBody>
      </p:sp>
    </p:spTree>
    <p:extLst>
      <p:ext uri="{BB962C8B-B14F-4D97-AF65-F5344CB8AC3E}">
        <p14:creationId xmlns:p14="http://schemas.microsoft.com/office/powerpoint/2010/main" val="4166611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7821A-696A-7D3A-D67D-8CC8B6FCE5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4FE908-0211-7B6F-6FE5-098E748725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81274D-A695-8DB5-D695-3178CD29E60C}"/>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85A3EEA5-676C-A73C-7D3C-53A2A159FDBC}"/>
              </a:ext>
            </a:extLst>
          </p:cNvPr>
          <p:cNvSpPr>
            <a:spLocks noGrp="1"/>
          </p:cNvSpPr>
          <p:nvPr>
            <p:ph type="sldNum" sz="quarter" idx="5"/>
          </p:nvPr>
        </p:nvSpPr>
        <p:spPr/>
        <p:txBody>
          <a:bodyPr/>
          <a:lstStyle/>
          <a:p>
            <a:fld id="{62B780CC-5D5E-475C-B9C2-86623C2F3D7E}" type="slidenum">
              <a:rPr lang="en-CA" smtClean="0"/>
              <a:t>16</a:t>
            </a:fld>
            <a:endParaRPr lang="en-CA"/>
          </a:p>
        </p:txBody>
      </p:sp>
    </p:spTree>
    <p:extLst>
      <p:ext uri="{BB962C8B-B14F-4D97-AF65-F5344CB8AC3E}">
        <p14:creationId xmlns:p14="http://schemas.microsoft.com/office/powerpoint/2010/main" val="1145223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7821A-696A-7D3A-D67D-8CC8B6FCE5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4FE908-0211-7B6F-6FE5-098E748725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81274D-A695-8DB5-D695-3178CD29E60C}"/>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85A3EEA5-676C-A73C-7D3C-53A2A159FDBC}"/>
              </a:ext>
            </a:extLst>
          </p:cNvPr>
          <p:cNvSpPr>
            <a:spLocks noGrp="1"/>
          </p:cNvSpPr>
          <p:nvPr>
            <p:ph type="sldNum" sz="quarter" idx="5"/>
          </p:nvPr>
        </p:nvSpPr>
        <p:spPr/>
        <p:txBody>
          <a:bodyPr/>
          <a:lstStyle/>
          <a:p>
            <a:fld id="{62B780CC-5D5E-475C-B9C2-86623C2F3D7E}" type="slidenum">
              <a:rPr lang="en-CA" smtClean="0"/>
              <a:t>17</a:t>
            </a:fld>
            <a:endParaRPr lang="en-CA"/>
          </a:p>
        </p:txBody>
      </p:sp>
    </p:spTree>
    <p:extLst>
      <p:ext uri="{BB962C8B-B14F-4D97-AF65-F5344CB8AC3E}">
        <p14:creationId xmlns:p14="http://schemas.microsoft.com/office/powerpoint/2010/main" val="3427981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5BF48-127C-EFEF-08BB-06A3754E98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DA7A9C-00EB-3005-88E9-5CD162CFBB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318ADC-6862-BDC0-0360-82BCBBB6153E}"/>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C5114FCD-641B-1223-D27D-76308B967319}"/>
              </a:ext>
            </a:extLst>
          </p:cNvPr>
          <p:cNvSpPr>
            <a:spLocks noGrp="1"/>
          </p:cNvSpPr>
          <p:nvPr>
            <p:ph type="sldNum" sz="quarter" idx="5"/>
          </p:nvPr>
        </p:nvSpPr>
        <p:spPr/>
        <p:txBody>
          <a:bodyPr/>
          <a:lstStyle/>
          <a:p>
            <a:fld id="{62B780CC-5D5E-475C-B9C2-86623C2F3D7E}" type="slidenum">
              <a:rPr lang="en-CA" smtClean="0"/>
              <a:t>18</a:t>
            </a:fld>
            <a:endParaRPr lang="en-CA"/>
          </a:p>
        </p:txBody>
      </p:sp>
    </p:spTree>
    <p:extLst>
      <p:ext uri="{BB962C8B-B14F-4D97-AF65-F5344CB8AC3E}">
        <p14:creationId xmlns:p14="http://schemas.microsoft.com/office/powerpoint/2010/main" val="2758754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5BF48-127C-EFEF-08BB-06A3754E98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DA7A9C-00EB-3005-88E9-5CD162CFBB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318ADC-6862-BDC0-0360-82BCBBB6153E}"/>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C5114FCD-641B-1223-D27D-76308B967319}"/>
              </a:ext>
            </a:extLst>
          </p:cNvPr>
          <p:cNvSpPr>
            <a:spLocks noGrp="1"/>
          </p:cNvSpPr>
          <p:nvPr>
            <p:ph type="sldNum" sz="quarter" idx="5"/>
          </p:nvPr>
        </p:nvSpPr>
        <p:spPr/>
        <p:txBody>
          <a:bodyPr/>
          <a:lstStyle/>
          <a:p>
            <a:fld id="{62B780CC-5D5E-475C-B9C2-86623C2F3D7E}" type="slidenum">
              <a:rPr lang="en-CA" smtClean="0"/>
              <a:t>19</a:t>
            </a:fld>
            <a:endParaRPr lang="en-CA"/>
          </a:p>
        </p:txBody>
      </p:sp>
    </p:spTree>
    <p:extLst>
      <p:ext uri="{BB962C8B-B14F-4D97-AF65-F5344CB8AC3E}">
        <p14:creationId xmlns:p14="http://schemas.microsoft.com/office/powerpoint/2010/main" val="1168048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90F54-B227-5B23-8F6F-A4C249C87A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9A39FE-C674-10E4-FA94-43F2D2338C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EEF356-C578-4DF5-2533-B260F2945EAB}"/>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8F2823A1-6611-1187-6CCB-1C9FAAF6B7F7}"/>
              </a:ext>
            </a:extLst>
          </p:cNvPr>
          <p:cNvSpPr>
            <a:spLocks noGrp="1"/>
          </p:cNvSpPr>
          <p:nvPr>
            <p:ph type="sldNum" sz="quarter" idx="5"/>
          </p:nvPr>
        </p:nvSpPr>
        <p:spPr/>
        <p:txBody>
          <a:bodyPr/>
          <a:lstStyle/>
          <a:p>
            <a:fld id="{62B780CC-5D5E-475C-B9C2-86623C2F3D7E}" type="slidenum">
              <a:rPr lang="en-CA" smtClean="0"/>
              <a:t>20</a:t>
            </a:fld>
            <a:endParaRPr lang="en-CA"/>
          </a:p>
        </p:txBody>
      </p:sp>
    </p:spTree>
    <p:extLst>
      <p:ext uri="{BB962C8B-B14F-4D97-AF65-F5344CB8AC3E}">
        <p14:creationId xmlns:p14="http://schemas.microsoft.com/office/powerpoint/2010/main" val="498784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90F54-B227-5B23-8F6F-A4C249C87A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9A39FE-C674-10E4-FA94-43F2D2338C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EEF356-C578-4DF5-2533-B260F2945EAB}"/>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8F2823A1-6611-1187-6CCB-1C9FAAF6B7F7}"/>
              </a:ext>
            </a:extLst>
          </p:cNvPr>
          <p:cNvSpPr>
            <a:spLocks noGrp="1"/>
          </p:cNvSpPr>
          <p:nvPr>
            <p:ph type="sldNum" sz="quarter" idx="5"/>
          </p:nvPr>
        </p:nvSpPr>
        <p:spPr/>
        <p:txBody>
          <a:bodyPr/>
          <a:lstStyle/>
          <a:p>
            <a:fld id="{62B780CC-5D5E-475C-B9C2-86623C2F3D7E}" type="slidenum">
              <a:rPr lang="en-CA" smtClean="0"/>
              <a:t>21</a:t>
            </a:fld>
            <a:endParaRPr lang="en-CA"/>
          </a:p>
        </p:txBody>
      </p:sp>
    </p:spTree>
    <p:extLst>
      <p:ext uri="{BB962C8B-B14F-4D97-AF65-F5344CB8AC3E}">
        <p14:creationId xmlns:p14="http://schemas.microsoft.com/office/powerpoint/2010/main" val="1949333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135C2-114A-8AAE-89CF-5D0573B526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3807DB-BE81-435C-B738-5C53C4AE3C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4D5905-CAC8-917F-9227-2F23353375E0}"/>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F4AD491A-F97A-47A9-90BE-31A4DF2D4E9A}"/>
              </a:ext>
            </a:extLst>
          </p:cNvPr>
          <p:cNvSpPr>
            <a:spLocks noGrp="1"/>
          </p:cNvSpPr>
          <p:nvPr>
            <p:ph type="sldNum" sz="quarter" idx="5"/>
          </p:nvPr>
        </p:nvSpPr>
        <p:spPr/>
        <p:txBody>
          <a:bodyPr/>
          <a:lstStyle/>
          <a:p>
            <a:fld id="{62B780CC-5D5E-475C-B9C2-86623C2F3D7E}" type="slidenum">
              <a:rPr lang="en-CA" smtClean="0"/>
              <a:t>4</a:t>
            </a:fld>
            <a:endParaRPr lang="en-CA"/>
          </a:p>
        </p:txBody>
      </p:sp>
    </p:spTree>
    <p:extLst>
      <p:ext uri="{BB962C8B-B14F-4D97-AF65-F5344CB8AC3E}">
        <p14:creationId xmlns:p14="http://schemas.microsoft.com/office/powerpoint/2010/main" val="2637613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FFFF8-28F8-EE08-BAED-996D26A4A0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33761D-AD8A-3E22-FFED-0C09CEE377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C9EB23-1C23-DCAD-BAA1-7D2561F4CDEE}"/>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E33369BF-7E5C-D1EA-F6BD-51AC26E9F31D}"/>
              </a:ext>
            </a:extLst>
          </p:cNvPr>
          <p:cNvSpPr>
            <a:spLocks noGrp="1"/>
          </p:cNvSpPr>
          <p:nvPr>
            <p:ph type="sldNum" sz="quarter" idx="5"/>
          </p:nvPr>
        </p:nvSpPr>
        <p:spPr/>
        <p:txBody>
          <a:bodyPr/>
          <a:lstStyle/>
          <a:p>
            <a:fld id="{62B780CC-5D5E-475C-B9C2-86623C2F3D7E}" type="slidenum">
              <a:rPr lang="en-CA" smtClean="0"/>
              <a:t>22</a:t>
            </a:fld>
            <a:endParaRPr lang="en-CA"/>
          </a:p>
        </p:txBody>
      </p:sp>
    </p:spTree>
    <p:extLst>
      <p:ext uri="{BB962C8B-B14F-4D97-AF65-F5344CB8AC3E}">
        <p14:creationId xmlns:p14="http://schemas.microsoft.com/office/powerpoint/2010/main" val="1954665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FFFF8-28F8-EE08-BAED-996D26A4A0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33761D-AD8A-3E22-FFED-0C09CEE377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C9EB23-1C23-DCAD-BAA1-7D2561F4CDEE}"/>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E33369BF-7E5C-D1EA-F6BD-51AC26E9F31D}"/>
              </a:ext>
            </a:extLst>
          </p:cNvPr>
          <p:cNvSpPr>
            <a:spLocks noGrp="1"/>
          </p:cNvSpPr>
          <p:nvPr>
            <p:ph type="sldNum" sz="quarter" idx="5"/>
          </p:nvPr>
        </p:nvSpPr>
        <p:spPr/>
        <p:txBody>
          <a:bodyPr/>
          <a:lstStyle/>
          <a:p>
            <a:fld id="{62B780CC-5D5E-475C-B9C2-86623C2F3D7E}" type="slidenum">
              <a:rPr lang="en-CA" smtClean="0"/>
              <a:t>23</a:t>
            </a:fld>
            <a:endParaRPr lang="en-CA"/>
          </a:p>
        </p:txBody>
      </p:sp>
    </p:spTree>
    <p:extLst>
      <p:ext uri="{BB962C8B-B14F-4D97-AF65-F5344CB8AC3E}">
        <p14:creationId xmlns:p14="http://schemas.microsoft.com/office/powerpoint/2010/main" val="3711232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59A4E-706D-98CA-FEEE-17461C44A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BDE8BC-A0CA-44D4-8D34-2276FEDAA6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C71565-A1F0-7B9E-F220-1799C4471055}"/>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CF5A6405-A170-066E-EFB7-F0679571324A}"/>
              </a:ext>
            </a:extLst>
          </p:cNvPr>
          <p:cNvSpPr>
            <a:spLocks noGrp="1"/>
          </p:cNvSpPr>
          <p:nvPr>
            <p:ph type="sldNum" sz="quarter" idx="5"/>
          </p:nvPr>
        </p:nvSpPr>
        <p:spPr/>
        <p:txBody>
          <a:bodyPr/>
          <a:lstStyle/>
          <a:p>
            <a:fld id="{62B780CC-5D5E-475C-B9C2-86623C2F3D7E}" type="slidenum">
              <a:rPr lang="en-CA" smtClean="0"/>
              <a:t>24</a:t>
            </a:fld>
            <a:endParaRPr lang="en-CA"/>
          </a:p>
        </p:txBody>
      </p:sp>
    </p:spTree>
    <p:extLst>
      <p:ext uri="{BB962C8B-B14F-4D97-AF65-F5344CB8AC3E}">
        <p14:creationId xmlns:p14="http://schemas.microsoft.com/office/powerpoint/2010/main" val="1017190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135C2-114A-8AAE-89CF-5D0573B526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3807DB-BE81-435C-B738-5C53C4AE3C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4D5905-CAC8-917F-9227-2F23353375E0}"/>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F4AD491A-F97A-47A9-90BE-31A4DF2D4E9A}"/>
              </a:ext>
            </a:extLst>
          </p:cNvPr>
          <p:cNvSpPr>
            <a:spLocks noGrp="1"/>
          </p:cNvSpPr>
          <p:nvPr>
            <p:ph type="sldNum" sz="quarter" idx="5"/>
          </p:nvPr>
        </p:nvSpPr>
        <p:spPr/>
        <p:txBody>
          <a:bodyPr/>
          <a:lstStyle/>
          <a:p>
            <a:fld id="{62B780CC-5D5E-475C-B9C2-86623C2F3D7E}" type="slidenum">
              <a:rPr lang="en-CA" smtClean="0"/>
              <a:t>5</a:t>
            </a:fld>
            <a:endParaRPr lang="en-CA"/>
          </a:p>
        </p:txBody>
      </p:sp>
    </p:spTree>
    <p:extLst>
      <p:ext uri="{BB962C8B-B14F-4D97-AF65-F5344CB8AC3E}">
        <p14:creationId xmlns:p14="http://schemas.microsoft.com/office/powerpoint/2010/main" val="4072079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517C5-9AA3-508F-8C17-FD29B0F512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32FECE-AB0F-700D-CB79-FB91317630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B9D406-25FA-671B-9A38-065EDC057A2D}"/>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208DB20F-06CE-12B7-D530-E239DB64D579}"/>
              </a:ext>
            </a:extLst>
          </p:cNvPr>
          <p:cNvSpPr>
            <a:spLocks noGrp="1"/>
          </p:cNvSpPr>
          <p:nvPr>
            <p:ph type="sldNum" sz="quarter" idx="5"/>
          </p:nvPr>
        </p:nvSpPr>
        <p:spPr/>
        <p:txBody>
          <a:bodyPr/>
          <a:lstStyle/>
          <a:p>
            <a:fld id="{62B780CC-5D5E-475C-B9C2-86623C2F3D7E}" type="slidenum">
              <a:rPr lang="en-CA" smtClean="0"/>
              <a:t>6</a:t>
            </a:fld>
            <a:endParaRPr lang="en-CA"/>
          </a:p>
        </p:txBody>
      </p:sp>
    </p:spTree>
    <p:extLst>
      <p:ext uri="{BB962C8B-B14F-4D97-AF65-F5344CB8AC3E}">
        <p14:creationId xmlns:p14="http://schemas.microsoft.com/office/powerpoint/2010/main" val="3388074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517C5-9AA3-508F-8C17-FD29B0F512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32FECE-AB0F-700D-CB79-FB91317630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B9D406-25FA-671B-9A38-065EDC057A2D}"/>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208DB20F-06CE-12B7-D530-E239DB64D579}"/>
              </a:ext>
            </a:extLst>
          </p:cNvPr>
          <p:cNvSpPr>
            <a:spLocks noGrp="1"/>
          </p:cNvSpPr>
          <p:nvPr>
            <p:ph type="sldNum" sz="quarter" idx="5"/>
          </p:nvPr>
        </p:nvSpPr>
        <p:spPr/>
        <p:txBody>
          <a:bodyPr/>
          <a:lstStyle/>
          <a:p>
            <a:fld id="{62B780CC-5D5E-475C-B9C2-86623C2F3D7E}" type="slidenum">
              <a:rPr lang="en-CA" smtClean="0"/>
              <a:t>7</a:t>
            </a:fld>
            <a:endParaRPr lang="en-CA"/>
          </a:p>
        </p:txBody>
      </p:sp>
    </p:spTree>
    <p:extLst>
      <p:ext uri="{BB962C8B-B14F-4D97-AF65-F5344CB8AC3E}">
        <p14:creationId xmlns:p14="http://schemas.microsoft.com/office/powerpoint/2010/main" val="3027484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CDEA0-BF9C-7EB1-D848-E7E910A8F9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13CA45-1DFF-AB08-03BE-84F9153DFE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D0B889-00FD-EA74-8475-31BB4B39748A}"/>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E7C01E07-79C1-0727-27D9-AF2CD2E48166}"/>
              </a:ext>
            </a:extLst>
          </p:cNvPr>
          <p:cNvSpPr>
            <a:spLocks noGrp="1"/>
          </p:cNvSpPr>
          <p:nvPr>
            <p:ph type="sldNum" sz="quarter" idx="5"/>
          </p:nvPr>
        </p:nvSpPr>
        <p:spPr/>
        <p:txBody>
          <a:bodyPr/>
          <a:lstStyle/>
          <a:p>
            <a:fld id="{62B780CC-5D5E-475C-B9C2-86623C2F3D7E}" type="slidenum">
              <a:rPr lang="en-CA" smtClean="0"/>
              <a:t>8</a:t>
            </a:fld>
            <a:endParaRPr lang="en-CA"/>
          </a:p>
        </p:txBody>
      </p:sp>
    </p:spTree>
    <p:extLst>
      <p:ext uri="{BB962C8B-B14F-4D97-AF65-F5344CB8AC3E}">
        <p14:creationId xmlns:p14="http://schemas.microsoft.com/office/powerpoint/2010/main" val="761899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CDEA0-BF9C-7EB1-D848-E7E910A8F9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13CA45-1DFF-AB08-03BE-84F9153DFE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D0B889-00FD-EA74-8475-31BB4B39748A}"/>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E7C01E07-79C1-0727-27D9-AF2CD2E48166}"/>
              </a:ext>
            </a:extLst>
          </p:cNvPr>
          <p:cNvSpPr>
            <a:spLocks noGrp="1"/>
          </p:cNvSpPr>
          <p:nvPr>
            <p:ph type="sldNum" sz="quarter" idx="5"/>
          </p:nvPr>
        </p:nvSpPr>
        <p:spPr/>
        <p:txBody>
          <a:bodyPr/>
          <a:lstStyle/>
          <a:p>
            <a:fld id="{62B780CC-5D5E-475C-B9C2-86623C2F3D7E}" type="slidenum">
              <a:rPr lang="en-CA" smtClean="0"/>
              <a:t>9</a:t>
            </a:fld>
            <a:endParaRPr lang="en-CA"/>
          </a:p>
        </p:txBody>
      </p:sp>
    </p:spTree>
    <p:extLst>
      <p:ext uri="{BB962C8B-B14F-4D97-AF65-F5344CB8AC3E}">
        <p14:creationId xmlns:p14="http://schemas.microsoft.com/office/powerpoint/2010/main" val="1756701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B14E9-BE0A-B1FF-0E3A-D49C5BF6AF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A4D2BA-8C1D-7A7D-7DA5-EFB099A053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D9DD34-9804-FEDC-8DA4-30D1F655269F}"/>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FF6681FE-2026-962A-FE92-B6341C171D7E}"/>
              </a:ext>
            </a:extLst>
          </p:cNvPr>
          <p:cNvSpPr>
            <a:spLocks noGrp="1"/>
          </p:cNvSpPr>
          <p:nvPr>
            <p:ph type="sldNum" sz="quarter" idx="5"/>
          </p:nvPr>
        </p:nvSpPr>
        <p:spPr/>
        <p:txBody>
          <a:bodyPr/>
          <a:lstStyle/>
          <a:p>
            <a:fld id="{62B780CC-5D5E-475C-B9C2-86623C2F3D7E}" type="slidenum">
              <a:rPr lang="en-CA" smtClean="0"/>
              <a:t>10</a:t>
            </a:fld>
            <a:endParaRPr lang="en-CA"/>
          </a:p>
        </p:txBody>
      </p:sp>
    </p:spTree>
    <p:extLst>
      <p:ext uri="{BB962C8B-B14F-4D97-AF65-F5344CB8AC3E}">
        <p14:creationId xmlns:p14="http://schemas.microsoft.com/office/powerpoint/2010/main" val="739174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B14E9-BE0A-B1FF-0E3A-D49C5BF6AF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A4D2BA-8C1D-7A7D-7DA5-EFB099A053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D9DD34-9804-FEDC-8DA4-30D1F655269F}"/>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FF6681FE-2026-962A-FE92-B6341C171D7E}"/>
              </a:ext>
            </a:extLst>
          </p:cNvPr>
          <p:cNvSpPr>
            <a:spLocks noGrp="1"/>
          </p:cNvSpPr>
          <p:nvPr>
            <p:ph type="sldNum" sz="quarter" idx="5"/>
          </p:nvPr>
        </p:nvSpPr>
        <p:spPr/>
        <p:txBody>
          <a:bodyPr/>
          <a:lstStyle/>
          <a:p>
            <a:fld id="{62B780CC-5D5E-475C-B9C2-86623C2F3D7E}" type="slidenum">
              <a:rPr lang="en-CA" smtClean="0"/>
              <a:t>11</a:t>
            </a:fld>
            <a:endParaRPr lang="en-CA"/>
          </a:p>
        </p:txBody>
      </p:sp>
    </p:spTree>
    <p:extLst>
      <p:ext uri="{BB962C8B-B14F-4D97-AF65-F5344CB8AC3E}">
        <p14:creationId xmlns:p14="http://schemas.microsoft.com/office/powerpoint/2010/main" val="4221424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2/14/2026</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4316F9D2-7885-73E2-5737-A07704C92274}"/>
              </a:ext>
            </a:extLst>
          </p:cNvPr>
          <p:cNvPicPr>
            <a:picLocks noChangeAspect="1"/>
          </p:cNvPicPr>
          <p:nvPr/>
        </p:nvPicPr>
        <p:blipFill>
          <a:blip r:embed="rId2">
            <a:extLst>
              <a:ext uri="{28A0092B-C50C-407E-A947-70E740481C1C}">
                <a14:useLocalDpi xmlns:a14="http://schemas.microsoft.com/office/drawing/2010/main" val="0"/>
              </a:ext>
            </a:extLst>
          </a:blip>
          <a:srcRect t="19"/>
          <a:stretch>
            <a:fillRect/>
          </a:stretch>
        </p:blipFill>
        <p:spPr>
          <a:xfrm>
            <a:off x="20" y="1923"/>
            <a:ext cx="18287980" cy="10285077"/>
          </a:xfrm>
          <a:prstGeom prst="rect">
            <a:avLst/>
          </a:prstGeom>
        </p:spPr>
      </p:pic>
    </p:spTree>
    <p:extLst>
      <p:ext uri="{BB962C8B-B14F-4D97-AF65-F5344CB8AC3E}">
        <p14:creationId xmlns:p14="http://schemas.microsoft.com/office/powerpoint/2010/main" val="867869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5C32C-D727-4D31-FF1E-54295ED9F6D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08CE922-48A7-0BAF-B8B6-1BB57528CC35}"/>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10E18476-8A0B-C5F2-EA9C-A4C82FD0F192}"/>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348D26BE-51DC-AF1B-F0E0-E1E89C9D4D78}"/>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A2943F1D-6806-F4BC-78FB-8ADECE7C5B1C}"/>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D821964E-4A26-CD4D-37B0-1D93041FE911}"/>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D104FD22-473A-C0E6-47FB-A76909376D6E}"/>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87D4097D-C39A-098E-AD23-5AC491AD8599}"/>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E5C2422A-5DCB-88F4-3BB6-C742441A29A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79A9D558-8FC5-24EE-F2F4-55DB3A0C2357}"/>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BFDC930B-6CC6-FB09-CC44-873A0C59C239}"/>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0232AB26-1F28-33F6-6310-9CFAA91613CC}"/>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4883A4F3-9677-779E-F371-830D01FE736D}"/>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B9F78073-00EC-7455-9037-60A8EB4C84B6}"/>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CED2CAF8-8F37-726A-982C-600AD6E1DE22}"/>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3C07C990-1A68-9575-25FC-EAE3C6A7C130}"/>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808627D8-52F9-0F5A-BC1E-D173F8FD5C88}"/>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0B8960A1-BB45-D4C5-3683-07F50493E1DC}"/>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FC58040F-05EA-DD14-B38B-6E381CABED8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05843056-E6E7-D6E7-94F5-9A88593B8FCC}"/>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98D69FAB-47E9-B8CC-1F22-A239387C5B49}"/>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6D54FF56-0501-283A-FAE3-6509DC6E09C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86FA6D7A-6105-5F63-EDB1-88AB9B19A1EF}"/>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CACB70F7-092A-4984-4D21-D1EC44A592CE}"/>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16E66F88-BA4E-CF6E-909D-C6AB101792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86470DEA-94DD-35CD-2EA2-5140382B7F69}"/>
              </a:ext>
            </a:extLst>
          </p:cNvPr>
          <p:cNvSpPr txBox="1"/>
          <p:nvPr/>
        </p:nvSpPr>
        <p:spPr>
          <a:xfrm>
            <a:off x="533401" y="1485900"/>
            <a:ext cx="10792920" cy="6327694"/>
          </a:xfrm>
          <a:prstGeom prst="rect">
            <a:avLst/>
          </a:prstGeom>
          <a:noFill/>
        </p:spPr>
        <p:txBody>
          <a:bodyPr wrap="square">
            <a:spAutoFit/>
          </a:bodyPr>
          <a:lstStyle/>
          <a:p>
            <a:pPr>
              <a:lnSpc>
                <a:spcPct val="107000"/>
              </a:lnSpc>
              <a:spcAft>
                <a:spcPts val="800"/>
              </a:spcAft>
            </a:pPr>
            <a:r>
              <a:rPr lang="en-US" sz="3600" b="1" kern="100" dirty="0">
                <a:effectLst/>
                <a:latin typeface="Arial" panose="020B0604020202020204" pitchFamily="34" charset="0"/>
                <a:ea typeface="Aptos" panose="020B0004020202020204" pitchFamily="34" charset="0"/>
                <a:cs typeface="Arial" panose="020B0604020202020204" pitchFamily="34" charset="0"/>
              </a:rPr>
              <a:t>3. FOLLOWING BEHIND</a:t>
            </a:r>
          </a:p>
          <a:p>
            <a:r>
              <a:rPr lang="en-US" sz="3600" b="1" kern="100" dirty="0">
                <a:effectLst/>
                <a:latin typeface="Arial" panose="020B0604020202020204" pitchFamily="34" charset="0"/>
                <a:ea typeface="Aptos" panose="020B0004020202020204" pitchFamily="34" charset="0"/>
                <a:cs typeface="Arial" panose="020B0604020202020204" pitchFamily="34" charset="0"/>
              </a:rPr>
              <a:t>Luke 23:26- “</a:t>
            </a:r>
            <a:r>
              <a:rPr lang="en-US" sz="3600" kern="100" dirty="0">
                <a:effectLst/>
                <a:latin typeface="Arial" panose="020B0604020202020204" pitchFamily="34" charset="0"/>
                <a:ea typeface="Aptos" panose="020B0004020202020204" pitchFamily="34" charset="0"/>
                <a:cs typeface="Arial" panose="020B0604020202020204" pitchFamily="34" charset="0"/>
              </a:rPr>
              <a:t>Now as they led Him away, they laid hold of a certain man, Simon a </a:t>
            </a:r>
            <a:r>
              <a:rPr lang="en-US" sz="3600" kern="100" dirty="0" err="1">
                <a:effectLst/>
                <a:latin typeface="Arial" panose="020B0604020202020204" pitchFamily="34" charset="0"/>
                <a:ea typeface="Aptos" panose="020B0004020202020204" pitchFamily="34" charset="0"/>
                <a:cs typeface="Arial" panose="020B0604020202020204" pitchFamily="34" charset="0"/>
              </a:rPr>
              <a:t>Cyrenian</a:t>
            </a:r>
            <a:r>
              <a:rPr lang="en-US" sz="3600" kern="100" dirty="0">
                <a:effectLst/>
                <a:latin typeface="Arial" panose="020B0604020202020204" pitchFamily="34" charset="0"/>
                <a:ea typeface="Aptos" panose="020B0004020202020204" pitchFamily="34" charset="0"/>
                <a:cs typeface="Arial" panose="020B0604020202020204" pitchFamily="34" charset="0"/>
              </a:rPr>
              <a:t>, who was coming from the country, and on him they laid the cross that he might bear it after Jesus.”</a:t>
            </a:r>
          </a:p>
          <a:p>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b="1" kern="100" dirty="0">
                <a:effectLst/>
                <a:latin typeface="Arial" panose="020B0604020202020204" pitchFamily="34" charset="0"/>
                <a:ea typeface="Aptos" panose="020B0004020202020204" pitchFamily="34" charset="0"/>
                <a:cs typeface="Arial" panose="020B0604020202020204" pitchFamily="34" charset="0"/>
              </a:rPr>
              <a:t>A. Submitting to the Burden</a:t>
            </a:r>
            <a:r>
              <a:rPr lang="en-US" sz="3600" kern="100" dirty="0">
                <a:effectLst/>
                <a:latin typeface="Arial" panose="020B0604020202020204" pitchFamily="34" charset="0"/>
                <a:ea typeface="Aptos" panose="020B0004020202020204" pitchFamily="34" charset="0"/>
                <a:cs typeface="Arial" panose="020B0604020202020204" pitchFamily="34" charset="0"/>
              </a:rPr>
              <a:t>: Simon did not struggle; he submitted to the compulsion. Sometimes, coming out of the margins means accepting the reality of our struggle and asking, "Lord, how can I carry this with you?"</a:t>
            </a:r>
          </a:p>
        </p:txBody>
      </p:sp>
    </p:spTree>
    <p:extLst>
      <p:ext uri="{BB962C8B-B14F-4D97-AF65-F5344CB8AC3E}">
        <p14:creationId xmlns:p14="http://schemas.microsoft.com/office/powerpoint/2010/main" val="198307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5C32C-D727-4D31-FF1E-54295ED9F6D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08CE922-48A7-0BAF-B8B6-1BB57528CC35}"/>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10E18476-8A0B-C5F2-EA9C-A4C82FD0F192}"/>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348D26BE-51DC-AF1B-F0E0-E1E89C9D4D78}"/>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A2943F1D-6806-F4BC-78FB-8ADECE7C5B1C}"/>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D821964E-4A26-CD4D-37B0-1D93041FE911}"/>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D104FD22-473A-C0E6-47FB-A76909376D6E}"/>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87D4097D-C39A-098E-AD23-5AC491AD8599}"/>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E5C2422A-5DCB-88F4-3BB6-C742441A29A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79A9D558-8FC5-24EE-F2F4-55DB3A0C2357}"/>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BFDC930B-6CC6-FB09-CC44-873A0C59C239}"/>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0232AB26-1F28-33F6-6310-9CFAA91613CC}"/>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4883A4F3-9677-779E-F371-830D01FE736D}"/>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B9F78073-00EC-7455-9037-60A8EB4C84B6}"/>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CED2CAF8-8F37-726A-982C-600AD6E1DE22}"/>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3C07C990-1A68-9575-25FC-EAE3C6A7C130}"/>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808627D8-52F9-0F5A-BC1E-D173F8FD5C88}"/>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0B8960A1-BB45-D4C5-3683-07F50493E1DC}"/>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FC58040F-05EA-DD14-B38B-6E381CABED8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05843056-E6E7-D6E7-94F5-9A88593B8FCC}"/>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98D69FAB-47E9-B8CC-1F22-A239387C5B49}"/>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6D54FF56-0501-283A-FAE3-6509DC6E09C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86FA6D7A-6105-5F63-EDB1-88AB9B19A1EF}"/>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CACB70F7-092A-4984-4D21-D1EC44A592CE}"/>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16E66F88-BA4E-CF6E-909D-C6AB101792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86470DEA-94DD-35CD-2EA2-5140382B7F69}"/>
              </a:ext>
            </a:extLst>
          </p:cNvPr>
          <p:cNvSpPr txBox="1"/>
          <p:nvPr/>
        </p:nvSpPr>
        <p:spPr>
          <a:xfrm>
            <a:off x="533401" y="1790699"/>
            <a:ext cx="10971450" cy="6327694"/>
          </a:xfrm>
          <a:prstGeom prst="rect">
            <a:avLst/>
          </a:prstGeom>
          <a:noFill/>
        </p:spPr>
        <p:txBody>
          <a:bodyPr wrap="square">
            <a:spAutoFit/>
          </a:bodyPr>
          <a:lstStyle/>
          <a:p>
            <a:pPr>
              <a:lnSpc>
                <a:spcPct val="107000"/>
              </a:lnSpc>
              <a:spcAft>
                <a:spcPts val="800"/>
              </a:spcAft>
            </a:pPr>
            <a:r>
              <a:rPr lang="en-US" sz="3600" b="1" kern="100" dirty="0">
                <a:effectLst/>
                <a:latin typeface="Arial" panose="020B0604020202020204" pitchFamily="34" charset="0"/>
                <a:ea typeface="Aptos" panose="020B0004020202020204" pitchFamily="34" charset="0"/>
                <a:cs typeface="Arial" panose="020B0604020202020204" pitchFamily="34" charset="0"/>
              </a:rPr>
              <a:t>3. FOLLOWING BEHIND (</a:t>
            </a:r>
            <a:r>
              <a:rPr lang="en-US" sz="3600" b="1" kern="100" dirty="0" err="1">
                <a:effectLst/>
                <a:latin typeface="Arial" panose="020B0604020202020204" pitchFamily="34" charset="0"/>
                <a:ea typeface="Aptos" panose="020B0004020202020204" pitchFamily="34" charset="0"/>
                <a:cs typeface="Arial" panose="020B0604020202020204" pitchFamily="34" charset="0"/>
              </a:rPr>
              <a:t>con’t</a:t>
            </a:r>
            <a:r>
              <a:rPr lang="en-US" sz="3600" b="1" kern="100" dirty="0">
                <a:effectLst/>
                <a:latin typeface="Arial" panose="020B0604020202020204" pitchFamily="34" charset="0"/>
                <a:ea typeface="Aptos" panose="020B0004020202020204" pitchFamily="34" charset="0"/>
                <a:cs typeface="Arial" panose="020B0604020202020204" pitchFamily="34" charset="0"/>
              </a:rPr>
              <a:t>)</a:t>
            </a:r>
          </a:p>
          <a:p>
            <a:pPr marL="571500" indent="-571500">
              <a:buFont typeface="Wingdings" pitchFamily="2" charset="2"/>
              <a:buChar char="q"/>
            </a:pPr>
            <a:r>
              <a:rPr lang="en-US" sz="3600" b="1" kern="100" dirty="0">
                <a:effectLst/>
                <a:latin typeface="Arial" panose="020B0604020202020204" pitchFamily="34" charset="0"/>
                <a:ea typeface="Aptos" panose="020B0004020202020204" pitchFamily="34" charset="0"/>
                <a:cs typeface="Arial" panose="020B0604020202020204" pitchFamily="34" charset="0"/>
              </a:rPr>
              <a:t>B. Seeing the Savior: </a:t>
            </a:r>
            <a:r>
              <a:rPr lang="en-US" sz="3600" kern="100" dirty="0">
                <a:effectLst/>
                <a:latin typeface="Arial" panose="020B0604020202020204" pitchFamily="34" charset="0"/>
                <a:ea typeface="Aptos" panose="020B0004020202020204" pitchFamily="34" charset="0"/>
                <a:cs typeface="Arial" panose="020B0604020202020204" pitchFamily="34" charset="0"/>
              </a:rPr>
              <a:t>In that moment, Simon’s eyes were on Jesus. He was not just carrying a piece of wood; he was supporting the Savior in his lowest moment.</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b="1" kern="100" dirty="0">
                <a:effectLst/>
                <a:latin typeface="Arial" panose="020B0604020202020204" pitchFamily="34" charset="0"/>
                <a:ea typeface="Aptos" panose="020B0004020202020204" pitchFamily="34" charset="0"/>
                <a:cs typeface="Arial" panose="020B0604020202020204" pitchFamily="34" charset="0"/>
              </a:rPr>
              <a:t>C. The Power of Presence: </a:t>
            </a:r>
            <a:r>
              <a:rPr lang="en-US" sz="3600" kern="100" dirty="0">
                <a:effectLst/>
                <a:latin typeface="Arial" panose="020B0604020202020204" pitchFamily="34" charset="0"/>
                <a:ea typeface="Aptos" panose="020B0004020202020204" pitchFamily="34" charset="0"/>
                <a:cs typeface="Arial" panose="020B0604020202020204" pitchFamily="34" charset="0"/>
              </a:rPr>
              <a:t>Sometimes we cannot fix our circumstances. We cannot remove the cross. But we can, like Simon, offer our presence, our endurance, and in doing so, find that Christ is walking with us, not just ahead of us.</a:t>
            </a:r>
          </a:p>
        </p:txBody>
      </p:sp>
    </p:spTree>
    <p:extLst>
      <p:ext uri="{BB962C8B-B14F-4D97-AF65-F5344CB8AC3E}">
        <p14:creationId xmlns:p14="http://schemas.microsoft.com/office/powerpoint/2010/main" val="4052164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316D0-7956-BD86-D59A-37AAD76B570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764A9B9-EA41-12D6-02D7-6CBD9CE40C17}"/>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F7DE562A-CC4B-5858-EC41-1B63161E08C3}"/>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538182FF-AF1B-67CA-CCCC-4D7E934A4F2A}"/>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DBE0130B-C864-0610-2F24-F5057B4A2D13}"/>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2893896E-AE10-EC6A-4DF0-6AAD32A7EF14}"/>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AEC52F69-6231-D463-F209-F4A1B321984E}"/>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07345184-83B9-52A8-0934-674EED157912}"/>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3A80A26D-18C4-5F51-FEB8-572412C5EEF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F22D6D5C-F481-D7A1-9223-043140DAB793}"/>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EF6FAA84-80B6-AFE8-8A08-C702E5254FCA}"/>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A3B61A1C-FF6D-59BA-360D-06E42FE9E8F3}"/>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F472DB78-5441-1C27-C3BC-984CCEE6B5D9}"/>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ED08273E-5A82-1ED6-D3DD-AE5243C00618}"/>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6F3B50E3-5EBE-CD7B-08D1-23E75A026CD7}"/>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2A7EC57A-F479-A658-1C5D-5E9560D60B13}"/>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79C9A8AF-F85F-95FF-6A5A-DC56223A5153}"/>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83E3D699-7073-5B91-B3B3-90368C4D278C}"/>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4190CF36-9721-DBB5-1397-0983D6FE22E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6F29ACEE-52B2-58AD-C3DB-FEAAD542E56E}"/>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535DE61A-67E8-5405-3D07-60F0D1BEF8E5}"/>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363AE476-9CAF-7B7A-3074-EA3002B0E16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48209899-B8D1-48B5-FD6F-D3C92B7E7998}"/>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34FF9A5C-6CCE-CFD1-4B06-1BF5A0892BE9}"/>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F22256FF-B4AE-B432-ABE2-6480F690516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599B3EB7-866D-D748-3484-088E18A15B2F}"/>
              </a:ext>
            </a:extLst>
          </p:cNvPr>
          <p:cNvSpPr txBox="1"/>
          <p:nvPr/>
        </p:nvSpPr>
        <p:spPr>
          <a:xfrm>
            <a:off x="609600" y="1485900"/>
            <a:ext cx="10895250" cy="6881692"/>
          </a:xfrm>
          <a:prstGeom prst="rect">
            <a:avLst/>
          </a:prstGeom>
          <a:noFill/>
        </p:spPr>
        <p:txBody>
          <a:bodyPr wrap="square">
            <a:spAutoFit/>
          </a:bodyPr>
          <a:lstStyle/>
          <a:p>
            <a:pPr>
              <a:lnSpc>
                <a:spcPct val="107000"/>
              </a:lnSpc>
              <a:spcAft>
                <a:spcPts val="800"/>
              </a:spcAft>
            </a:pPr>
            <a:r>
              <a:rPr lang="en-US" sz="3600" b="1" kern="100" dirty="0">
                <a:effectLst/>
                <a:latin typeface="Arial" panose="020B0604020202020204" pitchFamily="34" charset="0"/>
                <a:ea typeface="Aptos" panose="020B0004020202020204" pitchFamily="34" charset="0"/>
                <a:cs typeface="Arial" panose="020B0604020202020204" pitchFamily="34" charset="0"/>
              </a:rPr>
              <a:t>4. THE LEGACY OF AN INTERRUPTED MAN</a:t>
            </a:r>
          </a:p>
          <a:p>
            <a:r>
              <a:rPr lang="en-US" sz="3600" b="1" kern="100" dirty="0">
                <a:effectLst/>
                <a:latin typeface="Arial" panose="020B0604020202020204" pitchFamily="34" charset="0"/>
                <a:ea typeface="Aptos" panose="020B0004020202020204" pitchFamily="34" charset="0"/>
                <a:cs typeface="Arial" panose="020B0604020202020204" pitchFamily="34" charset="0"/>
              </a:rPr>
              <a:t>Mark 15:21 </a:t>
            </a:r>
            <a:r>
              <a:rPr lang="en-US" sz="3600" kern="100" dirty="0">
                <a:effectLst/>
                <a:latin typeface="Arial" panose="020B0604020202020204" pitchFamily="34" charset="0"/>
                <a:ea typeface="Aptos" panose="020B0004020202020204" pitchFamily="34" charset="0"/>
                <a:cs typeface="Arial" panose="020B0604020202020204" pitchFamily="34" charset="0"/>
              </a:rPr>
              <a:t>– “Then they compelled a certain man, Simon a </a:t>
            </a:r>
            <a:r>
              <a:rPr lang="en-US" sz="3600" kern="100" dirty="0" err="1">
                <a:effectLst/>
                <a:latin typeface="Arial" panose="020B0604020202020204" pitchFamily="34" charset="0"/>
                <a:ea typeface="Aptos" panose="020B0004020202020204" pitchFamily="34" charset="0"/>
                <a:cs typeface="Arial" panose="020B0604020202020204" pitchFamily="34" charset="0"/>
              </a:rPr>
              <a:t>Cyrenian</a:t>
            </a:r>
            <a:r>
              <a:rPr lang="en-US" sz="3600" kern="100" dirty="0">
                <a:effectLst/>
                <a:latin typeface="Arial" panose="020B0604020202020204" pitchFamily="34" charset="0"/>
                <a:ea typeface="Aptos" panose="020B0004020202020204" pitchFamily="34" charset="0"/>
                <a:cs typeface="Arial" panose="020B0604020202020204" pitchFamily="34" charset="0"/>
              </a:rPr>
              <a:t>, the father of Alexander and Rufus, as he was coming out of the country and passing by, to bear His cross.”</a:t>
            </a:r>
          </a:p>
          <a:p>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They were known in the early church</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Simon’s encounter transformed his household</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b="1" kern="100" dirty="0">
                <a:effectLst/>
                <a:latin typeface="Arial" panose="020B0604020202020204" pitchFamily="34" charset="0"/>
                <a:ea typeface="Aptos" panose="020B0004020202020204" pitchFamily="34" charset="0"/>
                <a:cs typeface="Arial" panose="020B0604020202020204" pitchFamily="34" charset="0"/>
              </a:rPr>
              <a:t>Romans 16:13 </a:t>
            </a:r>
            <a:r>
              <a:rPr lang="en-US" sz="3600" kern="100" dirty="0">
                <a:effectLst/>
                <a:latin typeface="Arial" panose="020B0604020202020204" pitchFamily="34" charset="0"/>
                <a:ea typeface="Aptos" panose="020B0004020202020204" pitchFamily="34" charset="0"/>
                <a:cs typeface="Arial" panose="020B0604020202020204" pitchFamily="34" charset="0"/>
              </a:rPr>
              <a:t>– “Greet Rufus, chosen in the Lord, and his mother and mine.”</a:t>
            </a:r>
          </a:p>
        </p:txBody>
      </p:sp>
    </p:spTree>
    <p:extLst>
      <p:ext uri="{BB962C8B-B14F-4D97-AF65-F5344CB8AC3E}">
        <p14:creationId xmlns:p14="http://schemas.microsoft.com/office/powerpoint/2010/main" val="4285172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316D0-7956-BD86-D59A-37AAD76B570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764A9B9-EA41-12D6-02D7-6CBD9CE40C17}"/>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F7DE562A-CC4B-5858-EC41-1B63161E08C3}"/>
              </a:ext>
            </a:extLst>
          </p:cNvPr>
          <p:cNvGrpSpPr/>
          <p:nvPr/>
        </p:nvGrpSpPr>
        <p:grpSpPr>
          <a:xfrm>
            <a:off x="152400" y="289268"/>
            <a:ext cx="11408691" cy="9997731"/>
            <a:chOff x="0" y="0"/>
            <a:chExt cx="2274402" cy="707744"/>
          </a:xfrm>
        </p:grpSpPr>
        <p:sp>
          <p:nvSpPr>
            <p:cNvPr id="8" name="Freeform 8">
              <a:extLst>
                <a:ext uri="{FF2B5EF4-FFF2-40B4-BE49-F238E27FC236}">
                  <a16:creationId xmlns:a16="http://schemas.microsoft.com/office/drawing/2014/main" id="{538182FF-AF1B-67CA-CCCC-4D7E934A4F2A}"/>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DBE0130B-C864-0610-2F24-F5057B4A2D13}"/>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2893896E-AE10-EC6A-4DF0-6AAD32A7EF14}"/>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AEC52F69-6231-D463-F209-F4A1B321984E}"/>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07345184-83B9-52A8-0934-674EED157912}"/>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3A80A26D-18C4-5F51-FEB8-572412C5EEF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F22D6D5C-F481-D7A1-9223-043140DAB793}"/>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EF6FAA84-80B6-AFE8-8A08-C702E5254FCA}"/>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A3B61A1C-FF6D-59BA-360D-06E42FE9E8F3}"/>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F472DB78-5441-1C27-C3BC-984CCEE6B5D9}"/>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ED08273E-5A82-1ED6-D3DD-AE5243C00618}"/>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6F3B50E3-5EBE-CD7B-08D1-23E75A026CD7}"/>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2A7EC57A-F479-A658-1C5D-5E9560D60B13}"/>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79C9A8AF-F85F-95FF-6A5A-DC56223A5153}"/>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83E3D699-7073-5B91-B3B3-90368C4D278C}"/>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4190CF36-9721-DBB5-1397-0983D6FE22E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6F29ACEE-52B2-58AD-C3DB-FEAAD542E56E}"/>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535DE61A-67E8-5405-3D07-60F0D1BEF8E5}"/>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363AE476-9CAF-7B7A-3074-EA3002B0E16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48209899-B8D1-48B5-FD6F-D3C92B7E7998}"/>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34FF9A5C-6CCE-CFD1-4B06-1BF5A0892BE9}"/>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F22256FF-B4AE-B432-ABE2-6480F690516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599B3EB7-866D-D748-3484-088E18A15B2F}"/>
              </a:ext>
            </a:extLst>
          </p:cNvPr>
          <p:cNvSpPr txBox="1"/>
          <p:nvPr/>
        </p:nvSpPr>
        <p:spPr>
          <a:xfrm>
            <a:off x="373601" y="1638300"/>
            <a:ext cx="11131249" cy="6920484"/>
          </a:xfrm>
          <a:prstGeom prst="rect">
            <a:avLst/>
          </a:prstGeom>
          <a:noFill/>
        </p:spPr>
        <p:txBody>
          <a:bodyPr wrap="square">
            <a:spAutoFit/>
          </a:bodyPr>
          <a:lstStyle/>
          <a:p>
            <a:pPr>
              <a:lnSpc>
                <a:spcPct val="107000"/>
              </a:lnSpc>
              <a:spcAft>
                <a:spcPts val="800"/>
              </a:spcAft>
            </a:pPr>
            <a:r>
              <a:rPr lang="en-US" sz="3600" b="1" kern="100" dirty="0">
                <a:effectLst/>
                <a:latin typeface="Arial" panose="020B0604020202020204" pitchFamily="34" charset="0"/>
                <a:ea typeface="Aptos" panose="020B0004020202020204" pitchFamily="34" charset="0"/>
                <a:cs typeface="Arial" panose="020B0604020202020204" pitchFamily="34" charset="0"/>
              </a:rPr>
              <a:t>4. THE LEGACY OF AN INTERRUPTED MAN (</a:t>
            </a:r>
            <a:r>
              <a:rPr lang="en-US" sz="3600" b="1" kern="100" dirty="0" err="1">
                <a:effectLst/>
                <a:latin typeface="Arial" panose="020B0604020202020204" pitchFamily="34" charset="0"/>
                <a:ea typeface="Aptos" panose="020B0004020202020204" pitchFamily="34" charset="0"/>
                <a:cs typeface="Arial" panose="020B0604020202020204" pitchFamily="34" charset="0"/>
              </a:rPr>
              <a:t>con’t</a:t>
            </a:r>
            <a:r>
              <a:rPr lang="en-US" sz="3600" b="1" kern="100" dirty="0">
                <a:effectLst/>
                <a:latin typeface="Arial" panose="020B0604020202020204" pitchFamily="34" charset="0"/>
                <a:ea typeface="Aptos" panose="020B0004020202020204" pitchFamily="34" charset="0"/>
                <a:cs typeface="Arial" panose="020B0604020202020204" pitchFamily="34" charset="0"/>
              </a:rPr>
              <a:t>)</a:t>
            </a: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A moment of obedience can create a generational testimony.</a:t>
            </a:r>
          </a:p>
          <a:p>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From Forced Labor to Faith Lineage</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Simon started as, a compelled carrier; he became a remembered father</a:t>
            </a:r>
          </a:p>
          <a:p>
            <a:pPr marL="571500" indent="-571500">
              <a:buFont typeface="Wingdings" pitchFamily="2" charset="2"/>
              <a:buChar char="q"/>
            </a:pPr>
            <a:endParaRPr lang="en-US" sz="3600" kern="100" dirty="0">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God uses what you never planned to shape what you will become.</a:t>
            </a:r>
          </a:p>
        </p:txBody>
      </p:sp>
    </p:spTree>
    <p:extLst>
      <p:ext uri="{BB962C8B-B14F-4D97-AF65-F5344CB8AC3E}">
        <p14:creationId xmlns:p14="http://schemas.microsoft.com/office/powerpoint/2010/main" val="1449549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BEC95-8713-75A2-5429-6169D1055E8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04C17D9-A4BD-7B07-4EA6-7652D497A1A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C5D49E97-6418-F8C8-A88A-F8DA94CE9885}"/>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610B5A55-3498-F774-7BD7-07FC3225DB7D}"/>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B17860ED-B904-C60B-0954-2D1D4809A479}"/>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81C929D6-D170-2600-5B06-ED1C887D9F89}"/>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72CC99D9-D23F-AA3A-1317-0C78C74F2072}"/>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5B08690F-1AF7-E40F-72A5-C5CDFBDCDE7E}"/>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A470BFA3-DFF4-02AC-7CF4-023D6B231C2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DCF5545F-F53A-A696-1447-1E488EF749DC}"/>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B7553CCA-FF9B-A507-21B9-EFEAC4950770}"/>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CD5E4E41-9AE3-4640-6945-C0E5D053D932}"/>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B73CF3D8-F74F-58C0-D4AD-E4F43DFF9B5D}"/>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60C0506B-B795-55DF-6456-A26316FFCA6E}"/>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98090CF6-4D9E-3E4C-C218-A18ABCC04737}"/>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B9272569-D97A-D840-F30D-D6A76E378650}"/>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7D612D59-F3E8-287B-095D-68BE8894587B}"/>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15D3CFBD-5993-8739-84AA-F2FEBB8795AA}"/>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D4BC6A93-6C46-8F49-37A9-731A22FA4A7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55C848EC-EA78-3573-3620-F4AD312C4E93}"/>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14C77A32-B5D4-A96F-E9EA-C42CF603F6BD}"/>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7A08D38D-8F98-665B-72B7-D32B45E18F9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89918E0A-6762-2F6A-DBE8-D6852917078E}"/>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0E9D4755-41AD-EF6E-71A4-E55AA2655290}"/>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3277F1D2-96D7-BC05-B9B6-6CEFA0EBCAA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1AFA3716-010F-52A9-13A3-F9B240E8A3BF}"/>
              </a:ext>
            </a:extLst>
          </p:cNvPr>
          <p:cNvSpPr txBox="1"/>
          <p:nvPr/>
        </p:nvSpPr>
        <p:spPr>
          <a:xfrm>
            <a:off x="498670" y="1024785"/>
            <a:ext cx="11131249" cy="9650462"/>
          </a:xfrm>
          <a:prstGeom prst="rect">
            <a:avLst/>
          </a:prstGeom>
          <a:noFill/>
        </p:spPr>
        <p:txBody>
          <a:bodyPr wrap="square">
            <a:spAutoFit/>
          </a:bodyPr>
          <a:lstStyle/>
          <a:p>
            <a:pPr>
              <a:lnSpc>
                <a:spcPct val="107000"/>
              </a:lnSpc>
              <a:spcAft>
                <a:spcPts val="800"/>
              </a:spcAft>
            </a:pPr>
            <a:r>
              <a:rPr lang="en-US" sz="3600" b="1" kern="100" dirty="0">
                <a:effectLst/>
                <a:latin typeface="Arial" panose="020B0604020202020204" pitchFamily="34" charset="0"/>
                <a:ea typeface="Aptos" panose="020B0004020202020204" pitchFamily="34" charset="0"/>
                <a:cs typeface="Arial" panose="020B0604020202020204" pitchFamily="34" charset="0"/>
              </a:rPr>
              <a:t>5. THE CROSS HE CARRIED SHAPED HIS DESTINY</a:t>
            </a:r>
          </a:p>
          <a:p>
            <a:pPr>
              <a:lnSpc>
                <a:spcPct val="107000"/>
              </a:lnSpc>
              <a:spcAft>
                <a:spcPts val="800"/>
              </a:spcAft>
            </a:pPr>
            <a:r>
              <a:rPr lang="en-US" sz="3600" b="1" kern="100" dirty="0">
                <a:effectLst/>
                <a:latin typeface="Arial" panose="020B0604020202020204" pitchFamily="34" charset="0"/>
                <a:ea typeface="Aptos" panose="020B0004020202020204" pitchFamily="34" charset="0"/>
                <a:cs typeface="Arial" panose="020B0604020202020204" pitchFamily="34" charset="0"/>
              </a:rPr>
              <a:t>Mark 15:21- “</a:t>
            </a:r>
            <a:r>
              <a:rPr lang="en-US" sz="3600" kern="100" dirty="0">
                <a:effectLst/>
                <a:latin typeface="Arial" panose="020B0604020202020204" pitchFamily="34" charset="0"/>
                <a:ea typeface="Aptos" panose="020B0004020202020204" pitchFamily="34" charset="0"/>
                <a:cs typeface="Arial" panose="020B0604020202020204" pitchFamily="34" charset="0"/>
              </a:rPr>
              <a:t>Then they compelled a certain man, Simon a </a:t>
            </a:r>
            <a:r>
              <a:rPr lang="en-US" sz="3600" kern="100" dirty="0" err="1">
                <a:effectLst/>
                <a:latin typeface="Arial" panose="020B0604020202020204" pitchFamily="34" charset="0"/>
                <a:ea typeface="Aptos" panose="020B0004020202020204" pitchFamily="34" charset="0"/>
                <a:cs typeface="Arial" panose="020B0604020202020204" pitchFamily="34" charset="0"/>
              </a:rPr>
              <a:t>Cyrenian</a:t>
            </a:r>
            <a:r>
              <a:rPr lang="en-US" sz="3600" kern="100" dirty="0">
                <a:effectLst/>
                <a:latin typeface="Arial" panose="020B0604020202020204" pitchFamily="34" charset="0"/>
                <a:ea typeface="Aptos" panose="020B0004020202020204" pitchFamily="34" charset="0"/>
                <a:cs typeface="Arial" panose="020B0604020202020204" pitchFamily="34" charset="0"/>
              </a:rPr>
              <a:t>, the father of Alexander and Rufus, as he was coming out of the country and passing by, to bear His cross.”</a:t>
            </a:r>
          </a:p>
          <a:p>
            <a:pPr>
              <a:lnSpc>
                <a:spcPct val="107000"/>
              </a:lnSpc>
              <a:spcAft>
                <a:spcPts val="800"/>
              </a:spcAft>
            </a:pPr>
            <a:r>
              <a:rPr lang="en-US" sz="3600" kern="100" dirty="0">
                <a:effectLst/>
                <a:latin typeface="Arial" panose="020B0604020202020204" pitchFamily="34" charset="0"/>
                <a:ea typeface="Aptos" panose="020B0004020202020204" pitchFamily="34" charset="0"/>
                <a:cs typeface="Arial" panose="020B0604020202020204" pitchFamily="34" charset="0"/>
              </a:rPr>
              <a:t> </a:t>
            </a:r>
          </a:p>
          <a:p>
            <a:pPr>
              <a:lnSpc>
                <a:spcPct val="107000"/>
              </a:lnSpc>
              <a:spcAft>
                <a:spcPts val="800"/>
              </a:spcAft>
            </a:pPr>
            <a:r>
              <a:rPr lang="en-US" sz="3600" kern="100" dirty="0">
                <a:latin typeface="Arial" panose="020B0604020202020204" pitchFamily="34" charset="0"/>
                <a:ea typeface="Aptos" panose="020B0004020202020204" pitchFamily="34" charset="0"/>
                <a:cs typeface="Arial" panose="020B0604020202020204" pitchFamily="34" charset="0"/>
              </a:rPr>
              <a:t>T</a:t>
            </a:r>
            <a:r>
              <a:rPr lang="en-US" sz="3600" kern="100" dirty="0">
                <a:effectLst/>
                <a:latin typeface="Arial" panose="020B0604020202020204" pitchFamily="34" charset="0"/>
                <a:ea typeface="Aptos" panose="020B0004020202020204" pitchFamily="34" charset="0"/>
                <a:cs typeface="Arial" panose="020B0604020202020204" pitchFamily="34" charset="0"/>
              </a:rPr>
              <a:t>his moment did not end at Calvary. It entered his household. It changed his family.</a:t>
            </a:r>
          </a:p>
          <a:p>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The cross that Simon carried affected the next generation.</a:t>
            </a:r>
          </a:p>
          <a:p>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Because he carried the cross, his sons carried the faith.</a:t>
            </a:r>
          </a:p>
          <a:p>
            <a:pPr>
              <a:lnSpc>
                <a:spcPct val="107000"/>
              </a:lnSpc>
              <a:spcAft>
                <a:spcPts val="800"/>
              </a:spcAft>
            </a:pPr>
            <a:endParaRPr lang="en-US" sz="32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911808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BEC95-8713-75A2-5429-6169D1055E8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04C17D9-A4BD-7B07-4EA6-7652D497A1A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C5D49E97-6418-F8C8-A88A-F8DA94CE9885}"/>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610B5A55-3498-F774-7BD7-07FC3225DB7D}"/>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B17860ED-B904-C60B-0954-2D1D4809A479}"/>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81C929D6-D170-2600-5B06-ED1C887D9F89}"/>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72CC99D9-D23F-AA3A-1317-0C78C74F2072}"/>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5B08690F-1AF7-E40F-72A5-C5CDFBDCDE7E}"/>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A470BFA3-DFF4-02AC-7CF4-023D6B231C2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DCF5545F-F53A-A696-1447-1E488EF749DC}"/>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B7553CCA-FF9B-A507-21B9-EFEAC4950770}"/>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CD5E4E41-9AE3-4640-6945-C0E5D053D932}"/>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B73CF3D8-F74F-58C0-D4AD-E4F43DFF9B5D}"/>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60C0506B-B795-55DF-6456-A26316FFCA6E}"/>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98090CF6-4D9E-3E4C-C218-A18ABCC04737}"/>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B9272569-D97A-D840-F30D-D6A76E378650}"/>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7D612D59-F3E8-287B-095D-68BE8894587B}"/>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15D3CFBD-5993-8739-84AA-F2FEBB8795AA}"/>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D4BC6A93-6C46-8F49-37A9-731A22FA4A7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55C848EC-EA78-3573-3620-F4AD312C4E93}"/>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14C77A32-B5D4-A96F-E9EA-C42CF603F6BD}"/>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7A08D38D-8F98-665B-72B7-D32B45E18F9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89918E0A-6762-2F6A-DBE8-D6852917078E}"/>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0E9D4755-41AD-EF6E-71A4-E55AA2655290}"/>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3277F1D2-96D7-BC05-B9B6-6CEFA0EBCAA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1AFA3716-010F-52A9-13A3-F9B240E8A3BF}"/>
              </a:ext>
            </a:extLst>
          </p:cNvPr>
          <p:cNvSpPr txBox="1"/>
          <p:nvPr/>
        </p:nvSpPr>
        <p:spPr>
          <a:xfrm>
            <a:off x="533400" y="1024784"/>
            <a:ext cx="10971450" cy="9071138"/>
          </a:xfrm>
          <a:prstGeom prst="rect">
            <a:avLst/>
          </a:prstGeom>
          <a:noFill/>
        </p:spPr>
        <p:txBody>
          <a:bodyPr wrap="square">
            <a:spAutoFit/>
          </a:bodyPr>
          <a:lstStyle/>
          <a:p>
            <a:pPr>
              <a:lnSpc>
                <a:spcPct val="107000"/>
              </a:lnSpc>
              <a:spcAft>
                <a:spcPts val="800"/>
              </a:spcAft>
            </a:pPr>
            <a:r>
              <a:rPr lang="en-US" sz="3600" b="1" kern="100" dirty="0">
                <a:effectLst/>
                <a:latin typeface="Arial" panose="020B0604020202020204" pitchFamily="34" charset="0"/>
                <a:ea typeface="Aptos" panose="020B0004020202020204" pitchFamily="34" charset="0"/>
                <a:cs typeface="Arial" panose="020B0604020202020204" pitchFamily="34" charset="0"/>
              </a:rPr>
              <a:t>5. THE CROSS HE CARRIED SHAPED HIS DESTINY (</a:t>
            </a:r>
            <a:r>
              <a:rPr lang="en-US" sz="3600" b="1" kern="100" dirty="0" err="1">
                <a:effectLst/>
                <a:latin typeface="Arial" panose="020B0604020202020204" pitchFamily="34" charset="0"/>
                <a:ea typeface="Aptos" panose="020B0004020202020204" pitchFamily="34" charset="0"/>
                <a:cs typeface="Arial" panose="020B0604020202020204" pitchFamily="34" charset="0"/>
              </a:rPr>
              <a:t>Con’t</a:t>
            </a:r>
            <a:r>
              <a:rPr lang="en-US" sz="3600" b="1" kern="100" dirty="0">
                <a:effectLst/>
                <a:latin typeface="Arial" panose="020B0604020202020204" pitchFamily="34" charset="0"/>
                <a:ea typeface="Aptos" panose="020B0004020202020204" pitchFamily="34" charset="0"/>
                <a:cs typeface="Arial" panose="020B0604020202020204" pitchFamily="34" charset="0"/>
              </a:rPr>
              <a:t>)</a:t>
            </a:r>
          </a:p>
          <a:p>
            <a:pPr marL="457200" indent="-457200">
              <a:buFont typeface="Wingdings" panose="05000000000000000000"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Because he carried the cross, his sons carried the faith.</a:t>
            </a:r>
          </a:p>
          <a:p>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457200" indent="-457200">
              <a:buFont typeface="Wingdings" panose="05000000000000000000"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Your response to hardship is writing your family’s spiritual future.</a:t>
            </a:r>
          </a:p>
          <a:p>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457200" indent="-457200">
              <a:buFont typeface="Wingdings" panose="05000000000000000000"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Your children are watching how you handle pressure.</a:t>
            </a:r>
          </a:p>
          <a:p>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457200" indent="-457200">
              <a:buFont typeface="Wingdings" panose="05000000000000000000"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Your generation is learning from your endurance.</a:t>
            </a:r>
          </a:p>
          <a:p>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457200" indent="-457200">
              <a:buFont typeface="Wingdings" panose="05000000000000000000"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The cross you carry today may become the testimony your children stand on tomorrow.</a:t>
            </a:r>
          </a:p>
          <a:p>
            <a:pPr marL="457200" indent="-457200">
              <a:lnSpc>
                <a:spcPct val="107000"/>
              </a:lnSpc>
              <a:spcAft>
                <a:spcPts val="800"/>
              </a:spcAft>
              <a:buFont typeface="Wingdings" panose="05000000000000000000" pitchFamily="2" charset="2"/>
              <a:buChar char="v"/>
            </a:pPr>
            <a:endParaRPr lang="en-US" sz="32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877000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9B25F-F0F1-63E9-EE36-9552ADF7379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1EB6B12-3ED0-18BE-1CD2-9902927FD0C3}"/>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D8AB48AC-6B8D-1F68-D930-D97DE59F3C3F}"/>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E703D473-C876-A20B-323E-C93B398584AB}"/>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441B20A1-B6B5-5B48-CFE6-5A373F27CC36}"/>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C7F3C060-3236-3A52-8631-398EE9F9B975}"/>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7F12ADA5-47F4-C7BA-6835-92B245E4E87F}"/>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EFD24C9B-FFBF-A316-4D2E-7E830958B7A6}"/>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0FB93BCB-7789-8287-5E31-94A70B7F449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4C958C3A-1273-2D07-EF92-79CF2BE00BC0}"/>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FF21A1F5-7946-71DD-8F50-D5F150C4CDD5}"/>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A0606515-9F79-3854-BD07-C977E5B10352}"/>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9CC48DAD-7718-3BF6-E9DD-FCAD7F152CFE}"/>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377B77D0-C057-33AA-38AC-BA94F9A53333}"/>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B2DF1AF7-9527-5576-70A8-CFC07D074106}"/>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CE3FC2CF-5D62-511D-1AE7-966A6052A6ED}"/>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45F6B568-C38E-FBEC-FA57-87C606FFF4F4}"/>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4CCC7CA7-AD04-D77E-40B7-5648865F6AC1}"/>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58A41E1D-C840-501C-747F-6F483466411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614A3674-EDF0-9908-ECBC-EE6F96A538B7}"/>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F652E911-8096-0DB4-3460-3B4CED471EA1}"/>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5D95C80C-3226-CAA6-8B1D-6D68206D7CE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9435AA60-F9A2-FFF3-BE10-36F96AA33AA2}"/>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45B10289-5C8E-051A-D8DF-FEF505B1AD22}"/>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CC88A85D-CB2C-2DED-6D82-A101AE54D5F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89BF0A1A-2AE8-8D94-0C9B-8292EFEF6226}"/>
              </a:ext>
            </a:extLst>
          </p:cNvPr>
          <p:cNvSpPr txBox="1"/>
          <p:nvPr/>
        </p:nvSpPr>
        <p:spPr>
          <a:xfrm>
            <a:off x="373601" y="1866900"/>
            <a:ext cx="11131249" cy="6301149"/>
          </a:xfrm>
          <a:prstGeom prst="rect">
            <a:avLst/>
          </a:prstGeom>
          <a:noFill/>
        </p:spPr>
        <p:txBody>
          <a:bodyPr wrap="square">
            <a:spAutoFit/>
          </a:bodyPr>
          <a:lstStyle/>
          <a:p>
            <a:pPr>
              <a:lnSpc>
                <a:spcPct val="107000"/>
              </a:lnSpc>
              <a:spcAft>
                <a:spcPts val="800"/>
              </a:spcAft>
            </a:pPr>
            <a:r>
              <a:rPr lang="en-US" sz="3600" b="1" kern="100" dirty="0">
                <a:effectLst/>
                <a:latin typeface="Arial" panose="020B0604020202020204" pitchFamily="34" charset="0"/>
                <a:ea typeface="Aptos" panose="020B0004020202020204" pitchFamily="34" charset="0"/>
                <a:cs typeface="Arial" panose="020B0604020202020204" pitchFamily="34" charset="0"/>
              </a:rPr>
              <a:t>6.</a:t>
            </a:r>
            <a:r>
              <a:rPr lang="en-US" sz="3600" kern="100" dirty="0">
                <a:effectLst/>
                <a:latin typeface="Arial" panose="020B0604020202020204" pitchFamily="34" charset="0"/>
                <a:ea typeface="Aptos" panose="020B0004020202020204" pitchFamily="34" charset="0"/>
                <a:cs typeface="Arial" panose="020B0604020202020204" pitchFamily="34" charset="0"/>
              </a:rPr>
              <a:t> </a:t>
            </a:r>
            <a:r>
              <a:rPr lang="en-US" sz="3600" b="1" kern="100" dirty="0">
                <a:effectLst/>
                <a:latin typeface="Arial" panose="020B0604020202020204" pitchFamily="34" charset="0"/>
                <a:ea typeface="Aptos" panose="020B0004020202020204" pitchFamily="34" charset="0"/>
                <a:cs typeface="Arial" panose="020B0604020202020204" pitchFamily="34" charset="0"/>
              </a:rPr>
              <a:t>PAIN CAN EITHER HARDEN YOU OR SHAPE YOU</a:t>
            </a: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Simon had a choice. He could not control the soldiers. But he could control his spirit.</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Pain will either make you bitter, or it will make you better.</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r>
              <a:rPr lang="en-US" sz="3600" b="1" kern="100" dirty="0">
                <a:effectLst/>
                <a:latin typeface="Arial" panose="020B0604020202020204" pitchFamily="34" charset="0"/>
                <a:ea typeface="Aptos" panose="020B0004020202020204" pitchFamily="34" charset="0"/>
                <a:cs typeface="Arial" panose="020B0604020202020204" pitchFamily="34" charset="0"/>
              </a:rPr>
              <a:t>Romans 8:28 </a:t>
            </a:r>
            <a:r>
              <a:rPr lang="en-US" sz="3600" kern="100" dirty="0">
                <a:effectLst/>
                <a:latin typeface="Arial" panose="020B0604020202020204" pitchFamily="34" charset="0"/>
                <a:ea typeface="Aptos" panose="020B0004020202020204" pitchFamily="34" charset="0"/>
                <a:cs typeface="Arial" panose="020B0604020202020204" pitchFamily="34" charset="0"/>
              </a:rPr>
              <a:t>declares: “All things work together for good to them that love God.”</a:t>
            </a:r>
          </a:p>
          <a:p>
            <a:pPr>
              <a:lnSpc>
                <a:spcPct val="107000"/>
              </a:lnSpc>
              <a:spcAft>
                <a:spcPts val="800"/>
              </a:spcAft>
            </a:pPr>
            <a:endParaRPr lang="en-US" sz="32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881361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9B25F-F0F1-63E9-EE36-9552ADF7379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1EB6B12-3ED0-18BE-1CD2-9902927FD0C3}"/>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D8AB48AC-6B8D-1F68-D930-D97DE59F3C3F}"/>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E703D473-C876-A20B-323E-C93B398584AB}"/>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441B20A1-B6B5-5B48-CFE6-5A373F27CC36}"/>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C7F3C060-3236-3A52-8631-398EE9F9B975}"/>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7F12ADA5-47F4-C7BA-6835-92B245E4E87F}"/>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EFD24C9B-FFBF-A316-4D2E-7E830958B7A6}"/>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0FB93BCB-7789-8287-5E31-94A70B7F449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4C958C3A-1273-2D07-EF92-79CF2BE00BC0}"/>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FF21A1F5-7946-71DD-8F50-D5F150C4CDD5}"/>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A0606515-9F79-3854-BD07-C977E5B10352}"/>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9CC48DAD-7718-3BF6-E9DD-FCAD7F152CFE}"/>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377B77D0-C057-33AA-38AC-BA94F9A53333}"/>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B2DF1AF7-9527-5576-70A8-CFC07D074106}"/>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CE3FC2CF-5D62-511D-1AE7-966A6052A6ED}"/>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45F6B568-C38E-FBEC-FA57-87C606FFF4F4}"/>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4CCC7CA7-AD04-D77E-40B7-5648865F6AC1}"/>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58A41E1D-C840-501C-747F-6F483466411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614A3674-EDF0-9908-ECBC-EE6F96A538B7}"/>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F652E911-8096-0DB4-3460-3B4CED471EA1}"/>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5D95C80C-3226-CAA6-8B1D-6D68206D7CE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9435AA60-F9A2-FFF3-BE10-36F96AA33AA2}"/>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45B10289-5C8E-051A-D8DF-FEF505B1AD22}"/>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CC88A85D-CB2C-2DED-6D82-A101AE54D5F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89BF0A1A-2AE8-8D94-0C9B-8292EFEF6226}"/>
              </a:ext>
            </a:extLst>
          </p:cNvPr>
          <p:cNvSpPr txBox="1"/>
          <p:nvPr/>
        </p:nvSpPr>
        <p:spPr>
          <a:xfrm>
            <a:off x="533401" y="1024785"/>
            <a:ext cx="10971450" cy="8517140"/>
          </a:xfrm>
          <a:prstGeom prst="rect">
            <a:avLst/>
          </a:prstGeom>
          <a:noFill/>
        </p:spPr>
        <p:txBody>
          <a:bodyPr wrap="square">
            <a:spAutoFit/>
          </a:bodyPr>
          <a:lstStyle/>
          <a:p>
            <a:pPr>
              <a:lnSpc>
                <a:spcPct val="107000"/>
              </a:lnSpc>
              <a:spcAft>
                <a:spcPts val="800"/>
              </a:spcAft>
            </a:pPr>
            <a:r>
              <a:rPr lang="en-US" sz="3600" b="1" kern="100" dirty="0">
                <a:effectLst/>
                <a:latin typeface="Arial" panose="020B0604020202020204" pitchFamily="34" charset="0"/>
                <a:ea typeface="Aptos" panose="020B0004020202020204" pitchFamily="34" charset="0"/>
                <a:cs typeface="Arial" panose="020B0604020202020204" pitchFamily="34" charset="0"/>
              </a:rPr>
              <a:t>6.</a:t>
            </a:r>
            <a:r>
              <a:rPr lang="en-US" sz="3600" kern="100" dirty="0">
                <a:effectLst/>
                <a:latin typeface="Arial" panose="020B0604020202020204" pitchFamily="34" charset="0"/>
                <a:ea typeface="Aptos" panose="020B0004020202020204" pitchFamily="34" charset="0"/>
                <a:cs typeface="Arial" panose="020B0604020202020204" pitchFamily="34" charset="0"/>
              </a:rPr>
              <a:t> </a:t>
            </a:r>
            <a:r>
              <a:rPr lang="en-US" sz="3600" b="1" kern="100" dirty="0">
                <a:effectLst/>
                <a:latin typeface="Arial" panose="020B0604020202020204" pitchFamily="34" charset="0"/>
                <a:ea typeface="Aptos" panose="020B0004020202020204" pitchFamily="34" charset="0"/>
                <a:cs typeface="Arial" panose="020B0604020202020204" pitchFamily="34" charset="0"/>
              </a:rPr>
              <a:t>PAIN CAN EITHER HARDEN YOU OR SHAPE YOU (cont’d)</a:t>
            </a:r>
          </a:p>
          <a:p>
            <a:r>
              <a:rPr lang="en-US" sz="3600" b="1" kern="100" dirty="0">
                <a:effectLst/>
                <a:latin typeface="Arial" panose="020B0604020202020204" pitchFamily="34" charset="0"/>
                <a:ea typeface="Aptos" panose="020B0004020202020204" pitchFamily="34" charset="0"/>
                <a:cs typeface="Arial" panose="020B0604020202020204" pitchFamily="34" charset="0"/>
              </a:rPr>
              <a:t>All things</a:t>
            </a:r>
            <a:r>
              <a:rPr lang="en-US" sz="3600" kern="100" dirty="0">
                <a:effectLst/>
                <a:latin typeface="Arial" panose="020B0604020202020204" pitchFamily="34" charset="0"/>
                <a:ea typeface="Aptos" panose="020B0004020202020204" pitchFamily="34" charset="0"/>
                <a:cs typeface="Arial" panose="020B0604020202020204" pitchFamily="34" charset="0"/>
              </a:rPr>
              <a:t>.</a:t>
            </a: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The betrayal. The loss. The misunderstanding. The humiliation. The delay.	The heavy cross.</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God does not waste weight.</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b="1" kern="100" dirty="0">
                <a:effectLst/>
                <a:latin typeface="Arial" panose="020B0604020202020204" pitchFamily="34" charset="0"/>
                <a:ea typeface="Aptos" panose="020B0004020202020204" pitchFamily="34" charset="0"/>
                <a:cs typeface="Arial" panose="020B0604020202020204" pitchFamily="34" charset="0"/>
              </a:rPr>
              <a:t>2 Corinthians 4:17 </a:t>
            </a:r>
            <a:r>
              <a:rPr lang="en-US" sz="3600" kern="100" dirty="0">
                <a:effectLst/>
                <a:latin typeface="Arial" panose="020B0604020202020204" pitchFamily="34" charset="0"/>
                <a:ea typeface="Aptos" panose="020B0004020202020204" pitchFamily="34" charset="0"/>
                <a:cs typeface="Arial" panose="020B0604020202020204" pitchFamily="34" charset="0"/>
              </a:rPr>
              <a:t>says: “For our light affliction, which is but for a moment, worketh for us a far more exceeding and eternal weight of glory.”</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Weight, produces glory. The cross was heavy. But the glory was heavier</a:t>
            </a:r>
            <a:r>
              <a:rPr lang="en-US" sz="3200" kern="100" dirty="0">
                <a:effectLst/>
                <a:latin typeface="Arial" panose="020B0604020202020204" pitchFamily="34" charset="0"/>
                <a:ea typeface="Aptos" panose="020B0004020202020204" pitchFamily="34" charset="0"/>
                <a:cs typeface="Arial" panose="020B0604020202020204" pitchFamily="34" charset="0"/>
              </a:rPr>
              <a:t>.</a:t>
            </a:r>
          </a:p>
          <a:p>
            <a:pPr>
              <a:lnSpc>
                <a:spcPct val="107000"/>
              </a:lnSpc>
              <a:spcAft>
                <a:spcPts val="800"/>
              </a:spcAft>
            </a:pPr>
            <a:endParaRPr lang="en-US" sz="32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941281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4FF2E-DED7-A427-805B-D34DEC55BAB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904CF39-5757-BF0F-EC95-CF42ECE45D0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4F5D78CE-DB9D-DBAE-C8F9-1A1F525A4C27}"/>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765112CF-C07C-8E4E-8126-FF17EFFB5CED}"/>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6E81AAB4-4DB3-BCDE-D33E-3C1EAE649B5D}"/>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39565A19-096B-E272-3568-B4AF8A283F58}"/>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B5315AAA-8C29-8D03-7AF3-A9362CFAA991}"/>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38D8119F-0895-E855-3799-C198799765A3}"/>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7271F8F9-A4B4-4CF8-80DB-998B44974B4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8A95E127-99A8-F00D-9CE5-D892D59F781D}"/>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BCC17C99-9ECE-B345-5AB7-D557E872DBC9}"/>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7E6AB799-ADB7-8939-B3EA-F5E4ADD56C8D}"/>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C0387D4C-C8AD-B5FB-FC50-35898435FB98}"/>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6467A278-0FB5-80DE-7999-B01DA14324EF}"/>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DCCF6218-5E98-2008-8FCD-503B691D4BBD}"/>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E545FC37-55C3-BDC2-6919-A33F1A3D4297}"/>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9ABCF8C0-F6FE-6D9A-E04C-4C19B3CEF2E2}"/>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1AEECA88-91BA-B2E2-07CB-119DAAEEE04C}"/>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A71BD8BE-1316-96B1-4B3A-D82BC9C27CA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C4DAECD6-AC4A-DAF0-6C1E-0706FE3F63D9}"/>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20629CF3-189B-1664-D337-0765D10DEEC6}"/>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DA262149-2FF5-9D5E-3305-16BC4FABA05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DDED37D2-A8C3-0569-B303-1CE82D00354B}"/>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8E66C1BF-BB1E-339E-558C-78BCF27107A4}"/>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E0F5642A-2B74-DECB-2958-784EC7035B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8485746C-1DC4-A2E5-CEEE-A80DD1A90972}"/>
              </a:ext>
            </a:extLst>
          </p:cNvPr>
          <p:cNvSpPr txBox="1"/>
          <p:nvPr/>
        </p:nvSpPr>
        <p:spPr>
          <a:xfrm>
            <a:off x="533401" y="1485899"/>
            <a:ext cx="10971450" cy="7963142"/>
          </a:xfrm>
          <a:prstGeom prst="rect">
            <a:avLst/>
          </a:prstGeom>
          <a:noFill/>
        </p:spPr>
        <p:txBody>
          <a:bodyPr wrap="square">
            <a:spAutoFit/>
          </a:bodyPr>
          <a:lstStyle/>
          <a:p>
            <a:pPr>
              <a:lnSpc>
                <a:spcPct val="107000"/>
              </a:lnSpc>
              <a:spcAft>
                <a:spcPts val="800"/>
              </a:spcAft>
            </a:pPr>
            <a:r>
              <a:rPr lang="en-US" sz="3600" b="1" kern="100" dirty="0">
                <a:effectLst/>
                <a:latin typeface="Arial" panose="020B0604020202020204" pitchFamily="34" charset="0"/>
                <a:ea typeface="Aptos" panose="020B0004020202020204" pitchFamily="34" charset="0"/>
                <a:cs typeface="Arial" panose="020B0604020202020204" pitchFamily="34" charset="0"/>
              </a:rPr>
              <a:t>7. WHY WE MUST EMBRACE THE HARD SEASON</a:t>
            </a:r>
          </a:p>
          <a:p>
            <a:r>
              <a:rPr lang="en-US" sz="3600" b="1" kern="100" dirty="0">
                <a:effectLst/>
                <a:latin typeface="Arial" panose="020B0604020202020204" pitchFamily="34" charset="0"/>
                <a:ea typeface="Aptos" panose="020B0004020202020204" pitchFamily="34" charset="0"/>
                <a:cs typeface="Arial" panose="020B0604020202020204" pitchFamily="34" charset="0"/>
              </a:rPr>
              <a:t>James 1:2–4 </a:t>
            </a:r>
            <a:r>
              <a:rPr lang="en-US" sz="3600" kern="100" dirty="0">
                <a:effectLst/>
                <a:latin typeface="Arial" panose="020B0604020202020204" pitchFamily="34" charset="0"/>
                <a:ea typeface="Aptos" panose="020B0004020202020204" pitchFamily="34" charset="0"/>
                <a:cs typeface="Arial" panose="020B0604020202020204" pitchFamily="34" charset="0"/>
              </a:rPr>
              <a:t>tells us: “Count it all joy… knowing that the trying of your faith worketh patience.”</a:t>
            </a:r>
          </a:p>
          <a:p>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Joy is not pretending it doesn’t hurt. Joy is recognizing that it is working.</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Working patience. Working character.	Working endurance. Working destiny.</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If Simon had not carried that cross, he might have remained anonymous.</a:t>
            </a:r>
          </a:p>
          <a:p>
            <a:pPr>
              <a:lnSpc>
                <a:spcPct val="107000"/>
              </a:lnSpc>
              <a:spcAft>
                <a:spcPts val="800"/>
              </a:spcAft>
            </a:pPr>
            <a:endParaRPr lang="en-US" sz="32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850990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4FF2E-DED7-A427-805B-D34DEC55BAB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904CF39-5757-BF0F-EC95-CF42ECE45D0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4F5D78CE-DB9D-DBAE-C8F9-1A1F525A4C27}"/>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765112CF-C07C-8E4E-8126-FF17EFFB5CED}"/>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6E81AAB4-4DB3-BCDE-D33E-3C1EAE649B5D}"/>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39565A19-096B-E272-3568-B4AF8A283F58}"/>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B5315AAA-8C29-8D03-7AF3-A9362CFAA991}"/>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38D8119F-0895-E855-3799-C198799765A3}"/>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7271F8F9-A4B4-4CF8-80DB-998B44974B4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8A95E127-99A8-F00D-9CE5-D892D59F781D}"/>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BCC17C99-9ECE-B345-5AB7-D557E872DBC9}"/>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7E6AB799-ADB7-8939-B3EA-F5E4ADD56C8D}"/>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C0387D4C-C8AD-B5FB-FC50-35898435FB98}"/>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6467A278-0FB5-80DE-7999-B01DA14324EF}"/>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DCCF6218-5E98-2008-8FCD-503B691D4BBD}"/>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E545FC37-55C3-BDC2-6919-A33F1A3D4297}"/>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9ABCF8C0-F6FE-6D9A-E04C-4C19B3CEF2E2}"/>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1AEECA88-91BA-B2E2-07CB-119DAAEEE04C}"/>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A71BD8BE-1316-96B1-4B3A-D82BC9C27CA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C4DAECD6-AC4A-DAF0-6C1E-0706FE3F63D9}"/>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20629CF3-189B-1664-D337-0765D10DEEC6}"/>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DA262149-2FF5-9D5E-3305-16BC4FABA05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DDED37D2-A8C3-0569-B303-1CE82D00354B}"/>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8E66C1BF-BB1E-339E-558C-78BCF27107A4}"/>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E0F5642A-2B74-DECB-2958-784EC7035B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8485746C-1DC4-A2E5-CEEE-A80DD1A90972}"/>
              </a:ext>
            </a:extLst>
          </p:cNvPr>
          <p:cNvSpPr txBox="1"/>
          <p:nvPr/>
        </p:nvSpPr>
        <p:spPr>
          <a:xfrm>
            <a:off x="295409" y="219047"/>
            <a:ext cx="11131249" cy="11656974"/>
          </a:xfrm>
          <a:prstGeom prst="rect">
            <a:avLst/>
          </a:prstGeom>
          <a:noFill/>
        </p:spPr>
        <p:txBody>
          <a:bodyPr wrap="square">
            <a:spAutoFit/>
          </a:bodyPr>
          <a:lstStyle/>
          <a:p>
            <a:pPr>
              <a:lnSpc>
                <a:spcPct val="107000"/>
              </a:lnSpc>
              <a:spcAft>
                <a:spcPts val="800"/>
              </a:spcAft>
            </a:pPr>
            <a:endParaRPr lang="en-US" sz="3200" b="1" kern="100" dirty="0">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3600" b="1" kern="100" dirty="0">
                <a:effectLst/>
                <a:latin typeface="Arial" panose="020B0604020202020204" pitchFamily="34" charset="0"/>
                <a:ea typeface="Aptos" panose="020B0004020202020204" pitchFamily="34" charset="0"/>
                <a:cs typeface="Arial" panose="020B0604020202020204" pitchFamily="34" charset="0"/>
              </a:rPr>
              <a:t>7. WHY WE MUST EMBRACE THE HARD SEASON (</a:t>
            </a:r>
            <a:r>
              <a:rPr lang="en-US" sz="3600" b="1" kern="100" dirty="0" err="1">
                <a:effectLst/>
                <a:latin typeface="Arial" panose="020B0604020202020204" pitchFamily="34" charset="0"/>
                <a:ea typeface="Aptos" panose="020B0004020202020204" pitchFamily="34" charset="0"/>
                <a:cs typeface="Arial" panose="020B0604020202020204" pitchFamily="34" charset="0"/>
              </a:rPr>
              <a:t>con’t</a:t>
            </a:r>
            <a:r>
              <a:rPr lang="en-US" sz="3600" b="1" kern="100" dirty="0">
                <a:effectLst/>
                <a:latin typeface="Arial" panose="020B0604020202020204" pitchFamily="34" charset="0"/>
                <a:ea typeface="Aptos" panose="020B0004020202020204" pitchFamily="34" charset="0"/>
                <a:cs typeface="Arial" panose="020B0604020202020204" pitchFamily="34" charset="0"/>
              </a:rPr>
              <a:t>)</a:t>
            </a:r>
          </a:p>
          <a:p>
            <a:pPr marL="457200" indent="-4572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But hardship pulled him into history. Hardship turned him from a bystander into a participant in redemption.</a:t>
            </a:r>
          </a:p>
          <a:p>
            <a:pPr marL="457200" indent="-4572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457200" indent="-4572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Sometimes the very thing you are praying away is the very thing preparing you.</a:t>
            </a:r>
          </a:p>
          <a:p>
            <a:pPr marL="457200" indent="-4572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457200" indent="-4572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Sometimes the interruption is actually an introduction.</a:t>
            </a:r>
          </a:p>
          <a:p>
            <a:pPr>
              <a:lnSpc>
                <a:spcPct val="107000"/>
              </a:lnSpc>
              <a:spcAft>
                <a:spcPts val="800"/>
              </a:spcAft>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457200" indent="-457200">
              <a:lnSpc>
                <a:spcPct val="107000"/>
              </a:lnSpc>
              <a:spcAft>
                <a:spcPts val="800"/>
              </a:spcAft>
              <a:buFont typeface="Wingdings" panose="05000000000000000000"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An introduction to deeper faith.</a:t>
            </a:r>
          </a:p>
          <a:p>
            <a:pPr marL="457200" indent="-457200">
              <a:lnSpc>
                <a:spcPct val="107000"/>
              </a:lnSpc>
              <a:spcAft>
                <a:spcPts val="800"/>
              </a:spcAft>
              <a:buFont typeface="Wingdings" panose="05000000000000000000"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457200" indent="-457200">
              <a:lnSpc>
                <a:spcPct val="107000"/>
              </a:lnSpc>
              <a:spcAft>
                <a:spcPts val="800"/>
              </a:spcAft>
              <a:buFont typeface="Wingdings" panose="05000000000000000000"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An introduction to greater calling.</a:t>
            </a:r>
          </a:p>
          <a:p>
            <a:pPr marL="457200" indent="-457200">
              <a:lnSpc>
                <a:spcPct val="107000"/>
              </a:lnSpc>
              <a:spcAft>
                <a:spcPts val="800"/>
              </a:spcAft>
              <a:buFont typeface="Wingdings" panose="05000000000000000000"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457200" indent="-457200">
              <a:lnSpc>
                <a:spcPct val="107000"/>
              </a:lnSpc>
              <a:spcAft>
                <a:spcPts val="800"/>
              </a:spcAft>
              <a:buFont typeface="Wingdings" panose="05000000000000000000"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An introduction to generational impact.</a:t>
            </a:r>
          </a:p>
          <a:p>
            <a:pPr marL="457200" indent="-457200">
              <a:lnSpc>
                <a:spcPct val="107000"/>
              </a:lnSpc>
              <a:spcAft>
                <a:spcPts val="800"/>
              </a:spcAft>
              <a:buFont typeface="Wingdings" panose="05000000000000000000" pitchFamily="2" charset="2"/>
              <a:buChar char="q"/>
            </a:pPr>
            <a:endParaRPr lang="en-US" sz="32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17890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2888" b="-12888"/>
            </a:stretch>
          </a:blipFill>
        </p:spPr>
        <p:txBody>
          <a:bodyPr/>
          <a:lstStyle/>
          <a:p>
            <a:endParaRPr lang="en-CA" dirty="0"/>
          </a:p>
        </p:txBody>
      </p:sp>
      <p:grpSp>
        <p:nvGrpSpPr>
          <p:cNvPr id="3" name="Group 3"/>
          <p:cNvGrpSpPr/>
          <p:nvPr/>
        </p:nvGrpSpPr>
        <p:grpSpPr>
          <a:xfrm>
            <a:off x="-164272" y="9986785"/>
            <a:ext cx="18452272" cy="300217"/>
            <a:chOff x="0" y="0"/>
            <a:chExt cx="4859858" cy="79070"/>
          </a:xfrm>
        </p:grpSpPr>
        <p:sp>
          <p:nvSpPr>
            <p:cNvPr id="4" name="Freeform 4"/>
            <p:cNvSpPr/>
            <p:nvPr/>
          </p:nvSpPr>
          <p:spPr>
            <a:xfrm>
              <a:off x="0" y="0"/>
              <a:ext cx="4859858" cy="79070"/>
            </a:xfrm>
            <a:custGeom>
              <a:avLst/>
              <a:gdLst/>
              <a:ahLst/>
              <a:cxnLst/>
              <a:rect l="l" t="t" r="r" b="b"/>
              <a:pathLst>
                <a:path w="4859858" h="79070">
                  <a:moveTo>
                    <a:pt x="0" y="0"/>
                  </a:moveTo>
                  <a:lnTo>
                    <a:pt x="4859858" y="0"/>
                  </a:lnTo>
                  <a:lnTo>
                    <a:pt x="4859858" y="79070"/>
                  </a:lnTo>
                  <a:lnTo>
                    <a:pt x="0" y="79070"/>
                  </a:ln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5" name="TextBox 5"/>
            <p:cNvSpPr txBox="1"/>
            <p:nvPr/>
          </p:nvSpPr>
          <p:spPr>
            <a:xfrm>
              <a:off x="0" y="-38100"/>
              <a:ext cx="4859858" cy="11717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5032970" cy="10287000"/>
            <a:chOff x="0" y="0"/>
            <a:chExt cx="1325556" cy="2709333"/>
          </a:xfrm>
        </p:grpSpPr>
        <p:sp>
          <p:nvSpPr>
            <p:cNvPr id="7" name="Freeform 7"/>
            <p:cNvSpPr/>
            <p:nvPr/>
          </p:nvSpPr>
          <p:spPr>
            <a:xfrm>
              <a:off x="0" y="0"/>
              <a:ext cx="1325556" cy="2709333"/>
            </a:xfrm>
            <a:custGeom>
              <a:avLst/>
              <a:gdLst/>
              <a:ahLst/>
              <a:cxnLst/>
              <a:rect l="l" t="t" r="r" b="b"/>
              <a:pathLst>
                <a:path w="1325556" h="2709333">
                  <a:moveTo>
                    <a:pt x="0" y="0"/>
                  </a:moveTo>
                  <a:lnTo>
                    <a:pt x="1325556" y="0"/>
                  </a:lnTo>
                  <a:lnTo>
                    <a:pt x="1325556" y="2709333"/>
                  </a:lnTo>
                  <a:lnTo>
                    <a:pt x="0" y="2709333"/>
                  </a:ln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8" name="TextBox 8"/>
            <p:cNvSpPr txBox="1"/>
            <p:nvPr/>
          </p:nvSpPr>
          <p:spPr>
            <a:xfrm>
              <a:off x="0" y="-38100"/>
              <a:ext cx="1325556" cy="2747433"/>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7707974">
            <a:off x="-5963391" y="47891"/>
            <a:ext cx="5356105" cy="4523232"/>
            <a:chOff x="0" y="0"/>
            <a:chExt cx="1410661" cy="1191304"/>
          </a:xfrm>
        </p:grpSpPr>
        <p:sp>
          <p:nvSpPr>
            <p:cNvPr id="10" name="Freeform 10"/>
            <p:cNvSpPr/>
            <p:nvPr/>
          </p:nvSpPr>
          <p:spPr>
            <a:xfrm>
              <a:off x="0" y="0"/>
              <a:ext cx="1410661" cy="1191304"/>
            </a:xfrm>
            <a:custGeom>
              <a:avLst/>
              <a:gdLst/>
              <a:ahLst/>
              <a:cxnLst/>
              <a:rect l="l" t="t" r="r" b="b"/>
              <a:pathLst>
                <a:path w="1410661" h="1191304">
                  <a:moveTo>
                    <a:pt x="0" y="0"/>
                  </a:moveTo>
                  <a:lnTo>
                    <a:pt x="1410661" y="0"/>
                  </a:lnTo>
                  <a:lnTo>
                    <a:pt x="1410661" y="1191304"/>
                  </a:lnTo>
                  <a:lnTo>
                    <a:pt x="0" y="1191304"/>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11" name="TextBox 11"/>
            <p:cNvSpPr txBox="1"/>
            <p:nvPr/>
          </p:nvSpPr>
          <p:spPr>
            <a:xfrm>
              <a:off x="0" y="-38100"/>
              <a:ext cx="1410661" cy="1229404"/>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rot="-7707974">
            <a:off x="-6449508" y="5451170"/>
            <a:ext cx="7767223" cy="4523232"/>
            <a:chOff x="0" y="0"/>
            <a:chExt cx="2045688" cy="1191304"/>
          </a:xfrm>
        </p:grpSpPr>
        <p:sp>
          <p:nvSpPr>
            <p:cNvPr id="13" name="Freeform 13"/>
            <p:cNvSpPr/>
            <p:nvPr/>
          </p:nvSpPr>
          <p:spPr>
            <a:xfrm>
              <a:off x="0" y="0"/>
              <a:ext cx="2045689" cy="1191304"/>
            </a:xfrm>
            <a:custGeom>
              <a:avLst/>
              <a:gdLst/>
              <a:ahLst/>
              <a:cxnLst/>
              <a:rect l="l" t="t" r="r" b="b"/>
              <a:pathLst>
                <a:path w="2045689" h="1191304">
                  <a:moveTo>
                    <a:pt x="0" y="0"/>
                  </a:moveTo>
                  <a:lnTo>
                    <a:pt x="2045689" y="0"/>
                  </a:lnTo>
                  <a:lnTo>
                    <a:pt x="2045689" y="1191304"/>
                  </a:lnTo>
                  <a:lnTo>
                    <a:pt x="0" y="1191304"/>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14" name="TextBox 14"/>
            <p:cNvSpPr txBox="1"/>
            <p:nvPr/>
          </p:nvSpPr>
          <p:spPr>
            <a:xfrm>
              <a:off x="0" y="-38100"/>
              <a:ext cx="2045688" cy="1229404"/>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758348" y="1088222"/>
            <a:ext cx="8110559" cy="8110559"/>
          </a:xfrm>
          <a:custGeom>
            <a:avLst/>
            <a:gdLst/>
            <a:ahLst/>
            <a:cxnLst/>
            <a:rect l="l" t="t" r="r" b="b"/>
            <a:pathLst>
              <a:path w="8110559" h="8110559">
                <a:moveTo>
                  <a:pt x="0" y="0"/>
                </a:moveTo>
                <a:lnTo>
                  <a:pt x="8110559" y="0"/>
                </a:lnTo>
                <a:lnTo>
                  <a:pt x="8110559" y="8110560"/>
                </a:lnTo>
                <a:lnTo>
                  <a:pt x="0" y="8110560"/>
                </a:lnTo>
                <a:lnTo>
                  <a:pt x="0" y="0"/>
                </a:lnTo>
                <a:close/>
              </a:path>
            </a:pathLst>
          </a:custGeom>
          <a:blipFill>
            <a:blip r:embed="rId3"/>
            <a:stretch>
              <a:fillRect/>
            </a:stretch>
          </a:blipFill>
        </p:spPr>
        <p:txBody>
          <a:bodyPr/>
          <a:lstStyle/>
          <a:p>
            <a:endParaRPr lang="en-CA"/>
          </a:p>
        </p:txBody>
      </p:sp>
      <p:grpSp>
        <p:nvGrpSpPr>
          <p:cNvPr id="16" name="Group 16"/>
          <p:cNvGrpSpPr/>
          <p:nvPr/>
        </p:nvGrpSpPr>
        <p:grpSpPr>
          <a:xfrm>
            <a:off x="1208962" y="1538835"/>
            <a:ext cx="6883095" cy="7209330"/>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18" name="TextBox 18"/>
            <p:cNvSpPr txBox="1"/>
            <p:nvPr/>
          </p:nvSpPr>
          <p:spPr>
            <a:xfrm>
              <a:off x="76200" y="38100"/>
              <a:ext cx="660400" cy="698500"/>
            </a:xfrm>
            <a:prstGeom prst="rect">
              <a:avLst/>
            </a:prstGeom>
          </p:spPr>
          <p:txBody>
            <a:bodyPr lIns="46708" tIns="46708" rIns="46708" bIns="46708" rtlCol="0" anchor="ctr"/>
            <a:lstStyle/>
            <a:p>
              <a:pPr algn="ctr">
                <a:lnSpc>
                  <a:spcPts val="2659"/>
                </a:lnSpc>
              </a:pPr>
              <a:endParaRPr/>
            </a:p>
          </p:txBody>
        </p:sp>
      </p:grpSp>
      <p:grpSp>
        <p:nvGrpSpPr>
          <p:cNvPr id="19" name="Group 19"/>
          <p:cNvGrpSpPr/>
          <p:nvPr/>
        </p:nvGrpSpPr>
        <p:grpSpPr>
          <a:xfrm>
            <a:off x="1468909" y="1798784"/>
            <a:ext cx="6689437" cy="6689437"/>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1" name="TextBox 21"/>
            <p:cNvSpPr txBox="1"/>
            <p:nvPr/>
          </p:nvSpPr>
          <p:spPr>
            <a:xfrm>
              <a:off x="76200" y="38100"/>
              <a:ext cx="660400" cy="698500"/>
            </a:xfrm>
            <a:prstGeom prst="rect">
              <a:avLst/>
            </a:prstGeom>
          </p:spPr>
          <p:txBody>
            <a:bodyPr lIns="46708" tIns="46708" rIns="46708" bIns="46708" rtlCol="0" anchor="ctr"/>
            <a:lstStyle/>
            <a:p>
              <a:pPr algn="ctr">
                <a:lnSpc>
                  <a:spcPts val="2659"/>
                </a:lnSpc>
              </a:pPr>
              <a:endParaRPr/>
            </a:p>
          </p:txBody>
        </p:sp>
      </p:grpSp>
      <p:grpSp>
        <p:nvGrpSpPr>
          <p:cNvPr id="22" name="Group 22"/>
          <p:cNvGrpSpPr/>
          <p:nvPr/>
        </p:nvGrpSpPr>
        <p:grpSpPr>
          <a:xfrm>
            <a:off x="1782101" y="2111975"/>
            <a:ext cx="5749112" cy="6063055"/>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a:stretch>
            </a:blipFill>
          </p:spPr>
          <p:txBody>
            <a:bodyPr/>
            <a:lstStyle/>
            <a:p>
              <a:endParaRPr lang="en-CA"/>
            </a:p>
          </p:txBody>
        </p:sp>
      </p:grpSp>
      <p:sp>
        <p:nvSpPr>
          <p:cNvPr id="25" name="TextBox 25"/>
          <p:cNvSpPr txBox="1"/>
          <p:nvPr/>
        </p:nvSpPr>
        <p:spPr>
          <a:xfrm>
            <a:off x="8400138" y="1566712"/>
            <a:ext cx="9801661" cy="5704126"/>
          </a:xfrm>
          <a:prstGeom prst="rect">
            <a:avLst/>
          </a:prstGeom>
        </p:spPr>
        <p:txBody>
          <a:bodyPr wrap="square" lIns="0" tIns="0" rIns="0" bIns="0" rtlCol="0" anchor="t">
            <a:spAutoFit/>
          </a:bodyPr>
          <a:lstStyle/>
          <a:p>
            <a:pPr algn="l">
              <a:buNone/>
            </a:pPr>
            <a:r>
              <a:rPr lang="en-US" sz="4000" b="1" i="0" baseline="30000" dirty="0">
                <a:solidFill>
                  <a:srgbClr val="000000"/>
                </a:solidFill>
                <a:effectLst/>
                <a:latin typeface="Arial" panose="020B0604020202020204" pitchFamily="34" charset="0"/>
                <a:cs typeface="Arial" panose="020B0604020202020204" pitchFamily="34" charset="0"/>
              </a:rPr>
              <a:t> </a:t>
            </a:r>
          </a:p>
          <a:p>
            <a:pPr algn="l">
              <a:buNone/>
            </a:pPr>
            <a:endParaRPr lang="en-US" sz="4000" b="1" dirty="0">
              <a:solidFill>
                <a:srgbClr val="000000"/>
              </a:solidFill>
              <a:latin typeface="Arial" panose="020B0604020202020204" pitchFamily="34" charset="0"/>
              <a:cs typeface="Arial" panose="020B0604020202020204" pitchFamily="34" charset="0"/>
            </a:endParaRPr>
          </a:p>
          <a:p>
            <a:pPr algn="ctr">
              <a:buNone/>
            </a:pPr>
            <a:r>
              <a:rPr lang="en-US" sz="4000" b="1" i="0" dirty="0">
                <a:solidFill>
                  <a:srgbClr val="000000"/>
                </a:solidFill>
                <a:effectLst/>
                <a:latin typeface="Arial" panose="020B0604020202020204" pitchFamily="34" charset="0"/>
                <a:cs typeface="Arial" panose="020B0604020202020204" pitchFamily="34" charset="0"/>
              </a:rPr>
              <a:t> </a:t>
            </a:r>
            <a:r>
              <a:rPr lang="en-US" sz="4400" b="1" i="0" dirty="0">
                <a:solidFill>
                  <a:srgbClr val="000000"/>
                </a:solidFill>
                <a:effectLst/>
                <a:latin typeface="Arial" panose="020B0604020202020204" pitchFamily="34" charset="0"/>
                <a:cs typeface="Arial" panose="020B0604020202020204" pitchFamily="34" charset="0"/>
              </a:rPr>
              <a:t>Scripture:</a:t>
            </a:r>
          </a:p>
          <a:p>
            <a:pPr algn="ctr">
              <a:buNone/>
            </a:pPr>
            <a:endParaRPr lang="en-US" sz="4400" b="1" i="0" dirty="0">
              <a:solidFill>
                <a:srgbClr val="000000"/>
              </a:solidFill>
              <a:effectLst/>
              <a:latin typeface="Arial" panose="020B0604020202020204" pitchFamily="34" charset="0"/>
              <a:cs typeface="Arial" panose="020B0604020202020204" pitchFamily="34" charset="0"/>
            </a:endParaRPr>
          </a:p>
          <a:p>
            <a:pPr algn="ctr">
              <a:buNone/>
            </a:pPr>
            <a:r>
              <a:rPr lang="en-US" sz="4400" b="1" dirty="0">
                <a:solidFill>
                  <a:srgbClr val="000000"/>
                </a:solidFill>
                <a:latin typeface="Arial" panose="020B0604020202020204" pitchFamily="34" charset="0"/>
                <a:cs typeface="Arial" panose="020B0604020202020204" pitchFamily="34" charset="0"/>
              </a:rPr>
              <a:t>Matthew 27:32</a:t>
            </a:r>
          </a:p>
          <a:p>
            <a:pPr algn="ctr">
              <a:buNone/>
            </a:pPr>
            <a:r>
              <a:rPr lang="en-US" sz="4400" b="1" dirty="0">
                <a:solidFill>
                  <a:srgbClr val="000000"/>
                </a:solidFill>
                <a:latin typeface="Arial" panose="020B0604020202020204" pitchFamily="34" charset="0"/>
                <a:cs typeface="Arial" panose="020B0604020202020204" pitchFamily="34" charset="0"/>
              </a:rPr>
              <a:t>Mark 15:21</a:t>
            </a:r>
          </a:p>
          <a:p>
            <a:pPr algn="ctr">
              <a:buNone/>
            </a:pPr>
            <a:r>
              <a:rPr lang="en-US" sz="4400" b="1" dirty="0">
                <a:solidFill>
                  <a:srgbClr val="000000"/>
                </a:solidFill>
                <a:latin typeface="Arial" panose="020B0604020202020204" pitchFamily="34" charset="0"/>
                <a:cs typeface="Arial" panose="020B0604020202020204" pitchFamily="34" charset="0"/>
              </a:rPr>
              <a:t>Luke 23:26</a:t>
            </a:r>
          </a:p>
          <a:p>
            <a:pPr algn="ctr">
              <a:buNone/>
            </a:pPr>
            <a:r>
              <a:rPr lang="en-US" sz="4400" b="1" dirty="0">
                <a:solidFill>
                  <a:srgbClr val="000000"/>
                </a:solidFill>
                <a:latin typeface="Arial" panose="020B0604020202020204" pitchFamily="34" charset="0"/>
                <a:cs typeface="Arial" panose="020B0604020202020204" pitchFamily="34" charset="0"/>
              </a:rPr>
              <a:t>Romans 16:13</a:t>
            </a:r>
          </a:p>
          <a:p>
            <a:pPr algn="ctr">
              <a:buNone/>
            </a:pPr>
            <a:r>
              <a:rPr lang="en-US" sz="4000" dirty="0">
                <a:solidFill>
                  <a:srgbClr val="000000"/>
                </a:solidFill>
                <a:latin typeface="Arial" panose="020B0604020202020204" pitchFamily="34" charset="0"/>
                <a:cs typeface="Arial" panose="020B0604020202020204" pitchFamily="34" charset="0"/>
              </a:rPr>
              <a:t>   </a:t>
            </a:r>
            <a:endParaRPr lang="en-US" sz="4000" i="0" dirty="0">
              <a:solidFill>
                <a:srgbClr val="000000"/>
              </a:solidFill>
              <a:effectLst/>
              <a:latin typeface="Arial" panose="020B0604020202020204" pitchFamily="34" charset="0"/>
              <a:cs typeface="Arial" panose="020B0604020202020204" pitchFamily="34" charset="0"/>
            </a:endParaRPr>
          </a:p>
        </p:txBody>
      </p:sp>
      <p:grpSp>
        <p:nvGrpSpPr>
          <p:cNvPr id="27" name="Group 27"/>
          <p:cNvGrpSpPr/>
          <p:nvPr/>
        </p:nvGrpSpPr>
        <p:grpSpPr>
          <a:xfrm>
            <a:off x="15264249" y="-2577575"/>
            <a:ext cx="5693728" cy="5693728"/>
            <a:chOff x="0" y="0"/>
            <a:chExt cx="7591638" cy="7591638"/>
          </a:xfrm>
        </p:grpSpPr>
        <p:sp>
          <p:nvSpPr>
            <p:cNvPr id="28" name="Freeform 28"/>
            <p:cNvSpPr/>
            <p:nvPr/>
          </p:nvSpPr>
          <p:spPr>
            <a:xfrm rot="-6339738">
              <a:off x="716888" y="716888"/>
              <a:ext cx="6157862" cy="6157862"/>
            </a:xfrm>
            <a:custGeom>
              <a:avLst/>
              <a:gdLst/>
              <a:ahLst/>
              <a:cxnLst/>
              <a:rect l="l" t="t" r="r" b="b"/>
              <a:pathLst>
                <a:path w="6157862" h="6157862">
                  <a:moveTo>
                    <a:pt x="0" y="0"/>
                  </a:moveTo>
                  <a:lnTo>
                    <a:pt x="6157862" y="0"/>
                  </a:lnTo>
                  <a:lnTo>
                    <a:pt x="6157862" y="6157862"/>
                  </a:lnTo>
                  <a:lnTo>
                    <a:pt x="0" y="6157862"/>
                  </a:lnTo>
                  <a:lnTo>
                    <a:pt x="0" y="0"/>
                  </a:lnTo>
                  <a:close/>
                </a:path>
              </a:pathLst>
            </a:custGeom>
            <a:blipFill>
              <a:blip r:embed="rId3"/>
              <a:stretch>
                <a:fillRect/>
              </a:stretch>
            </a:blipFill>
          </p:spPr>
          <p:txBody>
            <a:bodyPr/>
            <a:lstStyle/>
            <a:p>
              <a:endParaRPr lang="en-CA"/>
            </a:p>
          </p:txBody>
        </p:sp>
        <p:grpSp>
          <p:nvGrpSpPr>
            <p:cNvPr id="29" name="Group 29"/>
            <p:cNvGrpSpPr/>
            <p:nvPr/>
          </p:nvGrpSpPr>
          <p:grpSpPr>
            <a:xfrm rot="-6339738">
              <a:off x="1093046" y="1093046"/>
              <a:ext cx="5405546" cy="5405546"/>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1" name="TextBox 31"/>
              <p:cNvSpPr txBox="1"/>
              <p:nvPr/>
            </p:nvSpPr>
            <p:spPr>
              <a:xfrm>
                <a:off x="76200" y="38100"/>
                <a:ext cx="660400" cy="698500"/>
              </a:xfrm>
              <a:prstGeom prst="rect">
                <a:avLst/>
              </a:prstGeom>
            </p:spPr>
            <p:txBody>
              <a:bodyPr lIns="32870" tIns="32870" rIns="32870" bIns="32870" rtlCol="0" anchor="ctr"/>
              <a:lstStyle/>
              <a:p>
                <a:pPr algn="ctr">
                  <a:lnSpc>
                    <a:spcPts val="2659"/>
                  </a:lnSpc>
                </a:pPr>
                <a:endParaRPr/>
              </a:p>
            </p:txBody>
          </p:sp>
        </p:grpSp>
      </p:grpSp>
      <p:grpSp>
        <p:nvGrpSpPr>
          <p:cNvPr id="32" name="Group 32"/>
          <p:cNvGrpSpPr/>
          <p:nvPr/>
        </p:nvGrpSpPr>
        <p:grpSpPr>
          <a:xfrm>
            <a:off x="19099654" y="1451964"/>
            <a:ext cx="1437790" cy="1437790"/>
            <a:chOff x="0" y="0"/>
            <a:chExt cx="1917053" cy="1917053"/>
          </a:xfrm>
        </p:grpSpPr>
        <p:sp>
          <p:nvSpPr>
            <p:cNvPr id="33" name="Freeform 33"/>
            <p:cNvSpPr/>
            <p:nvPr/>
          </p:nvSpPr>
          <p:spPr>
            <a:xfrm rot="-6339738">
              <a:off x="181030" y="181030"/>
              <a:ext cx="1554993" cy="1554993"/>
            </a:xfrm>
            <a:custGeom>
              <a:avLst/>
              <a:gdLst/>
              <a:ahLst/>
              <a:cxnLst/>
              <a:rect l="l" t="t" r="r" b="b"/>
              <a:pathLst>
                <a:path w="1554993" h="1554993">
                  <a:moveTo>
                    <a:pt x="0" y="0"/>
                  </a:moveTo>
                  <a:lnTo>
                    <a:pt x="1554993" y="0"/>
                  </a:lnTo>
                  <a:lnTo>
                    <a:pt x="1554993" y="1554993"/>
                  </a:lnTo>
                  <a:lnTo>
                    <a:pt x="0" y="1554993"/>
                  </a:lnTo>
                  <a:lnTo>
                    <a:pt x="0" y="0"/>
                  </a:lnTo>
                  <a:close/>
                </a:path>
              </a:pathLst>
            </a:custGeom>
            <a:blipFill>
              <a:blip r:embed="rId3"/>
              <a:stretch>
                <a:fillRect/>
              </a:stretch>
            </a:blipFill>
          </p:spPr>
          <p:txBody>
            <a:bodyPr/>
            <a:lstStyle/>
            <a:p>
              <a:endParaRPr lang="en-CA"/>
            </a:p>
          </p:txBody>
        </p:sp>
        <p:grpSp>
          <p:nvGrpSpPr>
            <p:cNvPr id="34" name="Group 34"/>
            <p:cNvGrpSpPr/>
            <p:nvPr/>
          </p:nvGrpSpPr>
          <p:grpSpPr>
            <a:xfrm rot="-6339738">
              <a:off x="276018" y="276018"/>
              <a:ext cx="1365017" cy="1365017"/>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p:cNvSpPr txBox="1"/>
              <p:nvPr/>
            </p:nvSpPr>
            <p:spPr>
              <a:xfrm>
                <a:off x="76200" y="38100"/>
                <a:ext cx="660400" cy="698500"/>
              </a:xfrm>
              <a:prstGeom prst="rect">
                <a:avLst/>
              </a:prstGeom>
            </p:spPr>
            <p:txBody>
              <a:bodyPr lIns="6078" tIns="6078" rIns="6078" bIns="6078" rtlCol="0" anchor="ctr"/>
              <a:lstStyle/>
              <a:p>
                <a:pPr algn="ctr">
                  <a:lnSpc>
                    <a:spcPts val="2659"/>
                  </a:lnSpc>
                </a:pPr>
                <a:endParaRPr/>
              </a:p>
            </p:txBody>
          </p:sp>
        </p:grpSp>
      </p:grpSp>
      <p:grpSp>
        <p:nvGrpSpPr>
          <p:cNvPr id="37" name="Group 37"/>
          <p:cNvGrpSpPr/>
          <p:nvPr/>
        </p:nvGrpSpPr>
        <p:grpSpPr>
          <a:xfrm>
            <a:off x="19860347" y="2816390"/>
            <a:ext cx="630070" cy="630070"/>
            <a:chOff x="0" y="0"/>
            <a:chExt cx="840093" cy="840093"/>
          </a:xfrm>
        </p:grpSpPr>
        <p:sp>
          <p:nvSpPr>
            <p:cNvPr id="38" name="Freeform 38"/>
            <p:cNvSpPr/>
            <p:nvPr/>
          </p:nvSpPr>
          <p:spPr>
            <a:xfrm rot="-6339738">
              <a:off x="79331" y="79331"/>
              <a:ext cx="681431" cy="681431"/>
            </a:xfrm>
            <a:custGeom>
              <a:avLst/>
              <a:gdLst/>
              <a:ahLst/>
              <a:cxnLst/>
              <a:rect l="l" t="t" r="r" b="b"/>
              <a:pathLst>
                <a:path w="681431" h="681431">
                  <a:moveTo>
                    <a:pt x="0" y="0"/>
                  </a:moveTo>
                  <a:lnTo>
                    <a:pt x="681431" y="0"/>
                  </a:lnTo>
                  <a:lnTo>
                    <a:pt x="681431" y="681431"/>
                  </a:lnTo>
                  <a:lnTo>
                    <a:pt x="0" y="681431"/>
                  </a:lnTo>
                  <a:lnTo>
                    <a:pt x="0" y="0"/>
                  </a:lnTo>
                  <a:close/>
                </a:path>
              </a:pathLst>
            </a:custGeom>
            <a:blipFill>
              <a:blip r:embed="rId3"/>
              <a:stretch>
                <a:fillRect/>
              </a:stretch>
            </a:blipFill>
          </p:spPr>
          <p:txBody>
            <a:bodyPr/>
            <a:lstStyle/>
            <a:p>
              <a:endParaRPr lang="en-CA"/>
            </a:p>
          </p:txBody>
        </p:sp>
        <p:grpSp>
          <p:nvGrpSpPr>
            <p:cNvPr id="39" name="Group 39"/>
            <p:cNvGrpSpPr/>
            <p:nvPr/>
          </p:nvGrpSpPr>
          <p:grpSpPr>
            <a:xfrm rot="-6339738">
              <a:off x="120957" y="120957"/>
              <a:ext cx="598179" cy="598179"/>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41" name="TextBox 41"/>
              <p:cNvSpPr txBox="1"/>
              <p:nvPr/>
            </p:nvSpPr>
            <p:spPr>
              <a:xfrm>
                <a:off x="76200" y="38100"/>
                <a:ext cx="660400" cy="698500"/>
              </a:xfrm>
              <a:prstGeom prst="rect">
                <a:avLst/>
              </a:prstGeom>
            </p:spPr>
            <p:txBody>
              <a:bodyPr lIns="6078" tIns="6078" rIns="6078" bIns="6078" rtlCol="0" anchor="ctr"/>
              <a:lstStyle/>
              <a:p>
                <a:pPr algn="ctr">
                  <a:lnSpc>
                    <a:spcPts val="2659"/>
                  </a:lnSpc>
                </a:pPr>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675BE-D800-3768-F09D-0C9F3D68DFA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B668FEC-79B2-FDF3-42A0-56AEC37F0F6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FC6DBF79-8FEE-306D-703F-62BBB4B1E09E}"/>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A7219486-5046-CDA4-0A09-FDEA31DA0EA4}"/>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570CD93F-E000-EA8E-B921-748643D06EA3}"/>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037A0811-F48E-5061-EBC7-504831CD9FB0}"/>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50A45276-6B10-062C-E09D-D6BBF559EB41}"/>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499E8D13-AE1B-9514-CE7C-9F3EACC03F98}"/>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8E6BE37E-BC8A-0B05-2896-BE274BA1FC1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7B237012-0D05-A3BC-CB60-1C4D909E11C8}"/>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BC72D86D-47F1-F26C-3CEA-C8A6A763BD88}"/>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847AF7C1-F5DB-47C1-2957-D00E681B8A87}"/>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37B03B8D-DBA0-C730-2B4B-99B6CC7498B1}"/>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FDA59450-1FA2-0D20-5A9E-51FAF6CF880D}"/>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BA344A85-179E-A9C3-7641-0587E5DDF6A5}"/>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AA301B30-12F6-9E07-1FDD-26E4244AA74B}"/>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56212E7A-20E3-F369-63DB-B77EACA363CE}"/>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B6832DE5-A747-2EF3-26C2-ECA7E7DFE77B}"/>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2480103F-0E10-D97B-FC95-AC09A9D5595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A5B88674-BC57-7B1A-BCE7-E0FEC1AE321A}"/>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39E0596F-4277-7E5F-9C55-34B820E73511}"/>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6FA6D3EB-C3C1-EE43-7B15-A3CE580ACA8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C04633F4-5E31-C9E7-2DB0-1BD1F5CD8B6E}"/>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CE031619-9B83-84C3-9C6B-F063866ABBC0}"/>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52A2D121-FA59-66E1-8027-9DAFB7B8E41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842D60B9-750D-0DE8-BB16-E16CB02B590A}"/>
              </a:ext>
            </a:extLst>
          </p:cNvPr>
          <p:cNvSpPr txBox="1"/>
          <p:nvPr/>
        </p:nvSpPr>
        <p:spPr>
          <a:xfrm>
            <a:off x="373602" y="1225211"/>
            <a:ext cx="11131250" cy="8065734"/>
          </a:xfrm>
          <a:prstGeom prst="rect">
            <a:avLst/>
          </a:prstGeom>
          <a:noFill/>
        </p:spPr>
        <p:txBody>
          <a:bodyPr wrap="square">
            <a:spAutoFit/>
          </a:bodyPr>
          <a:lstStyle/>
          <a:p>
            <a:pPr>
              <a:lnSpc>
                <a:spcPct val="107000"/>
              </a:lnSpc>
              <a:spcAft>
                <a:spcPts val="800"/>
              </a:spcAft>
            </a:pPr>
            <a:r>
              <a:rPr lang="en-US" sz="3600" b="1" kern="100" dirty="0">
                <a:latin typeface="Arial" panose="020B0604020202020204" pitchFamily="34" charset="0"/>
                <a:ea typeface="Aptos" panose="020B0004020202020204" pitchFamily="34" charset="0"/>
                <a:cs typeface="Arial" panose="020B0604020202020204" pitchFamily="34" charset="0"/>
              </a:rPr>
              <a:t>8</a:t>
            </a:r>
            <a:r>
              <a:rPr lang="en-US" sz="3600" b="1" kern="100" dirty="0">
                <a:effectLst/>
                <a:latin typeface="Arial" panose="020B0604020202020204" pitchFamily="34" charset="0"/>
                <a:ea typeface="Aptos" panose="020B0004020202020204" pitchFamily="34" charset="0"/>
                <a:cs typeface="Arial" panose="020B0604020202020204" pitchFamily="34" charset="0"/>
              </a:rPr>
              <a:t>. FROM MARGIN TO MISSION</a:t>
            </a:r>
          </a:p>
          <a:p>
            <a:pPr>
              <a:lnSpc>
                <a:spcPct val="107000"/>
              </a:lnSpc>
              <a:spcAft>
                <a:spcPts val="800"/>
              </a:spcAft>
            </a:pPr>
            <a:r>
              <a:rPr lang="en-US" sz="3600" b="1" kern="100" dirty="0">
                <a:effectLst/>
                <a:latin typeface="Arial" panose="020B0604020202020204" pitchFamily="34" charset="0"/>
                <a:ea typeface="Aptos" panose="020B0004020202020204" pitchFamily="34" charset="0"/>
                <a:cs typeface="Arial" panose="020B0604020202020204" pitchFamily="34" charset="0"/>
              </a:rPr>
              <a:t>Simon started on the margins.</a:t>
            </a: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A foreigner. A visitor. A passerby.	But the cross moved him to mission.</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He did not preach a sermon. He did not write a book.</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He carried a burden. And that burden changed his destiny.</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The hardship you are carrying is not evidence that God has abandoned you.</a:t>
            </a:r>
          </a:p>
          <a:p>
            <a:pPr>
              <a:lnSpc>
                <a:spcPct val="107000"/>
              </a:lnSpc>
              <a:spcAft>
                <a:spcPts val="800"/>
              </a:spcAft>
            </a:pPr>
            <a:endParaRPr lang="en-US" sz="32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812185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675BE-D800-3768-F09D-0C9F3D68DFA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B668FEC-79B2-FDF3-42A0-56AEC37F0F6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FC6DBF79-8FEE-306D-703F-62BBB4B1E09E}"/>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A7219486-5046-CDA4-0A09-FDEA31DA0EA4}"/>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570CD93F-E000-EA8E-B921-748643D06EA3}"/>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037A0811-F48E-5061-EBC7-504831CD9FB0}"/>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50A45276-6B10-062C-E09D-D6BBF559EB41}"/>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499E8D13-AE1B-9514-CE7C-9F3EACC03F98}"/>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8E6BE37E-BC8A-0B05-2896-BE274BA1FC1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7B237012-0D05-A3BC-CB60-1C4D909E11C8}"/>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BC72D86D-47F1-F26C-3CEA-C8A6A763BD88}"/>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847AF7C1-F5DB-47C1-2957-D00E681B8A87}"/>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37B03B8D-DBA0-C730-2B4B-99B6CC7498B1}"/>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FDA59450-1FA2-0D20-5A9E-51FAF6CF880D}"/>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BA344A85-179E-A9C3-7641-0587E5DDF6A5}"/>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AA301B30-12F6-9E07-1FDD-26E4244AA74B}"/>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56212E7A-20E3-F369-63DB-B77EACA363CE}"/>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B6832DE5-A747-2EF3-26C2-ECA7E7DFE77B}"/>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2480103F-0E10-D97B-FC95-AC09A9D5595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A5B88674-BC57-7B1A-BCE7-E0FEC1AE321A}"/>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39E0596F-4277-7E5F-9C55-34B820E73511}"/>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6FA6D3EB-C3C1-EE43-7B15-A3CE580ACA8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C04633F4-5E31-C9E7-2DB0-1BD1F5CD8B6E}"/>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CE031619-9B83-84C3-9C6B-F063866ABBC0}"/>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52A2D121-FA59-66E1-8027-9DAFB7B8E41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842D60B9-750D-0DE8-BB16-E16CB02B590A}"/>
              </a:ext>
            </a:extLst>
          </p:cNvPr>
          <p:cNvSpPr txBox="1"/>
          <p:nvPr/>
        </p:nvSpPr>
        <p:spPr>
          <a:xfrm>
            <a:off x="373601" y="2324100"/>
            <a:ext cx="11131249" cy="5849743"/>
          </a:xfrm>
          <a:prstGeom prst="rect">
            <a:avLst/>
          </a:prstGeom>
          <a:noFill/>
        </p:spPr>
        <p:txBody>
          <a:bodyPr wrap="square">
            <a:spAutoFit/>
          </a:bodyPr>
          <a:lstStyle/>
          <a:p>
            <a:pPr>
              <a:lnSpc>
                <a:spcPct val="107000"/>
              </a:lnSpc>
              <a:spcAft>
                <a:spcPts val="800"/>
              </a:spcAft>
            </a:pPr>
            <a:r>
              <a:rPr lang="en-US" sz="3600" b="1" kern="100" dirty="0">
                <a:latin typeface="Arial" panose="020B0604020202020204" pitchFamily="34" charset="0"/>
                <a:ea typeface="Aptos" panose="020B0004020202020204" pitchFamily="34" charset="0"/>
                <a:cs typeface="Arial" panose="020B0604020202020204" pitchFamily="34" charset="0"/>
              </a:rPr>
              <a:t>8</a:t>
            </a:r>
            <a:r>
              <a:rPr lang="en-US" sz="3600" b="1" kern="100" dirty="0">
                <a:effectLst/>
                <a:latin typeface="Arial" panose="020B0604020202020204" pitchFamily="34" charset="0"/>
                <a:ea typeface="Aptos" panose="020B0004020202020204" pitchFamily="34" charset="0"/>
                <a:cs typeface="Arial" panose="020B0604020202020204" pitchFamily="34" charset="0"/>
              </a:rPr>
              <a:t>. FROM MARGIN TO MISSION (</a:t>
            </a:r>
            <a:r>
              <a:rPr lang="en-US" sz="3600" b="1" kern="100" dirty="0" err="1">
                <a:effectLst/>
                <a:latin typeface="Arial" panose="020B0604020202020204" pitchFamily="34" charset="0"/>
                <a:ea typeface="Aptos" panose="020B0004020202020204" pitchFamily="34" charset="0"/>
                <a:cs typeface="Arial" panose="020B0604020202020204" pitchFamily="34" charset="0"/>
              </a:rPr>
              <a:t>con’t</a:t>
            </a:r>
            <a:r>
              <a:rPr lang="en-US" sz="3600" b="1" kern="100" dirty="0">
                <a:effectLst/>
                <a:latin typeface="Arial" panose="020B0604020202020204" pitchFamily="34" charset="0"/>
                <a:ea typeface="Aptos" panose="020B0004020202020204" pitchFamily="34" charset="0"/>
                <a:cs typeface="Arial" panose="020B0604020202020204" pitchFamily="34" charset="0"/>
              </a:rPr>
              <a:t>)</a:t>
            </a:r>
          </a:p>
          <a:p>
            <a:pPr>
              <a:lnSpc>
                <a:spcPct val="107000"/>
              </a:lnSpc>
              <a:spcAft>
                <a:spcPts val="800"/>
              </a:spcAft>
            </a:pPr>
            <a:r>
              <a:rPr lang="en-US" sz="3600" b="1" kern="100" dirty="0">
                <a:effectLst/>
                <a:latin typeface="Arial" panose="020B0604020202020204" pitchFamily="34" charset="0"/>
                <a:ea typeface="Aptos" panose="020B0004020202020204" pitchFamily="34" charset="0"/>
                <a:cs typeface="Arial" panose="020B0604020202020204" pitchFamily="34" charset="0"/>
              </a:rPr>
              <a:t>It may be evidence that He has selected you.</a:t>
            </a:r>
          </a:p>
          <a:p>
            <a:pPr marL="571500" indent="-571500">
              <a:buFont typeface="Wingdings" panose="05000000000000000000"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Selected you to grow.</a:t>
            </a:r>
          </a:p>
          <a:p>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anose="05000000000000000000"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Selected you to mature.</a:t>
            </a:r>
          </a:p>
          <a:p>
            <a:pPr marL="571500" indent="-571500">
              <a:buFont typeface="Wingdings" panose="05000000000000000000"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anose="05000000000000000000"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Selected you to shape a generation.</a:t>
            </a:r>
          </a:p>
          <a:p>
            <a:pPr marL="571500" indent="-571500">
              <a:buFont typeface="Wingdings" panose="05000000000000000000"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anose="05000000000000000000"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Selected you to walk after Jesus.</a:t>
            </a:r>
          </a:p>
          <a:p>
            <a:pPr marL="457200" indent="-457200">
              <a:lnSpc>
                <a:spcPct val="107000"/>
              </a:lnSpc>
              <a:spcAft>
                <a:spcPts val="800"/>
              </a:spcAft>
              <a:buFont typeface="Wingdings" panose="05000000000000000000" pitchFamily="2" charset="2"/>
              <a:buChar char="q"/>
            </a:pPr>
            <a:endParaRPr lang="en-US" sz="32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764334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D4A8D-1FB9-7F43-606F-B14F99704F0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F3A45F4-23F8-D796-BE1A-4470156B401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2E04B0C1-CEDF-6BE3-0940-C7E85D0F2C5A}"/>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1BB8C777-0FBD-774A-294B-8E39D04E4F31}"/>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B54E9418-E79B-3FF5-5A48-76B2453098C5}"/>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C8116CA8-D9BB-9F52-3628-0C795ACB029F}"/>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03A9C57D-B693-41DE-C1A8-55EB8C6223FA}"/>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BAC102A0-BAE4-1031-5EE0-CE7887F79D86}"/>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D1515E3F-8833-56AA-7DF9-20AC552F4BF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114BA6ED-91AF-A852-8E75-A665BD6BAD74}"/>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9D7CE84E-AADF-E09B-023C-B8888C4D31E1}"/>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6EF24D8C-E632-E197-97EB-2E9E0A1B648F}"/>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0763136A-67B5-4903-CAF5-CD83D05A644E}"/>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13AB4DBB-D728-EF6B-71FF-1F8A0BCA2CBC}"/>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94DC8051-36BC-CB8A-E681-D74F76EB19A8}"/>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049EDBF4-7167-A017-AD2D-955BE520FD09}"/>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5CE156BD-94F7-6941-78A8-DA5009C91E03}"/>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75486FA1-BB54-9E1F-C3ED-C32E0CD6DD74}"/>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2E74F56F-0C5E-8311-2FD0-06A1817B3F1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F0C314EF-929C-3D02-EE83-A60ADA471AFD}"/>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C4ABDB3A-A475-038D-4B63-DE020D4B7E14}"/>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2AB29CF9-47D3-8965-6512-2280C7DB2BC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A54C5F3C-1E05-70EA-C767-2BCD62708731}"/>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47603122-59DA-BA09-428D-07AD19D3452A}"/>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ADAB421B-A02A-45C2-B838-0680A9FEDB5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EB8D974E-57AC-94B3-746E-94E97A9A8BC6}"/>
              </a:ext>
            </a:extLst>
          </p:cNvPr>
          <p:cNvSpPr txBox="1"/>
          <p:nvPr/>
        </p:nvSpPr>
        <p:spPr>
          <a:xfrm>
            <a:off x="533401" y="1638300"/>
            <a:ext cx="10971450" cy="6262355"/>
          </a:xfrm>
          <a:prstGeom prst="rect">
            <a:avLst/>
          </a:prstGeom>
          <a:noFill/>
        </p:spPr>
        <p:txBody>
          <a:bodyPr wrap="square">
            <a:spAutoFit/>
          </a:bodyPr>
          <a:lstStyle/>
          <a:p>
            <a:pPr>
              <a:lnSpc>
                <a:spcPct val="107000"/>
              </a:lnSpc>
              <a:spcAft>
                <a:spcPts val="800"/>
              </a:spcAft>
            </a:pPr>
            <a:r>
              <a:rPr lang="en-US" sz="3600" b="1" kern="100" dirty="0">
                <a:effectLst/>
                <a:latin typeface="Arial" panose="020B0604020202020204" pitchFamily="34" charset="0"/>
                <a:ea typeface="Aptos" panose="020B0004020202020204" pitchFamily="34" charset="0"/>
                <a:cs typeface="Arial" panose="020B0604020202020204" pitchFamily="34" charset="0"/>
              </a:rPr>
              <a:t>9. THE GREATER IS ON THE OTHER SIDE</a:t>
            </a: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The cross he did not choose became the catalyst for something greater.</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And because he carried it, his sons became known in the Lord.</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latin typeface="Arial" panose="020B0604020202020204" pitchFamily="34" charset="0"/>
                <a:ea typeface="Aptos" panose="020B0004020202020204" pitchFamily="34" charset="0"/>
                <a:cs typeface="Arial" panose="020B0604020202020204" pitchFamily="34" charset="0"/>
              </a:rPr>
              <a:t>W</a:t>
            </a:r>
            <a:r>
              <a:rPr lang="en-US" sz="3600" kern="100" dirty="0">
                <a:effectLst/>
                <a:latin typeface="Arial" panose="020B0604020202020204" pitchFamily="34" charset="0"/>
                <a:ea typeface="Aptos" panose="020B0004020202020204" pitchFamily="34" charset="0"/>
                <a:cs typeface="Arial" panose="020B0604020202020204" pitchFamily="34" charset="0"/>
              </a:rPr>
              <a:t>hat cross, are you resisting?</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What weight have you been resenting?</a:t>
            </a:r>
          </a:p>
          <a:p>
            <a:pPr>
              <a:lnSpc>
                <a:spcPct val="107000"/>
              </a:lnSpc>
              <a:spcAft>
                <a:spcPts val="800"/>
              </a:spcAft>
            </a:pPr>
            <a:endParaRPr lang="en-US" sz="32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356634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D4A8D-1FB9-7F43-606F-B14F99704F0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F3A45F4-23F8-D796-BE1A-4470156B401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2E04B0C1-CEDF-6BE3-0940-C7E85D0F2C5A}"/>
              </a:ext>
            </a:extLst>
          </p:cNvPr>
          <p:cNvGrpSpPr/>
          <p:nvPr/>
        </p:nvGrpSpPr>
        <p:grpSpPr>
          <a:xfrm>
            <a:off x="251587" y="428945"/>
            <a:ext cx="11222215" cy="10176010"/>
            <a:chOff x="0" y="0"/>
            <a:chExt cx="2274402" cy="707744"/>
          </a:xfrm>
        </p:grpSpPr>
        <p:sp>
          <p:nvSpPr>
            <p:cNvPr id="8" name="Freeform 8">
              <a:extLst>
                <a:ext uri="{FF2B5EF4-FFF2-40B4-BE49-F238E27FC236}">
                  <a16:creationId xmlns:a16="http://schemas.microsoft.com/office/drawing/2014/main" id="{1BB8C777-0FBD-774A-294B-8E39D04E4F31}"/>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B54E9418-E79B-3FF5-5A48-76B2453098C5}"/>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C8116CA8-D9BB-9F52-3628-0C795ACB029F}"/>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03A9C57D-B693-41DE-C1A8-55EB8C6223FA}"/>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BAC102A0-BAE4-1031-5EE0-CE7887F79D86}"/>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D1515E3F-8833-56AA-7DF9-20AC552F4BF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114BA6ED-91AF-A852-8E75-A665BD6BAD74}"/>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9D7CE84E-AADF-E09B-023C-B8888C4D31E1}"/>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6EF24D8C-E632-E197-97EB-2E9E0A1B648F}"/>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0763136A-67B5-4903-CAF5-CD83D05A644E}"/>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13AB4DBB-D728-EF6B-71FF-1F8A0BCA2CBC}"/>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94DC8051-36BC-CB8A-E681-D74F76EB19A8}"/>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049EDBF4-7167-A017-AD2D-955BE520FD09}"/>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5CE156BD-94F7-6941-78A8-DA5009C91E03}"/>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75486FA1-BB54-9E1F-C3ED-C32E0CD6DD74}"/>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2E74F56F-0C5E-8311-2FD0-06A1817B3F1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F0C314EF-929C-3D02-EE83-A60ADA471AFD}"/>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C4ABDB3A-A475-038D-4B63-DE020D4B7E14}"/>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2AB29CF9-47D3-8965-6512-2280C7DB2BC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A54C5F3C-1E05-70EA-C767-2BCD62708731}"/>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47603122-59DA-BA09-428D-07AD19D3452A}"/>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ADAB421B-A02A-45C2-B838-0680A9FEDB5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EB8D974E-57AC-94B3-746E-94E97A9A8BC6}"/>
              </a:ext>
            </a:extLst>
          </p:cNvPr>
          <p:cNvSpPr txBox="1"/>
          <p:nvPr/>
        </p:nvSpPr>
        <p:spPr>
          <a:xfrm>
            <a:off x="282635" y="2746091"/>
            <a:ext cx="11222215" cy="5154360"/>
          </a:xfrm>
          <a:prstGeom prst="rect">
            <a:avLst/>
          </a:prstGeom>
          <a:noFill/>
        </p:spPr>
        <p:txBody>
          <a:bodyPr wrap="square">
            <a:spAutoFit/>
          </a:bodyPr>
          <a:lstStyle/>
          <a:p>
            <a:pPr>
              <a:lnSpc>
                <a:spcPct val="107000"/>
              </a:lnSpc>
              <a:spcAft>
                <a:spcPts val="800"/>
              </a:spcAft>
            </a:pPr>
            <a:r>
              <a:rPr lang="en-US" sz="3600" b="1" kern="100" dirty="0">
                <a:effectLst/>
                <a:latin typeface="Arial" panose="020B0604020202020204" pitchFamily="34" charset="0"/>
                <a:ea typeface="Aptos" panose="020B0004020202020204" pitchFamily="34" charset="0"/>
                <a:cs typeface="Arial" panose="020B0604020202020204" pitchFamily="34" charset="0"/>
              </a:rPr>
              <a:t>9. THE GREATER IS ON THE OTHER SIDE (</a:t>
            </a:r>
            <a:r>
              <a:rPr lang="en-US" sz="3600" b="1" kern="100" dirty="0" err="1">
                <a:effectLst/>
                <a:latin typeface="Arial" panose="020B0604020202020204" pitchFamily="34" charset="0"/>
                <a:ea typeface="Aptos" panose="020B0004020202020204" pitchFamily="34" charset="0"/>
                <a:cs typeface="Arial" panose="020B0604020202020204" pitchFamily="34" charset="0"/>
              </a:rPr>
              <a:t>con’t</a:t>
            </a:r>
            <a:r>
              <a:rPr lang="en-US" sz="3600" b="1" kern="100" dirty="0">
                <a:effectLst/>
                <a:latin typeface="Arial" panose="020B0604020202020204" pitchFamily="34" charset="0"/>
                <a:ea typeface="Aptos" panose="020B0004020202020204" pitchFamily="34" charset="0"/>
                <a:cs typeface="Arial" panose="020B0604020202020204" pitchFamily="34" charset="0"/>
              </a:rPr>
              <a:t>)</a:t>
            </a: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What if this is not your destruction?</a:t>
            </a:r>
          </a:p>
          <a:p>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What if this is your preparation?</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What if this is the shaping of your destiny?</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What if this is the making of your generation?</a:t>
            </a:r>
          </a:p>
          <a:p>
            <a:pPr marL="457200" indent="-457200">
              <a:lnSpc>
                <a:spcPct val="107000"/>
              </a:lnSpc>
              <a:spcAft>
                <a:spcPts val="800"/>
              </a:spcAft>
              <a:buFont typeface="Wingdings" panose="05000000000000000000" pitchFamily="2" charset="2"/>
              <a:buChar char="q"/>
            </a:pPr>
            <a:endParaRPr lang="en-US" sz="32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084260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DFBF1-1457-4D6A-9510-8515308252A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606444B-CA88-4C7E-1DC4-7D00C18E1A4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A3DD7C45-3271-DADD-7C15-DDC2D0E54E47}"/>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6E4F0965-164A-D05B-263A-B334B9B3EB88}"/>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67539B7E-8A02-D5E8-565D-73FCC09E3BD3}"/>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9311DB99-4C6B-020A-2582-8DC4F8C9F46C}"/>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FCF30F69-1CA4-AC08-6CB4-F24ACE2EE882}"/>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C655C804-7E94-1A08-7540-42CB03D2FD08}"/>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9C60743A-DAED-E5A8-5477-5E8647F5589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85E86120-6E44-281C-DCA7-3014A5F2CE59}"/>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A44A9407-035A-3D79-82AE-879261724E87}"/>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8C3BD9B0-CAAF-3878-6F9B-707A2DF95955}"/>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26F62DC5-D961-8098-0D42-88902CF5B634}"/>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228C9FEB-6196-9B62-035E-0467E238657B}"/>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60B76157-B20D-6980-B207-3B42309DB514}"/>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F8A6093E-4032-1D1F-0953-5507819D1E29}"/>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A0ADF16C-61E9-2DCC-5775-DAB960374939}"/>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E4F791FB-00F9-0057-3671-9DA3CD9D4B32}"/>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DE8B1226-F6C6-F4C4-E95A-F59D8D91ADF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719C8DEE-D1C8-6A86-9218-EB2E4755B0E6}"/>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64C8CA0A-E2E1-29EF-DD1D-A959F1924DDD}"/>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853C9429-F905-9B93-B589-F075BAC61DE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F44AA5A3-B810-DD4E-F001-3B092DC90E27}"/>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723CF2AF-BEA8-687D-8EBF-CA12B392D6C3}"/>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EE9B95F8-D5A9-7B37-3C59-96D761DC5CA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3B63BC2B-13D4-2DF8-82E6-DD3BC542DA05}"/>
              </a:ext>
            </a:extLst>
          </p:cNvPr>
          <p:cNvSpPr txBox="1"/>
          <p:nvPr/>
        </p:nvSpPr>
        <p:spPr>
          <a:xfrm>
            <a:off x="609599" y="289269"/>
            <a:ext cx="10895251" cy="9239068"/>
          </a:xfrm>
          <a:prstGeom prst="rect">
            <a:avLst/>
          </a:prstGeom>
          <a:noFill/>
        </p:spPr>
        <p:txBody>
          <a:bodyPr wrap="square">
            <a:spAutoFit/>
          </a:bodyPr>
          <a:lstStyle/>
          <a:p>
            <a:pPr>
              <a:lnSpc>
                <a:spcPct val="107000"/>
              </a:lnSpc>
              <a:spcAft>
                <a:spcPts val="800"/>
              </a:spcAft>
            </a:pPr>
            <a:endParaRPr lang="en-US" sz="3600" b="1"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3600" b="1" kern="100" dirty="0">
                <a:effectLst/>
                <a:latin typeface="Arial" panose="020B0604020202020204" pitchFamily="34" charset="0"/>
                <a:ea typeface="Aptos" panose="020B0004020202020204" pitchFamily="34" charset="0"/>
                <a:cs typeface="Arial" panose="020B0604020202020204" pitchFamily="34" charset="0"/>
              </a:rPr>
              <a:t>CONCLUSION</a:t>
            </a:r>
            <a:endParaRPr lang="en-US" sz="3600" kern="100" dirty="0">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The cross is heavy.</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But it is not pointless.</a:t>
            </a:r>
          </a:p>
          <a:p>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It is producing something.</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It is positioning you.</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It is deepening you.</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It is aligning you with Christ.</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And on the other side of this season is something greater.</a:t>
            </a:r>
          </a:p>
        </p:txBody>
      </p:sp>
    </p:spTree>
    <p:extLst>
      <p:ext uri="{BB962C8B-B14F-4D97-AF65-F5344CB8AC3E}">
        <p14:creationId xmlns:p14="http://schemas.microsoft.com/office/powerpoint/2010/main" val="4121081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p:cNvGrpSpPr/>
          <p:nvPr/>
        </p:nvGrpSpPr>
        <p:grpSpPr>
          <a:xfrm>
            <a:off x="338876" y="110990"/>
            <a:ext cx="11222215" cy="10176010"/>
            <a:chOff x="0" y="0"/>
            <a:chExt cx="2274402" cy="707744"/>
          </a:xfrm>
        </p:grpSpPr>
        <p:sp>
          <p:nvSpPr>
            <p:cNvPr id="8" name="Freeform 8"/>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p:cNvGrpSpPr/>
          <p:nvPr/>
        </p:nvGrpSpPr>
        <p:grpSpPr>
          <a:xfrm>
            <a:off x="10658240" y="-4851087"/>
            <a:ext cx="13912875" cy="13912875"/>
            <a:chOff x="0" y="0"/>
            <a:chExt cx="18550500" cy="18550500"/>
          </a:xfrm>
        </p:grpSpPr>
        <p:sp>
          <p:nvSpPr>
            <p:cNvPr id="20" name="Freeform 20"/>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p:cNvGrpSpPr/>
            <p:nvPr/>
          </p:nvGrpSpPr>
          <p:grpSpPr>
            <a:xfrm>
              <a:off x="1133172" y="1133172"/>
              <a:ext cx="16284156" cy="16284156"/>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p:cNvGrpSpPr/>
          <p:nvPr/>
        </p:nvGrpSpPr>
        <p:grpSpPr>
          <a:xfrm rot="-3207614">
            <a:off x="17455210" y="2837636"/>
            <a:ext cx="6049545" cy="3685699"/>
            <a:chOff x="0" y="0"/>
            <a:chExt cx="1593296" cy="970719"/>
          </a:xfrm>
        </p:grpSpPr>
        <p:sp>
          <p:nvSpPr>
            <p:cNvPr id="25" name="Freeform 25"/>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p:cNvGrpSpPr/>
          <p:nvPr/>
        </p:nvGrpSpPr>
        <p:grpSpPr>
          <a:xfrm rot="-3207614">
            <a:off x="13944382" y="936044"/>
            <a:ext cx="6049545" cy="3685699"/>
            <a:chOff x="0" y="0"/>
            <a:chExt cx="1593296" cy="970719"/>
          </a:xfrm>
        </p:grpSpPr>
        <p:sp>
          <p:nvSpPr>
            <p:cNvPr id="28" name="Freeform 28"/>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p:cNvGrpSpPr/>
          <p:nvPr/>
        </p:nvGrpSpPr>
        <p:grpSpPr>
          <a:xfrm>
            <a:off x="11398276" y="3170031"/>
            <a:ext cx="6092184" cy="6092184"/>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p:cNvGrpSpPr/>
          <p:nvPr/>
        </p:nvGrpSpPr>
        <p:grpSpPr>
          <a:xfrm>
            <a:off x="11640242" y="3393886"/>
            <a:ext cx="5608255" cy="5608255"/>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p:cNvGrpSpPr/>
          <p:nvPr/>
        </p:nvGrpSpPr>
        <p:grpSpPr>
          <a:xfrm>
            <a:off x="11878452" y="3648768"/>
            <a:ext cx="5131832" cy="5131832"/>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F23E8F41-98AD-5234-1674-CFFE6284E8CE}"/>
              </a:ext>
            </a:extLst>
          </p:cNvPr>
          <p:cNvSpPr txBox="1"/>
          <p:nvPr/>
        </p:nvSpPr>
        <p:spPr>
          <a:xfrm>
            <a:off x="533400" y="1153054"/>
            <a:ext cx="10971450" cy="9430530"/>
          </a:xfrm>
          <a:prstGeom prst="rect">
            <a:avLst/>
          </a:prstGeom>
          <a:noFill/>
        </p:spPr>
        <p:txBody>
          <a:bodyPr wrap="square">
            <a:spAutoFit/>
          </a:bodyPr>
          <a:lstStyle/>
          <a:p>
            <a:pPr>
              <a:lnSpc>
                <a:spcPct val="107000"/>
              </a:lnSpc>
              <a:spcAft>
                <a:spcPts val="800"/>
              </a:spcAft>
            </a:pPr>
            <a:r>
              <a:rPr lang="en-US" sz="3600" b="1" kern="100" dirty="0">
                <a:latin typeface="Arial" panose="020B0604020202020204" pitchFamily="34" charset="0"/>
                <a:ea typeface="Aptos" panose="020B0004020202020204" pitchFamily="34" charset="0"/>
                <a:cs typeface="Arial" panose="020B0604020202020204" pitchFamily="34" charset="0"/>
              </a:rPr>
              <a:t>INTRODUCTION</a:t>
            </a: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God can use unexpected, inconvenient, even painful interruptions to move people.</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Some of life’s most transformative moments sneak up on us unannounced. </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Pain rarely asks permission.</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Misfortune never schedules an appointment.</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Hard seasons do not consult our calendar.</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One moment everything is normal, and the next moment you are carrying something you never asked for.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47703-5751-9ECA-57B4-2831E795240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389598E-3810-02CC-F5B9-BBC4D0EC4A1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34CC5B07-91F4-3358-E30C-0ABD44A15BEB}"/>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DA22E5B8-D1D6-3B91-9190-D9F5448C1E60}"/>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070402B8-C7B5-9E6A-63CA-C1191114C349}"/>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E915D4F4-B308-1A11-AED1-8FE602AB64A9}"/>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AEF4DEB3-FF99-E520-ECB2-88C8FE780025}"/>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B0682721-D773-3A63-1647-33D3965FCEEB}"/>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AACF96FE-A37D-AB6B-87E2-45C3F46CEF1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BBB00166-AA22-502B-C53E-0BD63DC8BFD1}"/>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EE0FB0E4-0319-0DC4-E478-FB4BD065A32C}"/>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B3050096-87F3-5B39-455B-877CB2B65F47}"/>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E7FD499F-E313-4BF6-3C9C-60AF8925C54C}"/>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ECE4E90B-6982-F330-9DEC-5743A5DE4FA8}"/>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DE00473F-5E9E-7ED5-8E0F-83BA5AB30F17}"/>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A8CA5053-6C38-1A26-B687-6ED4B4B3AFDD}"/>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FAC8B129-904E-44B3-8455-2C85CD8CD423}"/>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E393410D-D996-3CE4-102F-A1C0BA621481}"/>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64864101-3AF8-814A-7C04-5C15B56E3DB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993D748E-6AC1-A8B9-CEB0-CF3D1237445A}"/>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BA7B3111-D373-CEF1-FDEE-0B83030096EA}"/>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946AF3BF-99DD-9EEA-0DE7-91855DD263C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1597646E-5866-018A-D004-314A7772CA2E}"/>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11EFA6C3-A914-39AB-6EF5-73370D0A595A}"/>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E77696A0-EF67-2F48-5088-81229D3B946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01180418-7D10-D762-CF00-87750F2A91C6}"/>
              </a:ext>
            </a:extLst>
          </p:cNvPr>
          <p:cNvSpPr txBox="1"/>
          <p:nvPr/>
        </p:nvSpPr>
        <p:spPr>
          <a:xfrm>
            <a:off x="282637" y="1790699"/>
            <a:ext cx="11222214" cy="6327694"/>
          </a:xfrm>
          <a:prstGeom prst="rect">
            <a:avLst/>
          </a:prstGeom>
          <a:noFill/>
        </p:spPr>
        <p:txBody>
          <a:bodyPr wrap="square">
            <a:spAutoFit/>
          </a:bodyPr>
          <a:lstStyle/>
          <a:p>
            <a:pPr>
              <a:lnSpc>
                <a:spcPct val="107000"/>
              </a:lnSpc>
              <a:spcAft>
                <a:spcPts val="800"/>
              </a:spcAft>
            </a:pPr>
            <a:r>
              <a:rPr lang="en-US" sz="3600" b="1" kern="100" dirty="0">
                <a:effectLst/>
                <a:latin typeface="Arial" panose="020B0604020202020204" pitchFamily="34" charset="0"/>
                <a:ea typeface="Aptos" panose="020B0004020202020204" pitchFamily="34" charset="0"/>
                <a:cs typeface="Arial" panose="020B0604020202020204" pitchFamily="34" charset="0"/>
              </a:rPr>
              <a:t>1. GOD’S WORK BEYOND THE SPOTLIGHT.</a:t>
            </a: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The Gospel story is not only shaped by apostles and miracles, but by unnamed, interrupted, ordinary people.</a:t>
            </a:r>
          </a:p>
          <a:p>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Simon was a man on the margins, a, likely black, African visiting for the Passover. He was coming "in from the country," perhaps just arriving from North Africa, minding his own business. To the Roman soldiers, he was simply a convenient tool. To the crowd, he was insignificant. He was a bystander.</a:t>
            </a:r>
          </a:p>
        </p:txBody>
      </p:sp>
    </p:spTree>
    <p:extLst>
      <p:ext uri="{BB962C8B-B14F-4D97-AF65-F5344CB8AC3E}">
        <p14:creationId xmlns:p14="http://schemas.microsoft.com/office/powerpoint/2010/main" val="2399664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47703-5751-9ECA-57B4-2831E795240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389598E-3810-02CC-F5B9-BBC4D0EC4A1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34CC5B07-91F4-3358-E30C-0ABD44A15BEB}"/>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DA22E5B8-D1D6-3B91-9190-D9F5448C1E60}"/>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070402B8-C7B5-9E6A-63CA-C1191114C349}"/>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E915D4F4-B308-1A11-AED1-8FE602AB64A9}"/>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AEF4DEB3-FF99-E520-ECB2-88C8FE780025}"/>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B0682721-D773-3A63-1647-33D3965FCEEB}"/>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AACF96FE-A37D-AB6B-87E2-45C3F46CEF1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BBB00166-AA22-502B-C53E-0BD63DC8BFD1}"/>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EE0FB0E4-0319-0DC4-E478-FB4BD065A32C}"/>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B3050096-87F3-5B39-455B-877CB2B65F47}"/>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E7FD499F-E313-4BF6-3C9C-60AF8925C54C}"/>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ECE4E90B-6982-F330-9DEC-5743A5DE4FA8}"/>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DE00473F-5E9E-7ED5-8E0F-83BA5AB30F17}"/>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A8CA5053-6C38-1A26-B687-6ED4B4B3AFDD}"/>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FAC8B129-904E-44B3-8455-2C85CD8CD423}"/>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E393410D-D996-3CE4-102F-A1C0BA621481}"/>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64864101-3AF8-814A-7C04-5C15B56E3DB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993D748E-6AC1-A8B9-CEB0-CF3D1237445A}"/>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BA7B3111-D373-CEF1-FDEE-0B83030096EA}"/>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946AF3BF-99DD-9EEA-0DE7-91855DD263C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1597646E-5866-018A-D004-314A7772CA2E}"/>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11EFA6C3-A914-39AB-6EF5-73370D0A595A}"/>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E77696A0-EF67-2F48-5088-81229D3B946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01180418-7D10-D762-CF00-87750F2A91C6}"/>
              </a:ext>
            </a:extLst>
          </p:cNvPr>
          <p:cNvSpPr txBox="1"/>
          <p:nvPr/>
        </p:nvSpPr>
        <p:spPr>
          <a:xfrm>
            <a:off x="373601" y="1153052"/>
            <a:ext cx="11131250" cy="7989688"/>
          </a:xfrm>
          <a:prstGeom prst="rect">
            <a:avLst/>
          </a:prstGeom>
          <a:noFill/>
        </p:spPr>
        <p:txBody>
          <a:bodyPr wrap="square">
            <a:spAutoFit/>
          </a:bodyPr>
          <a:lstStyle/>
          <a:p>
            <a:pPr>
              <a:lnSpc>
                <a:spcPct val="107000"/>
              </a:lnSpc>
              <a:spcAft>
                <a:spcPts val="800"/>
              </a:spcAft>
            </a:pPr>
            <a:r>
              <a:rPr lang="en-US" sz="3600" b="1" kern="100" dirty="0">
                <a:effectLst/>
                <a:latin typeface="Arial" panose="020B0604020202020204" pitchFamily="34" charset="0"/>
                <a:ea typeface="Aptos" panose="020B0004020202020204" pitchFamily="34" charset="0"/>
                <a:cs typeface="Arial" panose="020B0604020202020204" pitchFamily="34" charset="0"/>
              </a:rPr>
              <a:t>1. GOD’S WORK BEYOND THE SPOTLIGHT (</a:t>
            </a:r>
            <a:r>
              <a:rPr lang="en-US" sz="3600" b="1" kern="100" dirty="0" err="1">
                <a:effectLst/>
                <a:latin typeface="Arial" panose="020B0604020202020204" pitchFamily="34" charset="0"/>
                <a:ea typeface="Aptos" panose="020B0004020202020204" pitchFamily="34" charset="0"/>
                <a:cs typeface="Arial" panose="020B0604020202020204" pitchFamily="34" charset="0"/>
              </a:rPr>
              <a:t>con’t</a:t>
            </a:r>
            <a:r>
              <a:rPr lang="en-US" sz="3600" b="1" kern="100" dirty="0">
                <a:effectLst/>
                <a:latin typeface="Arial" panose="020B0604020202020204" pitchFamily="34" charset="0"/>
                <a:ea typeface="Aptos" panose="020B0004020202020204" pitchFamily="34" charset="0"/>
                <a:cs typeface="Arial" panose="020B0604020202020204" pitchFamily="34" charset="0"/>
              </a:rPr>
              <a:t>)</a:t>
            </a: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But on that day, God took a man from the margins of life and thrust him into the very center of human history.</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He came to worship.</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He did not come to suffer.</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He did not come to be noticed.</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He certainly did not come to carry a cross.</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But heaven had other plans.</a:t>
            </a:r>
          </a:p>
        </p:txBody>
      </p:sp>
    </p:spTree>
    <p:extLst>
      <p:ext uri="{BB962C8B-B14F-4D97-AF65-F5344CB8AC3E}">
        <p14:creationId xmlns:p14="http://schemas.microsoft.com/office/powerpoint/2010/main" val="2052190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1FF9D-0187-0C72-D789-AA01B6B52AB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E0ADC49-C85B-45B7-318A-734ACCB9EB7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5607164E-BC2A-2463-B975-E21566AD0565}"/>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9AA12F24-A35E-EACC-6E8E-DA9C4B8AD313}"/>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B1D5096C-417B-4961-3D83-DEF5E4B959FA}"/>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C2D910CC-A6AC-131E-4C5A-01D51BA1479D}"/>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B8CE1757-6F44-480D-7A36-C6246FA2EA3D}"/>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7A203ED7-CEBD-1900-4758-273E1DA08A4B}"/>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5D4CE6DF-89BA-C479-CED9-8D3CB1456F1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755743F2-C244-4C41-5652-BDD1EEE38A01}"/>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22893C7C-CC58-2BA6-7C83-2212F4AD098E}"/>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281C2D82-D822-163E-44E5-A0EEE2BE341D}"/>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D597C7A1-50AA-F92E-61D1-7B393A8C5D82}"/>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37F93A09-CABB-EE7A-4101-81C2E32F4F15}"/>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9F734C0C-8DEB-8340-F49C-C28F6489A0C2}"/>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59EE506D-293B-CC40-D276-B9FDF9D793BD}"/>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C2538A36-0603-C919-25DE-6231D5C3A116}"/>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660F566E-FA47-B6FB-52E9-BA8B29A4B801}"/>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CB66D9E6-0CCC-4D0D-71D4-2ACFDFF196A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B871C25C-0CD7-C95E-0ED6-FB6CA68F7B21}"/>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874E083E-056D-BF4F-4AE9-1EC59DE0909C}"/>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D3CB4F6C-4E6D-F967-593B-8F0E290C475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A3F257C1-A57B-F8E4-CC5B-5DF0F3177805}"/>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C092FE68-E717-8F56-2ECB-C8C14ED1D4C6}"/>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2B8A32E5-D026-C7F0-9037-D9B444ED29B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8ED7AF40-67D2-6745-9588-BE8464EE728C}"/>
              </a:ext>
            </a:extLst>
          </p:cNvPr>
          <p:cNvSpPr txBox="1"/>
          <p:nvPr/>
        </p:nvSpPr>
        <p:spPr>
          <a:xfrm>
            <a:off x="533400" y="1638300"/>
            <a:ext cx="10785725" cy="8455969"/>
          </a:xfrm>
          <a:prstGeom prst="rect">
            <a:avLst/>
          </a:prstGeom>
          <a:noFill/>
        </p:spPr>
        <p:txBody>
          <a:bodyPr wrap="square">
            <a:spAutoFit/>
          </a:bodyPr>
          <a:lstStyle/>
          <a:p>
            <a:pPr>
              <a:lnSpc>
                <a:spcPct val="107000"/>
              </a:lnSpc>
              <a:spcAft>
                <a:spcPts val="800"/>
              </a:spcAft>
            </a:pPr>
            <a:r>
              <a:rPr lang="en-US" sz="3600" b="1" kern="100" dirty="0">
                <a:effectLst/>
                <a:latin typeface="Arial" panose="020B0604020202020204" pitchFamily="34" charset="0"/>
                <a:ea typeface="Aptos" panose="020B0004020202020204" pitchFamily="34" charset="0"/>
                <a:cs typeface="Arial" panose="020B0604020202020204" pitchFamily="34" charset="0"/>
              </a:rPr>
              <a:t>GOD’S WORK BEYOND THE SPOTLIGHT (cont’d)</a:t>
            </a: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Matthew 27:32 — “As they were going out, they found a man of Cyrene named Simon; they compelled him to carry his cross.”</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They compelled him. He did not volunteer. He was forced.</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What looked like a Roman interruption was a divine appointment.</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What looks like an injustice and unfair was a divine setup.</a:t>
            </a:r>
          </a:p>
          <a:p>
            <a:pPr>
              <a:lnSpc>
                <a:spcPct val="107000"/>
              </a:lnSpc>
              <a:spcAft>
                <a:spcPts val="800"/>
              </a:spcAft>
            </a:pPr>
            <a:endParaRPr lang="en-US" sz="2800" kern="100" dirty="0">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532678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1FF9D-0187-0C72-D789-AA01B6B52AB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E0ADC49-C85B-45B7-318A-734ACCB9EB7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5607164E-BC2A-2463-B975-E21566AD0565}"/>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9AA12F24-A35E-EACC-6E8E-DA9C4B8AD313}"/>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B1D5096C-417B-4961-3D83-DEF5E4B959FA}"/>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C2D910CC-A6AC-131E-4C5A-01D51BA1479D}"/>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B8CE1757-6F44-480D-7A36-C6246FA2EA3D}"/>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7A203ED7-CEBD-1900-4758-273E1DA08A4B}"/>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5D4CE6DF-89BA-C479-CED9-8D3CB1456F1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755743F2-C244-4C41-5652-BDD1EEE38A01}"/>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22893C7C-CC58-2BA6-7C83-2212F4AD098E}"/>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281C2D82-D822-163E-44E5-A0EEE2BE341D}"/>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D597C7A1-50AA-F92E-61D1-7B393A8C5D82}"/>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37F93A09-CABB-EE7A-4101-81C2E32F4F15}"/>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9F734C0C-8DEB-8340-F49C-C28F6489A0C2}"/>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59EE506D-293B-CC40-D276-B9FDF9D793BD}"/>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C2538A36-0603-C919-25DE-6231D5C3A116}"/>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660F566E-FA47-B6FB-52E9-BA8B29A4B801}"/>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CB66D9E6-0CCC-4D0D-71D4-2ACFDFF196A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B871C25C-0CD7-C95E-0ED6-FB6CA68F7B21}"/>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874E083E-056D-BF4F-4AE9-1EC59DE0909C}"/>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D3CB4F6C-4E6D-F967-593B-8F0E290C475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A3F257C1-A57B-F8E4-CC5B-5DF0F3177805}"/>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C092FE68-E717-8F56-2ECB-C8C14ED1D4C6}"/>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2B8A32E5-D026-C7F0-9037-D9B444ED29B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8ED7AF40-67D2-6745-9588-BE8464EE728C}"/>
              </a:ext>
            </a:extLst>
          </p:cNvPr>
          <p:cNvSpPr txBox="1"/>
          <p:nvPr/>
        </p:nvSpPr>
        <p:spPr>
          <a:xfrm>
            <a:off x="373601" y="1943100"/>
            <a:ext cx="11131250" cy="6201185"/>
          </a:xfrm>
          <a:prstGeom prst="rect">
            <a:avLst/>
          </a:prstGeom>
          <a:noFill/>
        </p:spPr>
        <p:txBody>
          <a:bodyPr wrap="square">
            <a:spAutoFit/>
          </a:bodyPr>
          <a:lstStyle/>
          <a:p>
            <a:pPr>
              <a:lnSpc>
                <a:spcPct val="107000"/>
              </a:lnSpc>
              <a:spcAft>
                <a:spcPts val="800"/>
              </a:spcAft>
            </a:pPr>
            <a:r>
              <a:rPr lang="en-US" sz="3600" b="1" kern="100" dirty="0">
                <a:effectLst/>
                <a:latin typeface="Arial" panose="020B0604020202020204" pitchFamily="34" charset="0"/>
                <a:ea typeface="Aptos" panose="020B0004020202020204" pitchFamily="34" charset="0"/>
                <a:cs typeface="Arial" panose="020B0604020202020204" pitchFamily="34" charset="0"/>
              </a:rPr>
              <a:t>GOD’S WORK BEYOND THE SPOTLIGHT (</a:t>
            </a:r>
            <a:r>
              <a:rPr lang="en-US" sz="3600" b="1" kern="100" dirty="0" err="1">
                <a:effectLst/>
                <a:latin typeface="Arial" panose="020B0604020202020204" pitchFamily="34" charset="0"/>
                <a:ea typeface="Aptos" panose="020B0004020202020204" pitchFamily="34" charset="0"/>
                <a:cs typeface="Arial" panose="020B0604020202020204" pitchFamily="34" charset="0"/>
              </a:rPr>
              <a:t>con’t</a:t>
            </a:r>
            <a:r>
              <a:rPr lang="en-US" sz="3600" b="1" kern="100" dirty="0">
                <a:effectLst/>
                <a:latin typeface="Arial" panose="020B0604020202020204" pitchFamily="34" charset="0"/>
                <a:ea typeface="Aptos" panose="020B0004020202020204" pitchFamily="34" charset="0"/>
                <a:cs typeface="Arial" panose="020B0604020202020204" pitchFamily="34" charset="0"/>
              </a:rPr>
              <a:t>)</a:t>
            </a:r>
          </a:p>
          <a:p>
            <a:pPr marL="571500" indent="-571500">
              <a:buFont typeface="Wingdings" pitchFamily="2" charset="2"/>
              <a:buChar char="q"/>
            </a:pPr>
            <a:r>
              <a:rPr lang="en-US" sz="3600" b="1" kern="100" dirty="0">
                <a:effectLst/>
                <a:latin typeface="Arial" panose="020B0604020202020204" pitchFamily="34" charset="0"/>
                <a:ea typeface="Aptos" panose="020B0004020202020204" pitchFamily="34" charset="0"/>
                <a:cs typeface="Arial" panose="020B0604020202020204" pitchFamily="34" charset="0"/>
              </a:rPr>
              <a:t>Matthew 27:32 </a:t>
            </a:r>
            <a:r>
              <a:rPr lang="en-US" sz="3600" kern="100" dirty="0">
                <a:effectLst/>
                <a:latin typeface="Arial" panose="020B0604020202020204" pitchFamily="34" charset="0"/>
                <a:ea typeface="Aptos" panose="020B0004020202020204" pitchFamily="34" charset="0"/>
                <a:cs typeface="Arial" panose="020B0604020202020204" pitchFamily="34" charset="0"/>
              </a:rPr>
              <a:t>— “As they were going out, they found a man of Cyrene named Simon; they compelled him to carry his cross.”</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b="1" kern="100" dirty="0">
                <a:effectLst/>
                <a:latin typeface="Arial" panose="020B0604020202020204" pitchFamily="34" charset="0"/>
                <a:ea typeface="Aptos" panose="020B0004020202020204" pitchFamily="34" charset="0"/>
                <a:cs typeface="Arial" panose="020B0604020202020204" pitchFamily="34" charset="0"/>
              </a:rPr>
              <a:t>Mark 15:21 </a:t>
            </a:r>
            <a:r>
              <a:rPr lang="en-US" sz="3600" kern="100" dirty="0">
                <a:effectLst/>
                <a:latin typeface="Arial" panose="020B0604020202020204" pitchFamily="34" charset="0"/>
                <a:ea typeface="Aptos" panose="020B0004020202020204" pitchFamily="34" charset="0"/>
                <a:cs typeface="Arial" panose="020B0604020202020204" pitchFamily="34" charset="0"/>
              </a:rPr>
              <a:t>— notes Simon is “the father of Alexander and Rufus” </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b="1" kern="100" dirty="0">
                <a:effectLst/>
                <a:latin typeface="Arial" panose="020B0604020202020204" pitchFamily="34" charset="0"/>
                <a:ea typeface="Aptos" panose="020B0004020202020204" pitchFamily="34" charset="0"/>
                <a:cs typeface="Arial" panose="020B0604020202020204" pitchFamily="34" charset="0"/>
              </a:rPr>
              <a:t>Luke 23:26 </a:t>
            </a:r>
            <a:r>
              <a:rPr lang="en-US" sz="3600" kern="100" dirty="0">
                <a:effectLst/>
                <a:latin typeface="Arial" panose="020B0604020202020204" pitchFamily="34" charset="0"/>
                <a:ea typeface="Aptos" panose="020B0004020202020204" pitchFamily="34" charset="0"/>
                <a:cs typeface="Arial" panose="020B0604020202020204" pitchFamily="34" charset="0"/>
              </a:rPr>
              <a:t>— says they “laid on him the cross to carry behind Jesus.”</a:t>
            </a:r>
          </a:p>
          <a:p>
            <a:pPr>
              <a:lnSpc>
                <a:spcPct val="107000"/>
              </a:lnSpc>
              <a:spcAft>
                <a:spcPts val="800"/>
              </a:spcAft>
            </a:pPr>
            <a:endParaRPr lang="en-US" sz="2800" kern="100" dirty="0">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922191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67DB3-E2E1-EA5F-DBBA-120584B1CB6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E1515CB-91F9-FC50-5F6D-0825EE65169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36C31494-C6C6-9D04-4933-B4E96FAEA63E}"/>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3AB7625F-B269-FF2A-F453-41A03D1921CA}"/>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20F2FD49-CD0F-8094-07CC-D157CC1AA790}"/>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B1C9B496-CAF2-DE75-CFDE-5D811CAFF773}"/>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10EBB547-A4E8-635A-FBB7-2A4C2FAD580E}"/>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DE035450-53E8-7725-EAD4-9DBE920B586A}"/>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5F9C4908-1620-2B46-EF03-253D40D82AC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2ECB9504-FEDF-B7F3-32CD-4917773FF4BA}"/>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5F96B4A5-2180-36AB-8B59-8E7170094938}"/>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5C9D4445-CBB5-68F6-95D1-3ED9E502D611}"/>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F19EDC8E-EF09-AC77-0BE5-0AF8655E8357}"/>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FA12556C-2B01-6C4B-FB42-676D2284E4C3}"/>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0CF34C0F-4A71-B62C-E7A0-EAF010D4E330}"/>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4E8401C7-01EB-C061-DA74-C7BBFDB4A259}"/>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5A086575-6CF8-543D-074F-199E9354F39B}"/>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EF5554B5-F604-97C2-E8A5-9077797E9C40}"/>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76D52E6D-A7F6-84F2-F0DD-81591672CD2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5EAFCD00-4E3F-EE76-8A04-D7F9A28CA3DC}"/>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AABCCDDF-D7F4-B2C3-B328-D982505676D4}"/>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B145B708-499F-252D-45EF-7B819FAC962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ACC55274-1486-3AA7-3299-0DDE1A7C7DCA}"/>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744D821F-F46F-330E-42D4-25DAE2633BD4}"/>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BE027116-5F2F-D3F8-9B72-CD133EBF6B4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47564F19-1528-E616-CC7A-101B54706CC9}"/>
              </a:ext>
            </a:extLst>
          </p:cNvPr>
          <p:cNvSpPr txBox="1"/>
          <p:nvPr/>
        </p:nvSpPr>
        <p:spPr>
          <a:xfrm>
            <a:off x="373601" y="1638300"/>
            <a:ext cx="11131249" cy="8362289"/>
          </a:xfrm>
          <a:prstGeom prst="rect">
            <a:avLst/>
          </a:prstGeom>
          <a:noFill/>
        </p:spPr>
        <p:txBody>
          <a:bodyPr wrap="square">
            <a:spAutoFit/>
          </a:bodyPr>
          <a:lstStyle/>
          <a:p>
            <a:pPr>
              <a:lnSpc>
                <a:spcPct val="107000"/>
              </a:lnSpc>
              <a:spcAft>
                <a:spcPts val="800"/>
              </a:spcAft>
            </a:pPr>
            <a:r>
              <a:rPr lang="en-US" sz="3600" b="1" kern="100" dirty="0">
                <a:effectLst/>
                <a:latin typeface="Arial" panose="020B0604020202020204" pitchFamily="34" charset="0"/>
                <a:ea typeface="Aptos" panose="020B0004020202020204" pitchFamily="34" charset="0"/>
                <a:cs typeface="Arial" panose="020B0604020202020204" pitchFamily="34" charset="0"/>
              </a:rPr>
              <a:t>2. WHAT LOOKS LIKE MISFORTUNE MAY BE POSITIONING</a:t>
            </a:r>
          </a:p>
          <a:p>
            <a:pPr>
              <a:lnSpc>
                <a:spcPct val="107000"/>
              </a:lnSpc>
              <a:spcAft>
                <a:spcPts val="800"/>
              </a:spcAft>
            </a:pPr>
            <a:r>
              <a:rPr lang="en-US" sz="3600" b="1" kern="100" dirty="0">
                <a:effectLst/>
                <a:latin typeface="Arial" panose="020B0604020202020204" pitchFamily="34" charset="0"/>
                <a:ea typeface="Aptos" panose="020B0004020202020204" pitchFamily="34" charset="0"/>
                <a:cs typeface="Arial" panose="020B0604020202020204" pitchFamily="34" charset="0"/>
              </a:rPr>
              <a:t>Luke 23:26 “</a:t>
            </a:r>
            <a:r>
              <a:rPr lang="en-US" sz="3600" kern="100" dirty="0">
                <a:effectLst/>
                <a:latin typeface="Arial" panose="020B0604020202020204" pitchFamily="34" charset="0"/>
                <a:ea typeface="Aptos" panose="020B0004020202020204" pitchFamily="34" charset="0"/>
                <a:cs typeface="Arial" panose="020B0604020202020204" pitchFamily="34" charset="0"/>
              </a:rPr>
              <a:t>Now as they led Him away, they laid hold of a certain man, Simon a </a:t>
            </a:r>
            <a:r>
              <a:rPr lang="en-US" sz="3600" kern="100" dirty="0" err="1">
                <a:effectLst/>
                <a:latin typeface="Arial" panose="020B0604020202020204" pitchFamily="34" charset="0"/>
                <a:ea typeface="Aptos" panose="020B0004020202020204" pitchFamily="34" charset="0"/>
                <a:cs typeface="Arial" panose="020B0604020202020204" pitchFamily="34" charset="0"/>
              </a:rPr>
              <a:t>Cyrenian</a:t>
            </a:r>
            <a:r>
              <a:rPr lang="en-US" sz="3600" kern="100" dirty="0">
                <a:effectLst/>
                <a:latin typeface="Arial" panose="020B0604020202020204" pitchFamily="34" charset="0"/>
                <a:ea typeface="Aptos" panose="020B0004020202020204" pitchFamily="34" charset="0"/>
                <a:cs typeface="Arial" panose="020B0604020202020204" pitchFamily="34" charset="0"/>
              </a:rPr>
              <a:t>, who was coming from the country, and on him they laid the cross that he might bear it after Jesus.”</a:t>
            </a:r>
          </a:p>
          <a:p>
            <a:pPr>
              <a:lnSpc>
                <a:spcPct val="107000"/>
              </a:lnSpc>
              <a:spcAft>
                <a:spcPts val="800"/>
              </a:spcAft>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r>
              <a:rPr lang="en-US" sz="3600" b="1" kern="100" dirty="0">
                <a:effectLst/>
                <a:latin typeface="Arial" panose="020B0604020202020204" pitchFamily="34" charset="0"/>
                <a:ea typeface="Aptos" panose="020B0004020202020204" pitchFamily="34" charset="0"/>
                <a:cs typeface="Arial" panose="020B0604020202020204" pitchFamily="34" charset="0"/>
              </a:rPr>
              <a:t>The phrase.</a:t>
            </a:r>
          </a:p>
          <a:p>
            <a:pPr marL="457200" indent="-4572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After Jesus.</a:t>
            </a:r>
          </a:p>
          <a:p>
            <a:pPr marL="457200" indent="-4572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457200" indent="-4572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Simon walked directly behind Christ.</a:t>
            </a:r>
          </a:p>
          <a:p>
            <a:pPr marL="457200" indent="-4572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457200" indent="-4572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He was close enough to see the blood.</a:t>
            </a:r>
          </a:p>
          <a:p>
            <a:pPr>
              <a:lnSpc>
                <a:spcPct val="107000"/>
              </a:lnSpc>
              <a:spcAft>
                <a:spcPts val="800"/>
              </a:spcAft>
            </a:pPr>
            <a:endParaRPr lang="en-US" sz="3200" kern="100" dirty="0">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565605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67DB3-E2E1-EA5F-DBBA-120584B1CB6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E1515CB-91F9-FC50-5F6D-0825EE65169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36C31494-C6C6-9D04-4933-B4E96FAEA63E}"/>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3AB7625F-B269-FF2A-F453-41A03D1921CA}"/>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20F2FD49-CD0F-8094-07CC-D157CC1AA790}"/>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B1C9B496-CAF2-DE75-CFDE-5D811CAFF773}"/>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10EBB547-A4E8-635A-FBB7-2A4C2FAD580E}"/>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DE035450-53E8-7725-EAD4-9DBE920B586A}"/>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5F9C4908-1620-2B46-EF03-253D40D82AC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2ECB9504-FEDF-B7F3-32CD-4917773FF4BA}"/>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5F96B4A5-2180-36AB-8B59-8E7170094938}"/>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5C9D4445-CBB5-68F6-95D1-3ED9E502D611}"/>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F19EDC8E-EF09-AC77-0BE5-0AF8655E8357}"/>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FA12556C-2B01-6C4B-FB42-676D2284E4C3}"/>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0CF34C0F-4A71-B62C-E7A0-EAF010D4E330}"/>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4E8401C7-01EB-C061-DA74-C7BBFDB4A259}"/>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5A086575-6CF8-543D-074F-199E9354F39B}"/>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EF5554B5-F604-97C2-E8A5-9077797E9C40}"/>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76D52E6D-A7F6-84F2-F0DD-81591672CD2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5EAFCD00-4E3F-EE76-8A04-D7F9A28CA3DC}"/>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AABCCDDF-D7F4-B2C3-B328-D982505676D4}"/>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B145B708-499F-252D-45EF-7B819FAC962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ACC55274-1486-3AA7-3299-0DDE1A7C7DCA}"/>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744D821F-F46F-330E-42D4-25DAE2633BD4}"/>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BE027116-5F2F-D3F8-9B72-CD133EBF6B4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47564F19-1528-E616-CC7A-101B54706CC9}"/>
              </a:ext>
            </a:extLst>
          </p:cNvPr>
          <p:cNvSpPr txBox="1"/>
          <p:nvPr/>
        </p:nvSpPr>
        <p:spPr>
          <a:xfrm>
            <a:off x="533401" y="1485900"/>
            <a:ext cx="10971450" cy="7550529"/>
          </a:xfrm>
          <a:prstGeom prst="rect">
            <a:avLst/>
          </a:prstGeom>
          <a:noFill/>
        </p:spPr>
        <p:txBody>
          <a:bodyPr wrap="square">
            <a:spAutoFit/>
          </a:bodyPr>
          <a:lstStyle/>
          <a:p>
            <a:pPr>
              <a:lnSpc>
                <a:spcPct val="107000"/>
              </a:lnSpc>
              <a:spcAft>
                <a:spcPts val="800"/>
              </a:spcAft>
            </a:pPr>
            <a:r>
              <a:rPr lang="en-US" sz="3600" b="1" kern="100" dirty="0">
                <a:effectLst/>
                <a:latin typeface="Arial" panose="020B0604020202020204" pitchFamily="34" charset="0"/>
                <a:ea typeface="Aptos" panose="020B0004020202020204" pitchFamily="34" charset="0"/>
                <a:cs typeface="Arial" panose="020B0604020202020204" pitchFamily="34" charset="0"/>
              </a:rPr>
              <a:t>2. WHAT LOOKS LIKE MISFORTUNE MAY BE POSITIONING</a:t>
            </a:r>
          </a:p>
          <a:p>
            <a:pPr>
              <a:lnSpc>
                <a:spcPct val="107000"/>
              </a:lnSpc>
              <a:spcAft>
                <a:spcPts val="800"/>
              </a:spcAft>
            </a:pPr>
            <a:r>
              <a:rPr lang="en-US" sz="3600" b="1" kern="100" dirty="0">
                <a:effectLst/>
                <a:latin typeface="Arial" panose="020B0604020202020204" pitchFamily="34" charset="0"/>
                <a:ea typeface="Aptos" panose="020B0004020202020204" pitchFamily="34" charset="0"/>
                <a:cs typeface="Arial" panose="020B0604020202020204" pitchFamily="34" charset="0"/>
              </a:rPr>
              <a:t>The phrase (</a:t>
            </a:r>
            <a:r>
              <a:rPr lang="en-US" sz="3600" b="1" kern="100" dirty="0" err="1">
                <a:effectLst/>
                <a:latin typeface="Arial" panose="020B0604020202020204" pitchFamily="34" charset="0"/>
                <a:ea typeface="Aptos" panose="020B0004020202020204" pitchFamily="34" charset="0"/>
                <a:cs typeface="Arial" panose="020B0604020202020204" pitchFamily="34" charset="0"/>
              </a:rPr>
              <a:t>cont</a:t>
            </a:r>
            <a:r>
              <a:rPr lang="en-US" sz="3600" b="1" kern="100" dirty="0">
                <a:latin typeface="Arial" panose="020B0604020202020204" pitchFamily="34" charset="0"/>
                <a:ea typeface="Aptos" panose="020B0004020202020204" pitchFamily="34" charset="0"/>
                <a:cs typeface="Arial" panose="020B0604020202020204" pitchFamily="34" charset="0"/>
              </a:rPr>
              <a:t>)</a:t>
            </a:r>
            <a:endParaRPr lang="en-US" sz="3600" b="1" kern="100" dirty="0">
              <a:effectLst/>
              <a:latin typeface="Arial" panose="020B0604020202020204" pitchFamily="34" charset="0"/>
              <a:ea typeface="Aptos" panose="020B0004020202020204" pitchFamily="34" charset="0"/>
              <a:cs typeface="Arial" panose="020B0604020202020204" pitchFamily="34" charset="0"/>
            </a:endParaRPr>
          </a:p>
          <a:p>
            <a:pPr marL="457200" indent="-457200">
              <a:buFont typeface="Wingdings" panose="05000000000000000000"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Close enough to hear the labored breathing.</a:t>
            </a:r>
          </a:p>
          <a:p>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457200" indent="-457200">
              <a:buFont typeface="Wingdings" panose="05000000000000000000"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Close enough to witness the suffering, Savior.</a:t>
            </a:r>
          </a:p>
          <a:p>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457200" indent="-457200">
              <a:buFont typeface="Wingdings" panose="05000000000000000000"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Pain moved him from the crowd into proximity.</a:t>
            </a:r>
          </a:p>
          <a:p>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457200" indent="-457200">
              <a:buFont typeface="Wingdings" panose="05000000000000000000"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He was no longer a spectator.</a:t>
            </a:r>
          </a:p>
          <a:p>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457200" indent="-457200">
              <a:buFont typeface="Wingdings" panose="05000000000000000000"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He was walking in the footsteps of the Messiah.</a:t>
            </a:r>
          </a:p>
          <a:p>
            <a:pPr>
              <a:lnSpc>
                <a:spcPct val="107000"/>
              </a:lnSpc>
              <a:spcAft>
                <a:spcPts val="800"/>
              </a:spcAft>
            </a:pPr>
            <a:endParaRPr lang="en-US" sz="3200" kern="100" dirty="0">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439744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12424</TotalTime>
  <Words>1557</Words>
  <Application>Microsoft Office PowerPoint</Application>
  <PresentationFormat>Custom</PresentationFormat>
  <Paragraphs>220</Paragraphs>
  <Slides>24</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Calibri</vt:lpstr>
      <vt:lpstr>Wingdings</vt:lpstr>
      <vt:lpstr>Aptos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Purple Modern Business Plan Presentation</dc:title>
  <dc:creator>Lovelace</dc:creator>
  <cp:lastModifiedBy>Jennel Wilmot</cp:lastModifiedBy>
  <cp:revision>18</cp:revision>
  <dcterms:created xsi:type="dcterms:W3CDTF">2006-08-16T00:00:00Z</dcterms:created>
  <dcterms:modified xsi:type="dcterms:W3CDTF">2026-02-14T17:57:11Z</dcterms:modified>
  <dc:identifier>DAGbAtwYxKE</dc:identifier>
</cp:coreProperties>
</file>