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794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7000">
                <a:solidFill>
                  <a:srgbClr val="FFFFFF"/>
                </a:solidFill>
              </a:defRPr>
            </a:lvl1pPr>
          </a:lstStyle>
          <a:p>
            <a:pPr algn="r"/>
            <a:endParaRPr/>
          </a:p>
        </p:txBody>
      </p:sp>
      <p:sp>
        <p:nvSpPr>
          <p:cNvPr id="3" name="New Shape"/>
          <p:cNvSpPr>
            <a:spLocks noGrp="1"/>
          </p:cNvSpPr>
          <p:nvPr>
            <p:ph type="body" idx="1"/>
          </p:nvPr>
        </p:nvSpPr>
        <p:spPr>
          <a:xfrm>
            <a:off x="0" y="0"/>
            <a:ext cx="0" cy="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cNvPicPr>
            <a:picLocks noChangeAspect="1"/>
          </p:cNvPicPr>
          <p:nvPr/>
        </p:nvPicPr>
        <p:blipFill dpi="0">
          <a:blip r:embed="rId2"/>
          <a:stretch/>
        </p:blipFill>
        <p:spPr>
          <a:xfrm>
            <a:off x="1219200" y="685800"/>
            <a:ext cx="9753600" cy="5486400"/>
          </a:xfrm>
          <a:prstGeom prst="rect">
            <a:avLst/>
          </a:prstGeom>
        </p:spPr>
      </p:pic>
      <p:sp>
        <p:nvSpPr>
          <p:cNvPr id="3" name="TextBox 2">
            <a:extLst>
              <a:ext uri="{FF2B5EF4-FFF2-40B4-BE49-F238E27FC236}">
                <a16:creationId xmlns:a16="http://schemas.microsoft.com/office/drawing/2014/main" id="{95C2CD5A-7018-7361-94E0-F90E4C8BEED7}"/>
              </a:ext>
            </a:extLst>
          </p:cNvPr>
          <p:cNvSpPr txBox="1"/>
          <p:nvPr/>
        </p:nvSpPr>
        <p:spPr>
          <a:xfrm>
            <a:off x="1697665" y="2505670"/>
            <a:ext cx="8623005" cy="923330"/>
          </a:xfrm>
          <a:prstGeom prst="rect">
            <a:avLst/>
          </a:prstGeom>
          <a:noFill/>
        </p:spPr>
        <p:txBody>
          <a:bodyPr wrap="square" rtlCol="0">
            <a:spAutoFit/>
          </a:bodyPr>
          <a:lstStyle/>
          <a:p>
            <a:pPr algn="ctr"/>
            <a:r>
              <a:rPr lang="en-US" sz="5400" b="1" dirty="0">
                <a:solidFill>
                  <a:schemeClr val="bg1"/>
                </a:solidFill>
              </a:rPr>
              <a:t>Becoming Poor in Spirit</a:t>
            </a:r>
          </a:p>
        </p:txBody>
      </p:sp>
      <p:sp>
        <p:nvSpPr>
          <p:cNvPr id="4" name="TextBox 3">
            <a:extLst>
              <a:ext uri="{FF2B5EF4-FFF2-40B4-BE49-F238E27FC236}">
                <a16:creationId xmlns:a16="http://schemas.microsoft.com/office/drawing/2014/main" id="{CB7835C7-877F-DC64-5540-78662BCF0806}"/>
              </a:ext>
            </a:extLst>
          </p:cNvPr>
          <p:cNvSpPr txBox="1"/>
          <p:nvPr/>
        </p:nvSpPr>
        <p:spPr>
          <a:xfrm>
            <a:off x="1775637" y="3429000"/>
            <a:ext cx="8718698" cy="584775"/>
          </a:xfrm>
          <a:prstGeom prst="rect">
            <a:avLst/>
          </a:prstGeom>
          <a:noFill/>
        </p:spPr>
        <p:txBody>
          <a:bodyPr wrap="square" rtlCol="0">
            <a:spAutoFit/>
          </a:bodyPr>
          <a:lstStyle/>
          <a:p>
            <a:pPr algn="ctr"/>
            <a:r>
              <a:rPr lang="en-US" sz="3200" b="1" dirty="0">
                <a:solidFill>
                  <a:schemeClr val="bg1"/>
                </a:solidFill>
              </a:rPr>
              <a:t>Matthew 5:1-3; Luke 7:36-50; John 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lang="en-CA" sz="6000" dirty="0"/>
              <a:t>W</a:t>
            </a:r>
            <a:r>
              <a:rPr sz="6000" b="0" dirty="0">
                <a:solidFill>
                  <a:srgbClr val="FFFFFF"/>
                </a:solidFill>
              </a:rPr>
              <a:t>hat is the debt that you owe?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6000" b="0" dirty="0">
                <a:solidFill>
                  <a:srgbClr val="FFFFFF"/>
                </a:solidFill>
              </a:rPr>
              <a:t>How costly is the debt that you are forgiven?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6000" b="0" dirty="0">
                <a:solidFill>
                  <a:srgbClr val="FFFFFF"/>
                </a:solidFill>
              </a:rPr>
              <a:t>Who am I?</a:t>
            </a:r>
            <a:endParaRPr lang="en-CA" sz="6000" b="0" dirty="0">
              <a:solidFill>
                <a:srgbClr val="FFFFFF"/>
              </a:solidFill>
            </a:endParaRPr>
          </a:p>
          <a:p>
            <a:pPr algn="l"/>
            <a:endParaRPr lang="en-CA" sz="6000" dirty="0"/>
          </a:p>
          <a:p>
            <a:pPr algn="l"/>
            <a:r>
              <a:rPr sz="6000" b="0" dirty="0">
                <a:solidFill>
                  <a:srgbClr val="FFFFFF"/>
                </a:solidFill>
              </a:rPr>
              <a:t>What do I need to be forgiven?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6000" b="0" dirty="0">
                <a:solidFill>
                  <a:srgbClr val="FFFFFF"/>
                </a:solidFill>
              </a:rPr>
              <a:t>Who am I?  A sinner saved by the grace and love of Jesus.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62500" lnSpcReduction="20000"/>
          </a:bodyPr>
          <a:lstStyle>
            <a:lvl1pPr algn="l">
              <a:defRPr sz="8773">
                <a:solidFill>
                  <a:srgbClr val="FFFFFF"/>
                </a:solidFill>
              </a:defRPr>
            </a:lvl1pPr>
          </a:lstStyle>
          <a:p>
            <a:pPr algn="l"/>
            <a:r>
              <a:rPr sz="8773" b="0">
                <a:solidFill>
                  <a:srgbClr val="FFFFFF"/>
                </a:solidFill>
              </a:rPr>
              <a:t>But the tax collector, standing far off, would not even lift up his eyes to heaven, but beat his breast, saying, ‘God, be merciful to me, a sinner!’</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Luke 18:13</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55000" lnSpcReduction="20000"/>
          </a:bodyPr>
          <a:lstStyle>
            <a:lvl1pPr algn="l">
              <a:defRPr sz="8773">
                <a:solidFill>
                  <a:srgbClr val="FFFFFF"/>
                </a:solidFill>
              </a:defRPr>
            </a:lvl1pPr>
          </a:lstStyle>
          <a:p>
            <a:pPr algn="l"/>
            <a:r>
              <a:rPr sz="8773" b="0">
                <a:solidFill>
                  <a:srgbClr val="FFFFFF"/>
                </a:solidFill>
              </a:rPr>
              <a:t>I tell you, this man went down to his house justified, rather than the other. For everyone who exalts himself will be humbled, but the one who humbles himself will be exalted.”</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Luke 18:14</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62500" lnSpcReduction="20000"/>
          </a:bodyPr>
          <a:lstStyle>
            <a:lvl1pPr algn="l">
              <a:defRPr sz="8773">
                <a:solidFill>
                  <a:srgbClr val="FFFFFF"/>
                </a:solidFill>
              </a:defRPr>
            </a:lvl1pPr>
          </a:lstStyle>
          <a:p>
            <a:pPr algn="l"/>
            <a:r>
              <a:rPr sz="8773" b="0">
                <a:solidFill>
                  <a:srgbClr val="FFFFFF"/>
                </a:solidFill>
              </a:rPr>
              <a:t>the poor in spirit are those who know and understand of their need of the love and forgiveness of Jesus because our sin is great, but His love is greater.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62500" lnSpcReduction="20000"/>
          </a:bodyPr>
          <a:lstStyle>
            <a:lvl1pPr algn="l">
              <a:defRPr sz="8773">
                <a:solidFill>
                  <a:srgbClr val="FFFFFF"/>
                </a:solidFill>
              </a:defRPr>
            </a:lvl1pPr>
          </a:lstStyle>
          <a:p>
            <a:pPr algn="l"/>
            <a:r>
              <a:rPr sz="8773" b="0">
                <a:solidFill>
                  <a:srgbClr val="FFFFFF"/>
                </a:solidFill>
              </a:rPr>
              <a:t>Seeing the crowds, he went up on the mountain, and when he sat down, his disciples came to him. And he opened his mouth and taught them, saying:</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Matthew 5:1–2</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6000" b="0" dirty="0">
                <a:solidFill>
                  <a:srgbClr val="FFFFFF"/>
                </a:solidFill>
              </a:rPr>
              <a:t>“Blessed are the poor in spirit, for theirs is the kingdom of heaven.</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Matthew 5:3</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6000" b="0" dirty="0">
                <a:solidFill>
                  <a:srgbClr val="FFFFFF"/>
                </a:solidFill>
              </a:rPr>
              <a:t>“God blesses those who are poor and realize their need for him, for the Kingdom of Heaven is theirs.</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Matthew 5:3</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6000" b="0" dirty="0">
                <a:solidFill>
                  <a:srgbClr val="FFFFFF"/>
                </a:solidFill>
              </a:rPr>
              <a:t>For you always have the poor with you, but you will not always have me.</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Matthew 26:11</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6000" b="0" dirty="0">
                <a:solidFill>
                  <a:srgbClr val="FFFFFF"/>
                </a:solidFill>
              </a:rPr>
              <a:t>Are we present with Jesus?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6000" b="0" dirty="0">
                <a:solidFill>
                  <a:srgbClr val="FFFFFF"/>
                </a:solidFill>
              </a:rPr>
              <a:t>Are we attentive to Him: His desires, His commands, His actions?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6000" b="0" dirty="0">
                <a:solidFill>
                  <a:srgbClr val="FFFFFF"/>
                </a:solidFill>
              </a:rPr>
              <a:t>Are we a gift to God for Him to 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516683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8773">
                <a:solidFill>
                  <a:srgbClr val="FFFFFF"/>
                </a:solidFill>
              </a:defRPr>
            </a:lvl1pPr>
          </a:lstStyle>
          <a:p>
            <a:pPr algn="l"/>
            <a:r>
              <a:rPr sz="6000" b="0" dirty="0">
                <a:solidFill>
                  <a:srgbClr val="FFFFFF"/>
                </a:solidFill>
              </a:rPr>
              <a:t>What is Jesus worthy of to you and me?</a:t>
            </a:r>
            <a:endParaRPr lang="en-CA" sz="6000" b="0" dirty="0">
              <a:solidFill>
                <a:srgbClr val="FFFFFF"/>
              </a:solidFill>
            </a:endParaRPr>
          </a:p>
          <a:p>
            <a:pPr algn="l"/>
            <a:endParaRPr lang="en-CA" sz="6000" dirty="0"/>
          </a:p>
          <a:p>
            <a:pPr algn="l"/>
            <a:r>
              <a:rPr sz="6000" b="0" dirty="0">
                <a:solidFill>
                  <a:srgbClr val="FFFFFF"/>
                </a:solidFill>
              </a:rPr>
              <a:t>What are we willing to give for His sacrifice of life for you and 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329</Words>
  <Application>Microsoft Macintosh PowerPoint</Application>
  <PresentationFormat>Widescreen</PresentationFormat>
  <Paragraphs>33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2</cp:revision>
  <dcterms:modified xsi:type="dcterms:W3CDTF">2026-02-08T17:16:06Z</dcterms:modified>
</cp:coreProperties>
</file>