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62" r:id="rId11"/>
    <p:sldId id="282" r:id="rId12"/>
    <p:sldId id="270" r:id="rId13"/>
    <p:sldId id="274" r:id="rId14"/>
    <p:sldId id="284" r:id="rId15"/>
    <p:sldId id="285" r:id="rId16"/>
    <p:sldId id="272" r:id="rId17"/>
    <p:sldId id="275" r:id="rId18"/>
    <p:sldId id="276" r:id="rId19"/>
    <p:sldId id="280" r:id="rId20"/>
    <p:sldId id="273" r:id="rId21"/>
    <p:sldId id="287" r:id="rId22"/>
    <p:sldId id="288" r:id="rId23"/>
    <p:sldId id="289" r:id="rId24"/>
    <p:sldId id="290" r:id="rId25"/>
    <p:sldId id="283" r:id="rId26"/>
    <p:sldId id="291" r:id="rId27"/>
    <p:sldId id="292" r:id="rId28"/>
    <p:sldId id="261" r:id="rId29"/>
    <p:sldId id="263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786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63266" y="4741333"/>
            <a:ext cx="2412882" cy="25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63266" y="4741333"/>
            <a:ext cx="2412882" cy="254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29346" y="503686"/>
            <a:ext cx="4481617" cy="237498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49846"/>
            <a:ext cx="8647464" cy="3058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7275" y="205979"/>
            <a:ext cx="8741539" cy="302076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4906" y="149846"/>
            <a:ext cx="8647464" cy="305808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7289" y="3310424"/>
            <a:ext cx="1769600" cy="91350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5F349-6F36-3B49-548D-FA404745B2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374AC-68D7-EC34-1D87-A698DC2E41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26D3A-1FE7-872E-4126-EB88543CF7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Divine Grace and 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Sovereign Election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030F6-ECAA-9164-5AA4-3741D994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456" y="3146118"/>
            <a:ext cx="1246363" cy="91350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Spiritual vs. Temporal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521CD-B24B-C37E-75F8-FC69A7522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045A0-0012-7039-F8F5-DE493A010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21 </a:t>
            </a:r>
            <a:r>
              <a:rPr lang="en-US" b="1" dirty="0">
                <a:latin typeface="Georgia" panose="02040502050405020303" pitchFamily="18" charset="0"/>
              </a:rPr>
              <a:t>Isaac prayed to the Lord on behalf</a:t>
            </a:r>
          </a:p>
          <a:p>
            <a:r>
              <a:rPr lang="en-US" b="1" dirty="0">
                <a:latin typeface="Georgia" panose="02040502050405020303" pitchFamily="18" charset="0"/>
              </a:rPr>
              <a:t> of his wife, </a:t>
            </a:r>
          </a:p>
          <a:p>
            <a:r>
              <a:rPr lang="en-US" dirty="0">
                <a:latin typeface="Georgia" panose="02040502050405020303" pitchFamily="18" charset="0"/>
              </a:rPr>
              <a:t>because she was childless. </a:t>
            </a:r>
          </a:p>
          <a:p>
            <a:r>
              <a:rPr lang="en-US" b="1" dirty="0">
                <a:latin typeface="Georgia" panose="02040502050405020303" pitchFamily="18" charset="0"/>
              </a:rPr>
              <a:t>The Lord answered his prayer, </a:t>
            </a:r>
          </a:p>
          <a:p>
            <a:r>
              <a:rPr lang="en-US" dirty="0">
                <a:latin typeface="Georgia" panose="02040502050405020303" pitchFamily="18" charset="0"/>
              </a:rPr>
              <a:t>and his wife Rebekah became pregnant.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DCA8F-1D74-1A67-C8E4-3C4C64FEC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 NIV </a:t>
            </a:r>
          </a:p>
        </p:txBody>
      </p:sp>
    </p:spTree>
    <p:extLst>
      <p:ext uri="{BB962C8B-B14F-4D97-AF65-F5344CB8AC3E}">
        <p14:creationId xmlns:p14="http://schemas.microsoft.com/office/powerpoint/2010/main" val="69914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1B44-F4B7-F8CE-F3A1-700A682C5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9CCF-2C30-E15E-D7EC-112C5FC855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23 The Lord said to her,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Two nations are in your womb,</a:t>
            </a:r>
          </a:p>
          <a:p>
            <a:r>
              <a:rPr lang="en-US" dirty="0">
                <a:latin typeface="Georgia" panose="02040502050405020303" pitchFamily="18" charset="0"/>
              </a:rPr>
              <a:t>    </a:t>
            </a:r>
            <a:r>
              <a:rPr lang="en-US" b="1" dirty="0">
                <a:latin typeface="Georgia" panose="02040502050405020303" pitchFamily="18" charset="0"/>
              </a:rPr>
              <a:t>and two peoples from within you </a:t>
            </a:r>
          </a:p>
          <a:p>
            <a:r>
              <a:rPr lang="en-US" b="1" dirty="0">
                <a:latin typeface="Georgia" panose="02040502050405020303" pitchFamily="18" charset="0"/>
              </a:rPr>
              <a:t>will be separated;</a:t>
            </a:r>
          </a:p>
          <a:p>
            <a:r>
              <a:rPr lang="en-US" dirty="0">
                <a:latin typeface="Georgia" panose="02040502050405020303" pitchFamily="18" charset="0"/>
              </a:rPr>
              <a:t>one people will be stronger than the other,</a:t>
            </a:r>
          </a:p>
          <a:p>
            <a:r>
              <a:rPr lang="en-US" dirty="0">
                <a:latin typeface="Georgia" panose="02040502050405020303" pitchFamily="18" charset="0"/>
              </a:rPr>
              <a:t>    and the older will serve the younger.”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031D7-87F9-7706-342D-3A0005D14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25:23 NIV </a:t>
            </a:r>
          </a:p>
        </p:txBody>
      </p:sp>
    </p:spTree>
    <p:extLst>
      <p:ext uri="{BB962C8B-B14F-4D97-AF65-F5344CB8AC3E}">
        <p14:creationId xmlns:p14="http://schemas.microsoft.com/office/powerpoint/2010/main" val="1043328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3C5C-ADE8-3BD1-0979-9F974071F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FC7D-239F-E1DC-E28B-1D8F749CA0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26 After this, his brother came out, </a:t>
            </a:r>
          </a:p>
          <a:p>
            <a:r>
              <a:rPr lang="en-US" b="1" dirty="0">
                <a:latin typeface="Georgia" panose="02040502050405020303" pitchFamily="18" charset="0"/>
              </a:rPr>
              <a:t>with his hand grasping Esau’s heel</a:t>
            </a:r>
            <a:r>
              <a:rPr lang="en-US" dirty="0">
                <a:latin typeface="Georgia" panose="02040502050405020303" pitchFamily="18" charset="0"/>
              </a:rPr>
              <a:t>; </a:t>
            </a:r>
          </a:p>
          <a:p>
            <a:r>
              <a:rPr lang="en-US" dirty="0">
                <a:latin typeface="Georgia" panose="02040502050405020303" pitchFamily="18" charset="0"/>
              </a:rPr>
              <a:t>so he was named </a:t>
            </a:r>
            <a:r>
              <a:rPr lang="en-US" b="1" dirty="0">
                <a:latin typeface="Georgia" panose="02040502050405020303" pitchFamily="18" charset="0"/>
              </a:rPr>
              <a:t>Jacob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F12D7-EA26-39FD-4DA0-0A43DE9BE2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25:26 NIV </a:t>
            </a:r>
          </a:p>
        </p:txBody>
      </p:sp>
    </p:spTree>
    <p:extLst>
      <p:ext uri="{BB962C8B-B14F-4D97-AF65-F5344CB8AC3E}">
        <p14:creationId xmlns:p14="http://schemas.microsoft.com/office/powerpoint/2010/main" val="105374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30B68-11A6-80AF-8162-62D7EA2B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1F2C7-851E-807C-3041-EB2DCD3A4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Georgia" panose="02040502050405020303" pitchFamily="18" charset="0"/>
              </a:rPr>
              <a:t>10 Not only that, but Rebekah’s children were conceived at the same time by our father Isaac. 11 Yet, before the twins were born or had done anything good or bad—</a:t>
            </a:r>
            <a:r>
              <a:rPr lang="en-US" b="1" dirty="0">
                <a:latin typeface="Georgia" panose="02040502050405020303" pitchFamily="18" charset="0"/>
              </a:rPr>
              <a:t>in order that God’s purpose in election might stand: </a:t>
            </a:r>
          </a:p>
          <a:p>
            <a:r>
              <a:rPr lang="en-US" dirty="0">
                <a:latin typeface="Georgia" panose="02040502050405020303" pitchFamily="18" charset="0"/>
              </a:rPr>
              <a:t>12 </a:t>
            </a: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not by works but by him who calls</a:t>
            </a:r>
            <a:r>
              <a:rPr lang="en-US" dirty="0">
                <a:latin typeface="Georgia" panose="02040502050405020303" pitchFamily="18" charset="0"/>
              </a:rPr>
              <a:t>—she was told</a:t>
            </a:r>
            <a:r>
              <a:rPr lang="en-US" b="1" dirty="0">
                <a:latin typeface="Georgia" panose="02040502050405020303" pitchFamily="18" charset="0"/>
              </a:rPr>
              <a:t>, “The older will serve the younger.”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BBE0B-54B2-8F65-1039-CD69BE5831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Romans 9:10-12 NIV </a:t>
            </a:r>
          </a:p>
        </p:txBody>
      </p:sp>
    </p:spTree>
    <p:extLst>
      <p:ext uri="{BB962C8B-B14F-4D97-AF65-F5344CB8AC3E}">
        <p14:creationId xmlns:p14="http://schemas.microsoft.com/office/powerpoint/2010/main" val="404130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C1D5E-F371-118E-8593-12156DE68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0752E-323B-1DD7-A52F-D9A8D2A60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27 But God chose the foolish things of the world to shame the wise; </a:t>
            </a:r>
          </a:p>
          <a:p>
            <a:r>
              <a:rPr lang="en-US" b="1" dirty="0">
                <a:latin typeface="Georgia" panose="02040502050405020303" pitchFamily="18" charset="0"/>
              </a:rPr>
              <a:t>God chose the weak things of the world to shame the strong.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3EC8F-20CE-270A-5FB2-629BBF613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1 Corinthians 1:27 NIV </a:t>
            </a:r>
          </a:p>
        </p:txBody>
      </p:sp>
    </p:spTree>
    <p:extLst>
      <p:ext uri="{BB962C8B-B14F-4D97-AF65-F5344CB8AC3E}">
        <p14:creationId xmlns:p14="http://schemas.microsoft.com/office/powerpoint/2010/main" val="51317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9AB05-9C77-91CB-D9F2-B4AB6466B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C73A2-A49A-91FA-8A86-D744F9602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Esau: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Value for 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Temporal Comfort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170CB-F3D7-8C61-53C8-A52E97A1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169" y="3110399"/>
            <a:ext cx="1274938" cy="91350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Spiritual vs. Temporal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3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CB433-B222-46C8-56B7-1C24F8F21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25EA-D625-0CEB-7DC5-C2EEC0143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30 He said to Jacob, </a:t>
            </a:r>
            <a:r>
              <a:rPr lang="en-US" b="1" dirty="0">
                <a:latin typeface="Georgia" panose="02040502050405020303" pitchFamily="18" charset="0"/>
              </a:rPr>
              <a:t>“Quick, let me have some of that red stew! I’m famished!”</a:t>
            </a:r>
          </a:p>
          <a:p>
            <a:r>
              <a:rPr lang="en-US" dirty="0">
                <a:latin typeface="Georgia" panose="02040502050405020303" pitchFamily="18" charset="0"/>
              </a:rPr>
              <a:t>31 Jacob replied,</a:t>
            </a:r>
          </a:p>
          <a:p>
            <a:r>
              <a:rPr lang="en-US" dirty="0">
                <a:latin typeface="Georgia" panose="02040502050405020303" pitchFamily="18" charset="0"/>
              </a:rPr>
              <a:t> “First sell me your birthright.”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32 </a:t>
            </a:r>
            <a:r>
              <a:rPr lang="en-US" b="1" dirty="0">
                <a:latin typeface="Georgia" panose="02040502050405020303" pitchFamily="18" charset="0"/>
              </a:rPr>
              <a:t>“Look, I am about to die,” </a:t>
            </a:r>
            <a:r>
              <a:rPr lang="en-US" dirty="0">
                <a:latin typeface="Georgia" panose="02040502050405020303" pitchFamily="18" charset="0"/>
              </a:rPr>
              <a:t>Esau said. </a:t>
            </a:r>
          </a:p>
          <a:p>
            <a:r>
              <a:rPr lang="en-US" b="1" dirty="0">
                <a:latin typeface="Georgia" panose="02040502050405020303" pitchFamily="18" charset="0"/>
              </a:rPr>
              <a:t>“What good is the birthright to me?”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175F3-CF7F-3711-FADD-225F13A617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 30-32 NIV </a:t>
            </a:r>
          </a:p>
        </p:txBody>
      </p:sp>
    </p:spTree>
    <p:extLst>
      <p:ext uri="{BB962C8B-B14F-4D97-AF65-F5344CB8AC3E}">
        <p14:creationId xmlns:p14="http://schemas.microsoft.com/office/powerpoint/2010/main" val="86184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104FC-E9F8-9EC2-8083-E78896FE9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4A9AD-FBE9-DAE7-D91E-36EE7ED5A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33 But Jacob said, “Swear to me first.”</a:t>
            </a:r>
          </a:p>
          <a:p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So he swore an oath to him, </a:t>
            </a:r>
          </a:p>
          <a:p>
            <a:r>
              <a:rPr lang="en-US" b="1" dirty="0">
                <a:latin typeface="Georgia" panose="02040502050405020303" pitchFamily="18" charset="0"/>
              </a:rPr>
              <a:t>selling his birthright to Jacob.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So Esau despised his birthright.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B62BB-77EF-6D8D-B80C-3D50BD0C1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25:33-34 NIV </a:t>
            </a:r>
          </a:p>
        </p:txBody>
      </p:sp>
    </p:spTree>
    <p:extLst>
      <p:ext uri="{BB962C8B-B14F-4D97-AF65-F5344CB8AC3E}">
        <p14:creationId xmlns:p14="http://schemas.microsoft.com/office/powerpoint/2010/main" val="283433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84F3C-D6D9-BEBB-E99F-712F80BC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81A98-E9EC-24C9-0DE8-A42A77C114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16 See that no one is sexually immoral, </a:t>
            </a:r>
          </a:p>
          <a:p>
            <a:r>
              <a:rPr lang="en-US" b="1" dirty="0">
                <a:latin typeface="Georgia" panose="02040502050405020303" pitchFamily="18" charset="0"/>
              </a:rPr>
              <a:t>or is godless like Esau, </a:t>
            </a:r>
          </a:p>
          <a:p>
            <a:r>
              <a:rPr lang="en-US" dirty="0">
                <a:latin typeface="Georgia" panose="02040502050405020303" pitchFamily="18" charset="0"/>
              </a:rPr>
              <a:t>who for a single meal sold his inheritance rights as the oldest son. 17 Afterward, as you know, </a:t>
            </a:r>
          </a:p>
          <a:p>
            <a:r>
              <a:rPr lang="en-US" b="1" dirty="0">
                <a:latin typeface="Georgia" panose="02040502050405020303" pitchFamily="18" charset="0"/>
              </a:rPr>
              <a:t>when he wanted to inherit this blessing, </a:t>
            </a:r>
          </a:p>
          <a:p>
            <a:r>
              <a:rPr lang="en-US" b="1" dirty="0">
                <a:latin typeface="Georgia" panose="02040502050405020303" pitchFamily="18" charset="0"/>
              </a:rPr>
              <a:t>he was rejected. </a:t>
            </a:r>
          </a:p>
          <a:p>
            <a:r>
              <a:rPr lang="en-US" dirty="0">
                <a:latin typeface="Georgia" panose="02040502050405020303" pitchFamily="18" charset="0"/>
              </a:rPr>
              <a:t>Even though he sought the blessing with tears, </a:t>
            </a:r>
          </a:p>
          <a:p>
            <a:r>
              <a:rPr lang="en-US" dirty="0">
                <a:latin typeface="Georgia" panose="02040502050405020303" pitchFamily="18" charset="0"/>
              </a:rPr>
              <a:t>he could not change what he had done.</a:t>
            </a: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A2DCB-1B2B-00FE-09B9-91EA6F10DF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Romans 12:16-17 NIV </a:t>
            </a:r>
          </a:p>
        </p:txBody>
      </p:sp>
    </p:spTree>
    <p:extLst>
      <p:ext uri="{BB962C8B-B14F-4D97-AF65-F5344CB8AC3E}">
        <p14:creationId xmlns:p14="http://schemas.microsoft.com/office/powerpoint/2010/main" val="218256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Genesis 25: 21-28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3621" y="1146624"/>
            <a:ext cx="4481617" cy="76790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E5C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Despising the Birthright:</a:t>
            </a:r>
            <a:br>
              <a:rPr lang="en-US" sz="4800" dirty="0">
                <a:solidFill>
                  <a:srgbClr val="E5C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br>
              <a:rPr lang="en-US" sz="4800" dirty="0">
                <a:solidFill>
                  <a:srgbClr val="E5C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C3672-C585-75BA-5EEE-F6B877FA7B8D}"/>
              </a:ext>
            </a:extLst>
          </p:cNvPr>
          <p:cNvSpPr txBox="1"/>
          <p:nvPr/>
        </p:nvSpPr>
        <p:spPr>
          <a:xfrm>
            <a:off x="2646553" y="3807619"/>
            <a:ext cx="3846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Spiritual vs. Temporal Values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0B229-3868-76E1-1C61-809A84E21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A5C34-9FA0-021E-A1CB-BD7F6C4936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Jacob: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Value for Spiritual Legacy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1F480-12A6-4F91-4428-E2442A38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456" y="3138974"/>
            <a:ext cx="1246363" cy="91350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Spiritual vs. Temporal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5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A5FAD-16AB-C66C-1B52-2E0ACFFA1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67C0D-89BC-340D-9124-A3AA95C22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26 After this, his brother came out, </a:t>
            </a:r>
          </a:p>
          <a:p>
            <a:r>
              <a:rPr lang="en-US" b="1" dirty="0">
                <a:latin typeface="Georgia" panose="02040502050405020303" pitchFamily="18" charset="0"/>
              </a:rPr>
              <a:t>with his hand grasping Esau’s heel</a:t>
            </a:r>
            <a:r>
              <a:rPr lang="en-US" dirty="0">
                <a:latin typeface="Georgia" panose="02040502050405020303" pitchFamily="18" charset="0"/>
              </a:rPr>
              <a:t>; </a:t>
            </a:r>
          </a:p>
          <a:p>
            <a:r>
              <a:rPr lang="en-US" dirty="0">
                <a:latin typeface="Georgia" panose="02040502050405020303" pitchFamily="18" charset="0"/>
              </a:rPr>
              <a:t>so he was named Jacob.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2CA1B-D1F9-5FC1-2911-E48A36E7D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25:26 NIV </a:t>
            </a:r>
          </a:p>
        </p:txBody>
      </p:sp>
    </p:spTree>
    <p:extLst>
      <p:ext uri="{BB962C8B-B14F-4D97-AF65-F5344CB8AC3E}">
        <p14:creationId xmlns:p14="http://schemas.microsoft.com/office/powerpoint/2010/main" val="85942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E09E5-73EF-A327-A17A-0C93BC437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9F72-0494-B1A8-F920-9A80C1EDC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27 The boys grew up, and Esau became a skillful hunter, a man of the open country, </a:t>
            </a:r>
            <a:r>
              <a:rPr lang="en-US" b="1" dirty="0">
                <a:latin typeface="Georgia" panose="02040502050405020303" pitchFamily="18" charset="0"/>
              </a:rPr>
              <a:t>while Jacob was content to stay at home among the tents.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895B9-DC48-4716-4E83-D1A7833688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25:27 NIV </a:t>
            </a:r>
          </a:p>
        </p:txBody>
      </p:sp>
    </p:spTree>
    <p:extLst>
      <p:ext uri="{BB962C8B-B14F-4D97-AF65-F5344CB8AC3E}">
        <p14:creationId xmlns:p14="http://schemas.microsoft.com/office/powerpoint/2010/main" val="16207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2FD3-6286-971B-16F9-B50CC6AF6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529A4-7820-87D9-7711-E4378E7EA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31 Jacob replied, </a:t>
            </a:r>
          </a:p>
          <a:p>
            <a:r>
              <a:rPr lang="en-US" dirty="0">
                <a:latin typeface="Georgia" panose="02040502050405020303" pitchFamily="18" charset="0"/>
              </a:rPr>
              <a:t>“First sell me your birthright.”</a:t>
            </a:r>
          </a:p>
          <a:p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025B7-9224-DB2E-4F64-421B76AAD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25:31 NIV </a:t>
            </a:r>
          </a:p>
        </p:txBody>
      </p:sp>
    </p:spTree>
    <p:extLst>
      <p:ext uri="{BB962C8B-B14F-4D97-AF65-F5344CB8AC3E}">
        <p14:creationId xmlns:p14="http://schemas.microsoft.com/office/powerpoint/2010/main" val="1834466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FBABC-B5E0-6719-BF40-D3F66767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5DE87-2EEA-D111-FC78-616C45086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Hold Fast to Your</a:t>
            </a:r>
          </a:p>
          <a:p>
            <a:r>
              <a:rPr lang="en-US" sz="4400" b="1" dirty="0">
                <a:latin typeface="Georgia" panose="02040502050405020303" pitchFamily="18" charset="0"/>
              </a:rPr>
              <a:t>Inheritance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C631C-8A99-579C-DEAC-013D86D9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456" y="3138974"/>
            <a:ext cx="1246363" cy="91350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Spiritual vs. Temporal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1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9DFE7-7AA3-CB90-5462-6EEBD3A8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60FD2-A489-85AB-F105-F9C37AFB8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17 </a:t>
            </a:r>
            <a:r>
              <a:rPr lang="en-US" b="1" dirty="0">
                <a:latin typeface="Georgia" panose="02040502050405020303" pitchFamily="18" charset="0"/>
              </a:rPr>
              <a:t>For the flesh desires what is contrary to the Spirit, </a:t>
            </a:r>
          </a:p>
          <a:p>
            <a:r>
              <a:rPr lang="en-US" dirty="0">
                <a:latin typeface="Georgia" panose="02040502050405020303" pitchFamily="18" charset="0"/>
              </a:rPr>
              <a:t>and the Spirit what is contrary to the flesh. </a:t>
            </a:r>
            <a:r>
              <a:rPr lang="en-US" b="1" dirty="0">
                <a:latin typeface="Georgia" panose="02040502050405020303" pitchFamily="18" charset="0"/>
              </a:rPr>
              <a:t>They are in conflict with each other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so that you are not to do whatever you want. </a:t>
            </a: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42851-0C70-972F-72B5-C7007BF14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Galatians 5:17 NIV </a:t>
            </a:r>
          </a:p>
        </p:txBody>
      </p:sp>
    </p:spTree>
    <p:extLst>
      <p:ext uri="{BB962C8B-B14F-4D97-AF65-F5344CB8AC3E}">
        <p14:creationId xmlns:p14="http://schemas.microsoft.com/office/powerpoint/2010/main" val="253948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9D841-15A3-5DA3-5125-78EF32D58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E186F-1D34-B283-F4D5-3037A88D0E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Since, then, you have been raised with Christ, </a:t>
            </a:r>
            <a:r>
              <a:rPr lang="en-US" b="1" dirty="0">
                <a:latin typeface="Georgia" panose="02040502050405020303" pitchFamily="18" charset="0"/>
              </a:rPr>
              <a:t>set your hearts on things above, </a:t>
            </a:r>
          </a:p>
          <a:p>
            <a:r>
              <a:rPr lang="en-US" b="1" dirty="0">
                <a:latin typeface="Georgia" panose="02040502050405020303" pitchFamily="18" charset="0"/>
              </a:rPr>
              <a:t>where Christ is, </a:t>
            </a:r>
          </a:p>
          <a:p>
            <a:r>
              <a:rPr lang="en-US" dirty="0">
                <a:latin typeface="Georgia" panose="02040502050405020303" pitchFamily="18" charset="0"/>
              </a:rPr>
              <a:t>seated at the right hand of God. </a:t>
            </a:r>
          </a:p>
          <a:p>
            <a:r>
              <a:rPr lang="en-US" dirty="0">
                <a:latin typeface="Georgia" panose="02040502050405020303" pitchFamily="18" charset="0"/>
              </a:rPr>
              <a:t>2 </a:t>
            </a:r>
            <a:r>
              <a:rPr lang="en-US" b="1" dirty="0">
                <a:latin typeface="Georgia" panose="02040502050405020303" pitchFamily="18" charset="0"/>
              </a:rPr>
              <a:t>Set your minds on things above, </a:t>
            </a:r>
          </a:p>
          <a:p>
            <a:r>
              <a:rPr lang="en-US" dirty="0">
                <a:latin typeface="Georgia" panose="02040502050405020303" pitchFamily="18" charset="0"/>
              </a:rPr>
              <a:t>not on earthly things.</a:t>
            </a: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87AF8-14FC-4B6E-CF96-60DAB7BF73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Colossians 3:1-2 NIV </a:t>
            </a:r>
          </a:p>
        </p:txBody>
      </p:sp>
    </p:spTree>
    <p:extLst>
      <p:ext uri="{BB962C8B-B14F-4D97-AF65-F5344CB8AC3E}">
        <p14:creationId xmlns:p14="http://schemas.microsoft.com/office/powerpoint/2010/main" val="373772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A738-EF2B-5ABB-5207-1D66A55C9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latin typeface="Georgia" panose="02040502050405020303" pitchFamily="18" charset="0"/>
              </a:rPr>
              <a:t>The promise is fulfilled by God’s faithfulness, not by man’s might. Each received a portion, only one was a covenant bearer. Esau chased after temporary blessings while </a:t>
            </a:r>
          </a:p>
          <a:p>
            <a:r>
              <a:rPr lang="en-US" dirty="0">
                <a:latin typeface="Georgia" panose="02040502050405020303" pitchFamily="18" charset="0"/>
              </a:rPr>
              <a:t>Jacob sought the blesser Himself. </a:t>
            </a:r>
          </a:p>
          <a:p>
            <a:r>
              <a:rPr lang="en-US" dirty="0">
                <a:latin typeface="Georgia" panose="02040502050405020303" pitchFamily="18" charset="0"/>
              </a:rPr>
              <a:t>Let us seek after Christ, </a:t>
            </a:r>
          </a:p>
          <a:p>
            <a:r>
              <a:rPr lang="en-US" dirty="0">
                <a:latin typeface="Georgia" panose="02040502050405020303" pitchFamily="18" charset="0"/>
              </a:rPr>
              <a:t>who is our true portion.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27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72F2C-2D4C-FB5C-D454-7F5701B06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8473-D83C-22C0-6290-1337B800C4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21 Isaac prayed to the Lord on behalf of his wife, because she was childless. The Lord answered his prayer, </a:t>
            </a:r>
          </a:p>
          <a:p>
            <a:r>
              <a:rPr lang="en-US" dirty="0">
                <a:latin typeface="Georgia" panose="02040502050405020303" pitchFamily="18" charset="0"/>
              </a:rPr>
              <a:t>and his wife Rebekah became pregnant.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003B-6BE4-0A48-9813-624288FD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3D1B5-976A-70B5-03E6-C6DCACD760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22 The babies jostled each other within her, and she said,</a:t>
            </a:r>
          </a:p>
          <a:p>
            <a:r>
              <a:rPr lang="en-US" dirty="0">
                <a:latin typeface="Georgia" panose="02040502050405020303" pitchFamily="18" charset="0"/>
              </a:rPr>
              <a:t> “Why is this happening to me?” </a:t>
            </a:r>
          </a:p>
          <a:p>
            <a:r>
              <a:rPr lang="en-US" dirty="0">
                <a:latin typeface="Georgia" panose="02040502050405020303" pitchFamily="18" charset="0"/>
              </a:rPr>
              <a:t>So she went to inquire of the Lord.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41973-13ED-AFB7-3DA4-018FA3F7F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207522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41372-F650-53FC-FF3A-13D8467A8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8C1F7-CAAD-D64D-B67D-8543C797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23 The Lord said to her,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Two nations are in your womb,</a:t>
            </a:r>
          </a:p>
          <a:p>
            <a:r>
              <a:rPr lang="en-US" dirty="0">
                <a:latin typeface="Georgia" panose="02040502050405020303" pitchFamily="18" charset="0"/>
              </a:rPr>
              <a:t>    and two peoples from within you </a:t>
            </a:r>
          </a:p>
          <a:p>
            <a:r>
              <a:rPr lang="en-US" dirty="0">
                <a:latin typeface="Georgia" panose="02040502050405020303" pitchFamily="18" charset="0"/>
              </a:rPr>
              <a:t>will be separated;</a:t>
            </a:r>
          </a:p>
          <a:p>
            <a:r>
              <a:rPr lang="en-US" dirty="0">
                <a:latin typeface="Georgia" panose="02040502050405020303" pitchFamily="18" charset="0"/>
              </a:rPr>
              <a:t>one people will be stronger than the other,</a:t>
            </a:r>
          </a:p>
          <a:p>
            <a:r>
              <a:rPr lang="en-US" dirty="0">
                <a:latin typeface="Georgia" panose="02040502050405020303" pitchFamily="18" charset="0"/>
              </a:rPr>
              <a:t>    </a:t>
            </a:r>
            <a:r>
              <a:rPr lang="en-US" b="1" dirty="0">
                <a:latin typeface="Georgia" panose="02040502050405020303" pitchFamily="18" charset="0"/>
              </a:rPr>
              <a:t>and the older will serve the younger</a:t>
            </a:r>
            <a:r>
              <a:rPr lang="en-US" dirty="0"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623FC-A8BE-96A1-3391-BBF01621B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334595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3A48-13B5-BE49-148E-73E888A91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BE97B-42EC-D23C-B920-ABF363A67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24 When the time came for her to give birth, there were twin boys in her womb. </a:t>
            </a:r>
          </a:p>
          <a:p>
            <a:r>
              <a:rPr lang="en-US" dirty="0">
                <a:latin typeface="Georgia" panose="02040502050405020303" pitchFamily="18" charset="0"/>
              </a:rPr>
              <a:t>25 The first to come out was red, </a:t>
            </a:r>
          </a:p>
          <a:p>
            <a:r>
              <a:rPr lang="en-US" dirty="0">
                <a:latin typeface="Georgia" panose="02040502050405020303" pitchFamily="18" charset="0"/>
              </a:rPr>
              <a:t>and his whole body was like a hairy garment; so they named him </a:t>
            </a:r>
            <a:r>
              <a:rPr lang="en-US" b="1" dirty="0">
                <a:latin typeface="Georgia" panose="02040502050405020303" pitchFamily="18" charset="0"/>
              </a:rPr>
              <a:t>Esau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C1782-9F5D-FF1C-32BC-B16FF9C87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335025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B4645-D565-2FE2-BA91-76631737F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2384-0BD6-67B0-6A4E-109BEB46A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26 After this, his brother came out, with his hand grasping Esau’s heel; so he was named </a:t>
            </a:r>
            <a:r>
              <a:rPr lang="en-US" b="1" dirty="0">
                <a:latin typeface="Georgia" panose="02040502050405020303" pitchFamily="18" charset="0"/>
              </a:rPr>
              <a:t>Jacob</a:t>
            </a:r>
            <a:r>
              <a:rPr lang="en-US" dirty="0">
                <a:latin typeface="Georgia" panose="02040502050405020303" pitchFamily="18" charset="0"/>
              </a:rPr>
              <a:t>. </a:t>
            </a:r>
          </a:p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Isaac was sixty years old </a:t>
            </a:r>
          </a:p>
          <a:p>
            <a:r>
              <a:rPr lang="en-US" dirty="0">
                <a:latin typeface="Georgia" panose="02040502050405020303" pitchFamily="18" charset="0"/>
              </a:rPr>
              <a:t>when Rebekah gave birth to them.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A1322-4655-A36F-A674-265B8F0CD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354917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0EA0-C369-7DED-3884-1CC80C0C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243AE-F1FE-1945-2F04-9C80B9343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27 The boys grew up, </a:t>
            </a:r>
          </a:p>
          <a:p>
            <a:r>
              <a:rPr lang="en-US" dirty="0">
                <a:latin typeface="Georgia" panose="02040502050405020303" pitchFamily="18" charset="0"/>
              </a:rPr>
              <a:t>and Esau became a skillful hunter, </a:t>
            </a:r>
          </a:p>
          <a:p>
            <a:r>
              <a:rPr lang="en-US" dirty="0">
                <a:latin typeface="Georgia" panose="02040502050405020303" pitchFamily="18" charset="0"/>
              </a:rPr>
              <a:t>a man of the open country, </a:t>
            </a:r>
          </a:p>
          <a:p>
            <a:r>
              <a:rPr lang="en-US" dirty="0">
                <a:latin typeface="Georgia" panose="02040502050405020303" pitchFamily="18" charset="0"/>
              </a:rPr>
              <a:t>while Jacob was content </a:t>
            </a:r>
          </a:p>
          <a:p>
            <a:r>
              <a:rPr lang="en-US" dirty="0">
                <a:latin typeface="Georgia" panose="02040502050405020303" pitchFamily="18" charset="0"/>
              </a:rPr>
              <a:t>to stay at home among the tents.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1DE9B-8651-0B54-CEEC-720E33B66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226252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F572F-BDCD-C231-4E17-9088FC50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B4C58-9895-D433-4491-B0522493CC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28 Isaac, who had a taste for wild game, </a:t>
            </a:r>
          </a:p>
          <a:p>
            <a:r>
              <a:rPr lang="en-US" dirty="0">
                <a:latin typeface="Georgia" panose="02040502050405020303" pitchFamily="18" charset="0"/>
              </a:rPr>
              <a:t>loved Esau, </a:t>
            </a:r>
          </a:p>
          <a:p>
            <a:r>
              <a:rPr lang="en-US" dirty="0">
                <a:latin typeface="Georgia" panose="02040502050405020303" pitchFamily="18" charset="0"/>
              </a:rPr>
              <a:t>but Rebekah loved Jacob.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C6C66-3F9E-04DE-5E8D-E6600043B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125" y="4385729"/>
            <a:ext cx="8159750" cy="742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Genesis 25:21-28 NIV </a:t>
            </a:r>
          </a:p>
        </p:txBody>
      </p:sp>
    </p:spTree>
    <p:extLst>
      <p:ext uri="{BB962C8B-B14F-4D97-AF65-F5344CB8AC3E}">
        <p14:creationId xmlns:p14="http://schemas.microsoft.com/office/powerpoint/2010/main" val="28033036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4400</TotalTime>
  <Words>897</Words>
  <Application>Microsoft Office PowerPoint</Application>
  <PresentationFormat>On-screen Show (16:9)</PresentationFormat>
  <Paragraphs>118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Berlin Sans FB Demi</vt:lpstr>
      <vt:lpstr>Georgia</vt:lpstr>
      <vt:lpstr>Trebuchet MS</vt:lpstr>
      <vt:lpstr>Default</vt:lpstr>
      <vt:lpstr>PowerPoint Presentation</vt:lpstr>
      <vt:lpstr>Despising the Birthright: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Spiritual vs. Temporal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Spiritual vs. Temporal Values</vt:lpstr>
      <vt:lpstr>PowerPoint Presentation</vt:lpstr>
      <vt:lpstr>PowerPoint Presentation</vt:lpstr>
      <vt:lpstr>PowerPoint Presentation</vt:lpstr>
      <vt:lpstr>Spiritual vs. Temporal</vt:lpstr>
      <vt:lpstr>PowerPoint Presentation</vt:lpstr>
      <vt:lpstr>PowerPoint Presentation</vt:lpstr>
      <vt:lpstr>PowerPoint Presentation</vt:lpstr>
      <vt:lpstr>Spiritual vs. Temporal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24</cp:revision>
  <dcterms:created xsi:type="dcterms:W3CDTF">2014-03-26T14:03:34Z</dcterms:created>
  <dcterms:modified xsi:type="dcterms:W3CDTF">2026-02-06T22:47:51Z</dcterms:modified>
</cp:coreProperties>
</file>