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61" r:id="rId5"/>
    <p:sldId id="671" r:id="rId6"/>
    <p:sldId id="672" r:id="rId7"/>
    <p:sldId id="668" r:id="rId8"/>
    <p:sldId id="663" r:id="rId9"/>
    <p:sldId id="664" r:id="rId10"/>
    <p:sldId id="669" r:id="rId11"/>
    <p:sldId id="685" r:id="rId12"/>
    <p:sldId id="686" r:id="rId13"/>
    <p:sldId id="687" r:id="rId14"/>
    <p:sldId id="662" r:id="rId15"/>
    <p:sldId id="689" r:id="rId16"/>
    <p:sldId id="642" r:id="rId17"/>
    <p:sldId id="681" r:id="rId18"/>
    <p:sldId id="673" r:id="rId19"/>
    <p:sldId id="676" r:id="rId20"/>
    <p:sldId id="667" r:id="rId21"/>
    <p:sldId id="670" r:id="rId22"/>
    <p:sldId id="679" r:id="rId23"/>
    <p:sldId id="257" r:id="rId24"/>
    <p:sldId id="677" r:id="rId25"/>
    <p:sldId id="680" r:id="rId26"/>
    <p:sldId id="682" r:id="rId27"/>
    <p:sldId id="683" r:id="rId28"/>
    <p:sldId id="665" r:id="rId2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delSld delMainMaster">
      <pc:chgData name="Michael Christie" userId="84e6e281-edf4-46c9-b975-55a073e31b1a" providerId="ADAL" clId="{F66CD9D8-65F0-42F0-A138-C746D1029227}" dt="2026-02-06T09:22:06.260" v="1" actId="47"/>
      <pc:docMkLst>
        <pc:docMk/>
      </pc:docMkLst>
      <pc:sldChg chg="del">
        <pc:chgData name="Michael Christie" userId="84e6e281-edf4-46c9-b975-55a073e31b1a" providerId="ADAL" clId="{F66CD9D8-65F0-42F0-A138-C746D1029227}" dt="2026-02-06T09:21:59.845" v="0" actId="47"/>
        <pc:sldMkLst>
          <pc:docMk/>
          <pc:sldMk cId="1045246076" sldId="266"/>
        </pc:sldMkLst>
      </pc:sldChg>
      <pc:sldChg chg="del">
        <pc:chgData name="Michael Christie" userId="84e6e281-edf4-46c9-b975-55a073e31b1a" providerId="ADAL" clId="{F66CD9D8-65F0-42F0-A138-C746D1029227}" dt="2026-02-06T09:21:59.845" v="0" actId="47"/>
        <pc:sldMkLst>
          <pc:docMk/>
          <pc:sldMk cId="3534881600" sldId="369"/>
        </pc:sldMkLst>
      </pc:sldChg>
      <pc:sldChg chg="del">
        <pc:chgData name="Michael Christie" userId="84e6e281-edf4-46c9-b975-55a073e31b1a" providerId="ADAL" clId="{F66CD9D8-65F0-42F0-A138-C746D1029227}" dt="2026-02-06T09:21:59.845" v="0" actId="47"/>
        <pc:sldMkLst>
          <pc:docMk/>
          <pc:sldMk cId="3020694386" sldId="370"/>
        </pc:sldMkLst>
      </pc:sldChg>
      <pc:sldChg chg="del">
        <pc:chgData name="Michael Christie" userId="84e6e281-edf4-46c9-b975-55a073e31b1a" providerId="ADAL" clId="{F66CD9D8-65F0-42F0-A138-C746D1029227}" dt="2026-02-06T09:22:06.260" v="1" actId="47"/>
        <pc:sldMkLst>
          <pc:docMk/>
          <pc:sldMk cId="1579605028" sldId="371"/>
        </pc:sldMkLst>
      </pc:sldChg>
      <pc:sldChg chg="del">
        <pc:chgData name="Michael Christie" userId="84e6e281-edf4-46c9-b975-55a073e31b1a" providerId="ADAL" clId="{F66CD9D8-65F0-42F0-A138-C746D1029227}" dt="2026-02-06T09:22:06.260" v="1" actId="47"/>
        <pc:sldMkLst>
          <pc:docMk/>
          <pc:sldMk cId="1614506824" sldId="372"/>
        </pc:sldMkLst>
      </pc:sldChg>
      <pc:sldChg chg="del">
        <pc:chgData name="Michael Christie" userId="84e6e281-edf4-46c9-b975-55a073e31b1a" providerId="ADAL" clId="{F66CD9D8-65F0-42F0-A138-C746D1029227}" dt="2026-02-06T09:21:59.845" v="0" actId="47"/>
        <pc:sldMkLst>
          <pc:docMk/>
          <pc:sldMk cId="2331226511" sldId="613"/>
        </pc:sldMkLst>
      </pc:sldChg>
      <pc:sldChg chg="del">
        <pc:chgData name="Michael Christie" userId="84e6e281-edf4-46c9-b975-55a073e31b1a" providerId="ADAL" clId="{F66CD9D8-65F0-42F0-A138-C746D1029227}" dt="2026-02-06T09:22:06.260" v="1" actId="47"/>
        <pc:sldMkLst>
          <pc:docMk/>
          <pc:sldMk cId="3165197412" sldId="614"/>
        </pc:sldMkLst>
      </pc:sldChg>
      <pc:sldChg chg="del">
        <pc:chgData name="Michael Christie" userId="84e6e281-edf4-46c9-b975-55a073e31b1a" providerId="ADAL" clId="{F66CD9D8-65F0-42F0-A138-C746D1029227}" dt="2026-02-06T09:21:59.845" v="0" actId="47"/>
        <pc:sldMkLst>
          <pc:docMk/>
          <pc:sldMk cId="1881922641" sldId="633"/>
        </pc:sldMkLst>
      </pc:sldChg>
      <pc:sldChg chg="del">
        <pc:chgData name="Michael Christie" userId="84e6e281-edf4-46c9-b975-55a073e31b1a" providerId="ADAL" clId="{F66CD9D8-65F0-42F0-A138-C746D1029227}" dt="2026-02-06T09:22:06.260" v="1" actId="47"/>
        <pc:sldMkLst>
          <pc:docMk/>
          <pc:sldMk cId="2729716650" sldId="688"/>
        </pc:sldMkLst>
      </pc:sldChg>
      <pc:sldMasterChg chg="del delSldLayout">
        <pc:chgData name="Michael Christie" userId="84e6e281-edf4-46c9-b975-55a073e31b1a" providerId="ADAL" clId="{F66CD9D8-65F0-42F0-A138-C746D1029227}" dt="2026-02-06T09:22:06.260" v="1" actId="47"/>
        <pc:sldMasterMkLst>
          <pc:docMk/>
          <pc:sldMasterMk cId="4168792646" sldId="2147483660"/>
        </pc:sldMasterMkLst>
        <pc:sldLayoutChg chg="del">
          <pc:chgData name="Michael Christie" userId="84e6e281-edf4-46c9-b975-55a073e31b1a" providerId="ADAL" clId="{F66CD9D8-65F0-42F0-A138-C746D1029227}" dt="2026-02-06T09:22:06.260" v="1" actId="47"/>
          <pc:sldLayoutMkLst>
            <pc:docMk/>
            <pc:sldMasterMk cId="4168792646" sldId="2147483660"/>
            <pc:sldLayoutMk cId="1253470497" sldId="2147483661"/>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3421731514" sldId="2147483662"/>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3890771888" sldId="2147483663"/>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2520159001" sldId="2147483664"/>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1401320003" sldId="2147483665"/>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2697689984" sldId="2147483666"/>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955215722" sldId="2147483667"/>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374828379" sldId="2147483668"/>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2510313368" sldId="2147483669"/>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2341141716" sldId="2147483670"/>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3130794130" sldId="2147483671"/>
          </pc:sldLayoutMkLst>
        </pc:sldLayoutChg>
        <pc:sldLayoutChg chg="del">
          <pc:chgData name="Michael Christie" userId="84e6e281-edf4-46c9-b975-55a073e31b1a" providerId="ADAL" clId="{F66CD9D8-65F0-42F0-A138-C746D1029227}" dt="2026-02-06T09:22:06.260" v="1" actId="47"/>
          <pc:sldLayoutMkLst>
            <pc:docMk/>
            <pc:sldMasterMk cId="4168792646" sldId="2147483660"/>
            <pc:sldLayoutMk cId="1139680761" sldId="2147483672"/>
          </pc:sldLayoutMkLst>
        </pc:sldLayoutChg>
      </pc:sldMasterChg>
      <pc:sldMasterChg chg="del delSldLayout">
        <pc:chgData name="Michael Christie" userId="84e6e281-edf4-46c9-b975-55a073e31b1a" providerId="ADAL" clId="{F66CD9D8-65F0-42F0-A138-C746D1029227}" dt="2026-02-06T09:21:59.845" v="0" actId="47"/>
        <pc:sldMasterMkLst>
          <pc:docMk/>
          <pc:sldMasterMk cId="4242933140" sldId="2147483698"/>
        </pc:sldMasterMkLst>
        <pc:sldLayoutChg chg="del">
          <pc:chgData name="Michael Christie" userId="84e6e281-edf4-46c9-b975-55a073e31b1a" providerId="ADAL" clId="{F66CD9D8-65F0-42F0-A138-C746D1029227}" dt="2026-02-06T09:21:59.845" v="0" actId="47"/>
          <pc:sldLayoutMkLst>
            <pc:docMk/>
            <pc:sldMasterMk cId="4242933140" sldId="2147483698"/>
            <pc:sldLayoutMk cId="3569953374" sldId="2147483699"/>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886361701" sldId="2147483700"/>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3855498079" sldId="2147483701"/>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2136257664" sldId="2147483702"/>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564196373" sldId="2147483703"/>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3889359983" sldId="2147483704"/>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2762024503" sldId="2147483705"/>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2580460460" sldId="2147483706"/>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3770028704" sldId="2147483707"/>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3574874136" sldId="2147483708"/>
          </pc:sldLayoutMkLst>
        </pc:sldLayoutChg>
        <pc:sldLayoutChg chg="del">
          <pc:chgData name="Michael Christie" userId="84e6e281-edf4-46c9-b975-55a073e31b1a" providerId="ADAL" clId="{F66CD9D8-65F0-42F0-A138-C746D1029227}" dt="2026-02-06T09:21:59.845" v="0" actId="47"/>
          <pc:sldLayoutMkLst>
            <pc:docMk/>
            <pc:sldMasterMk cId="4242933140" sldId="2147483698"/>
            <pc:sldLayoutMk cId="966500365" sldId="214748370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8E73-6802-343D-07DC-DC5F14FA8E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9CE1337-33D5-F7DA-6CF5-068A0227F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EFB63DE-DB4A-74E5-595F-AC723FD1AB80}"/>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F04CCBE7-C1D6-DE28-F75F-89A2C69CBD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F0B127-6297-01DC-F5FB-CA65BF9ED9C2}"/>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8573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B631-1E2E-D326-92D0-43B065D0733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05A4DA-B0E7-6769-8B9F-C973218D2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5625F-56AC-504F-20E4-AA7DA22201E9}"/>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C5DE2DED-E4F0-ADD7-1867-85D0C1BD2E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93CAAD-5F48-BC68-E714-6DEA37C4EFFE}"/>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11566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B82E9-C0D9-4F02-69DC-B9FCA83192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D0058A7-5BB4-C35C-390C-3B94F2BA4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EC2377-579E-8CE6-E497-7CB9B4B8A9B7}"/>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116AB2C2-CB1C-740B-E47A-97F0B4DE88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F06F71-BA2E-0050-CBBA-C4E7608988E5}"/>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907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6015-DB90-0A10-2CD2-FFEE330516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B30FD0-C0E0-3E18-C0AC-DFDC242B0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527DAD-E610-06EC-C096-279F41C90196}"/>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B39FB0ED-94E1-404D-5203-CD87135E61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A0618A-2D64-FD0B-54D9-CB278DBA74F1}"/>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27325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1153-C950-A7BE-9C6C-7C3B7BE4B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F2CCFC-A9D8-BF7D-0AF5-9712F441FB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E2D2D-073F-BF1C-262C-44FF88758460}"/>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E2D97C2D-AA4A-3B64-6B35-64675E7FB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3E0419-3378-FA45-F9AB-33C6145493B0}"/>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28800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C732-6FA3-B37F-C047-06C26A1741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687364-FB07-EA4B-846E-48BF11F7A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D9F3C32-1216-229B-BB14-5BB6C00E8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10864E-C5BB-881E-C8E6-06E838546A28}"/>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6" name="Footer Placeholder 5">
            <a:extLst>
              <a:ext uri="{FF2B5EF4-FFF2-40B4-BE49-F238E27FC236}">
                <a16:creationId xmlns:a16="http://schemas.microsoft.com/office/drawing/2014/main" id="{88BF96CC-E978-5095-BCED-168DDC817B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7522A1-45D7-9C45-4121-EA302E82B56E}"/>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0850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EF3-9489-8124-65FF-EEC5F8BCD80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3C0A07-B916-D579-42FB-87692FD7A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DB589-48A7-F143-C068-89874DB0D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BBA1B00-890A-87A6-8553-B2FE4F26B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1A52B-0D59-E5D7-9024-46298DE8A8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6306F57-D697-84F2-C78A-9D2BA1664F9A}"/>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8" name="Footer Placeholder 7">
            <a:extLst>
              <a:ext uri="{FF2B5EF4-FFF2-40B4-BE49-F238E27FC236}">
                <a16:creationId xmlns:a16="http://schemas.microsoft.com/office/drawing/2014/main" id="{27B2A9A1-0D9B-95DF-A239-D025C04A702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3AD839E-FFDD-F380-13A5-1B4F72A3CFB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95791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C78F-F016-96AC-E618-9597801F24F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9009E52-467B-5CD7-824F-5EB932E31F04}"/>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4" name="Footer Placeholder 3">
            <a:extLst>
              <a:ext uri="{FF2B5EF4-FFF2-40B4-BE49-F238E27FC236}">
                <a16:creationId xmlns:a16="http://schemas.microsoft.com/office/drawing/2014/main" id="{E792C7AC-7C10-6911-5F0A-F588C64B46E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ADCC731-F1FF-956C-5978-CE1092E5D38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112374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D6D63-4059-F5A3-A128-2485849F13D7}"/>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3" name="Footer Placeholder 2">
            <a:extLst>
              <a:ext uri="{FF2B5EF4-FFF2-40B4-BE49-F238E27FC236}">
                <a16:creationId xmlns:a16="http://schemas.microsoft.com/office/drawing/2014/main" id="{56618EA1-B355-6D5A-DAEB-AFDC2F7A48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F709F3-6ACA-43B6-6B38-19561AD18FAD}"/>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78264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A157-11CE-55AB-FBC0-B4BA060AA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08DF2F-24D3-5658-9AE5-724864D40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963A1B-AEDA-CC1D-0C96-73722C7E1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0FC26-16BB-92CD-026C-2E5E8FDBD7D5}"/>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6" name="Footer Placeholder 5">
            <a:extLst>
              <a:ext uri="{FF2B5EF4-FFF2-40B4-BE49-F238E27FC236}">
                <a16:creationId xmlns:a16="http://schemas.microsoft.com/office/drawing/2014/main" id="{6F7B0A8E-B16A-72DD-8E58-9EB712290E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EB617CB-1557-0098-667D-6D8723A9F2D7}"/>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379089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373D-B0F0-E905-FC26-313A4B36C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896B96-6B54-BC86-1AB4-766FBD71B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F0601B-0CF6-255D-FD2A-4364E40BA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7B564-455A-BFCD-E5DD-AFE8E011B5CB}"/>
              </a:ext>
            </a:extLst>
          </p:cNvPr>
          <p:cNvSpPr>
            <a:spLocks noGrp="1"/>
          </p:cNvSpPr>
          <p:nvPr>
            <p:ph type="dt" sz="half" idx="10"/>
          </p:nvPr>
        </p:nvSpPr>
        <p:spPr/>
        <p:txBody>
          <a:bodyPr/>
          <a:lstStyle/>
          <a:p>
            <a:fld id="{61ADAC52-0CC3-45A5-B70B-2AD094DE94D4}" type="datetimeFigureOut">
              <a:rPr lang="en-AU" smtClean="0"/>
              <a:t>31/01/2026</a:t>
            </a:fld>
            <a:endParaRPr lang="en-AU"/>
          </a:p>
        </p:txBody>
      </p:sp>
      <p:sp>
        <p:nvSpPr>
          <p:cNvPr id="6" name="Footer Placeholder 5">
            <a:extLst>
              <a:ext uri="{FF2B5EF4-FFF2-40B4-BE49-F238E27FC236}">
                <a16:creationId xmlns:a16="http://schemas.microsoft.com/office/drawing/2014/main" id="{97A7A10C-854D-ECCE-5D9E-56A6100BF7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DBB745-82A6-A9DD-6256-544455AF078B}"/>
              </a:ext>
            </a:extLst>
          </p:cNvPr>
          <p:cNvSpPr>
            <a:spLocks noGrp="1"/>
          </p:cNvSpPr>
          <p:nvPr>
            <p:ph type="sldNum" sz="quarter" idx="12"/>
          </p:nvPr>
        </p:nvSpPr>
        <p:spPr/>
        <p:txBody>
          <a:bodyPr/>
          <a:lstStyle/>
          <a:p>
            <a:fld id="{3D9180CC-1467-4E98-BDFB-9BF59C460141}" type="slidenum">
              <a:rPr lang="en-AU" smtClean="0"/>
              <a:t>‹#›</a:t>
            </a:fld>
            <a:endParaRPr lang="en-AU"/>
          </a:p>
        </p:txBody>
      </p:sp>
    </p:spTree>
    <p:extLst>
      <p:ext uri="{BB962C8B-B14F-4D97-AF65-F5344CB8AC3E}">
        <p14:creationId xmlns:p14="http://schemas.microsoft.com/office/powerpoint/2010/main" val="91143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AE4A3-F8CB-620D-958D-26C74ED2E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94E2C2-7CC6-0907-CD99-483DE8EF7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4B3848-0AAF-961E-CB25-C7040F819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ADAC52-0CC3-45A5-B70B-2AD094DE94D4}" type="datetimeFigureOut">
              <a:rPr lang="en-AU" smtClean="0"/>
              <a:t>31/01/2026</a:t>
            </a:fld>
            <a:endParaRPr lang="en-AU"/>
          </a:p>
        </p:txBody>
      </p:sp>
      <p:sp>
        <p:nvSpPr>
          <p:cNvPr id="5" name="Footer Placeholder 4">
            <a:extLst>
              <a:ext uri="{FF2B5EF4-FFF2-40B4-BE49-F238E27FC236}">
                <a16:creationId xmlns:a16="http://schemas.microsoft.com/office/drawing/2014/main" id="{D67FF5E3-6FF1-C732-828E-A56AB889F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071FA86-69AD-DF02-DE36-6568F212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9180CC-1467-4E98-BDFB-9BF59C460141}" type="slidenum">
              <a:rPr lang="en-AU" smtClean="0"/>
              <a:t>‹#›</a:t>
            </a:fld>
            <a:endParaRPr lang="en-AU"/>
          </a:p>
        </p:txBody>
      </p:sp>
    </p:spTree>
    <p:extLst>
      <p:ext uri="{BB962C8B-B14F-4D97-AF65-F5344CB8AC3E}">
        <p14:creationId xmlns:p14="http://schemas.microsoft.com/office/powerpoint/2010/main" val="257504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w poly heart with white text&#10;&#10;AI-generated content may be incorrect.">
            <a:extLst>
              <a:ext uri="{FF2B5EF4-FFF2-40B4-BE49-F238E27FC236}">
                <a16:creationId xmlns:a16="http://schemas.microsoft.com/office/drawing/2014/main" id="{B19524F1-CF8B-A1EA-D2B6-D4230288C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52BC2BE-0707-F8EA-C651-93BAB7181830}"/>
              </a:ext>
            </a:extLst>
          </p:cNvPr>
          <p:cNvSpPr txBox="1"/>
          <p:nvPr/>
        </p:nvSpPr>
        <p:spPr>
          <a:xfrm>
            <a:off x="403122" y="5689281"/>
            <a:ext cx="706985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latin typeface="Open Sans" panose="020B0606030504020204" pitchFamily="34" charset="0"/>
              </a:rPr>
              <a:t>Befriended by the King</a:t>
            </a:r>
            <a:endParaRPr kumimoji="0" lang="en-US" sz="3200" b="1" i="0" u="none" strike="noStrike" kern="1200" cap="none" spc="0" normalizeH="0" baseline="0" noProof="0" dirty="0">
              <a:ln>
                <a:noFill/>
              </a:ln>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Open Sans" panose="020B0606030504020204" pitchFamily="34" charset="0"/>
                <a:ea typeface="+mn-ea"/>
                <a:cs typeface="+mn-cs"/>
              </a:rPr>
              <a:t>Michael Christie</a:t>
            </a:r>
            <a:endParaRPr kumimoji="0" lang="en-AU"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799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71D1-F846-3C12-2298-732DB23155BD}"/>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12D14C17-32B2-C775-2708-4865D577D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8E38625-9A1C-4086-50DA-8F2033FD0F51}"/>
              </a:ext>
            </a:extLst>
          </p:cNvPr>
          <p:cNvSpPr txBox="1"/>
          <p:nvPr/>
        </p:nvSpPr>
        <p:spPr>
          <a:xfrm>
            <a:off x="2802191" y="335845"/>
            <a:ext cx="8544235" cy="6186309"/>
          </a:xfrm>
          <a:prstGeom prst="rect">
            <a:avLst/>
          </a:prstGeom>
          <a:noFill/>
        </p:spPr>
        <p:txBody>
          <a:bodyPr wrap="square">
            <a:spAutoFit/>
          </a:bodyPr>
          <a:lstStyle/>
          <a:p>
            <a:pPr algn="just"/>
            <a:r>
              <a:rPr lang="en-US" sz="36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11 </a:t>
            </a: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Then Ziba said to the king, “Your servant will do whatever my lord the king commands his servant to do.” So Mephibosheth ate at David’s table like one of the king’s sons.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12 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Mephibosheth had a young son named Mika, and all the members of Ziba’s household were servants of Mephibosheth</a:t>
            </a: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Mephibosheth lived in Jerusalem, because he always ate at the king’s table; he was lame in both feet.</a:t>
            </a:r>
          </a:p>
        </p:txBody>
      </p:sp>
    </p:spTree>
    <p:extLst>
      <p:ext uri="{BB962C8B-B14F-4D97-AF65-F5344CB8AC3E}">
        <p14:creationId xmlns:p14="http://schemas.microsoft.com/office/powerpoint/2010/main" val="10548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9335-B11D-4273-7A8F-A2F9517141E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B284CC9F-1AC0-385D-F488-DD0BB13B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BE2BB9-A295-A92C-FA35-B24A6F2DF772}"/>
              </a:ext>
            </a:extLst>
          </p:cNvPr>
          <p:cNvSpPr txBox="1">
            <a:spLocks/>
          </p:cNvSpPr>
          <p:nvPr/>
        </p:nvSpPr>
        <p:spPr>
          <a:xfrm>
            <a:off x="2964426" y="474109"/>
            <a:ext cx="8323006" cy="100925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Pursuit of Friendship</a:t>
            </a:r>
          </a:p>
        </p:txBody>
      </p:sp>
      <p:sp>
        <p:nvSpPr>
          <p:cNvPr id="3" name="TextBox 2">
            <a:extLst>
              <a:ext uri="{FF2B5EF4-FFF2-40B4-BE49-F238E27FC236}">
                <a16:creationId xmlns:a16="http://schemas.microsoft.com/office/drawing/2014/main" id="{16213172-02B9-2B5A-83FA-FC13FDD7599C}"/>
              </a:ext>
            </a:extLst>
          </p:cNvPr>
          <p:cNvSpPr txBox="1"/>
          <p:nvPr/>
        </p:nvSpPr>
        <p:spPr>
          <a:xfrm>
            <a:off x="2964426" y="2088931"/>
            <a:ext cx="8219767" cy="4401205"/>
          </a:xfrm>
          <a:prstGeom prst="rect">
            <a:avLst/>
          </a:prstGeom>
          <a:noFill/>
        </p:spPr>
        <p:txBody>
          <a:bodyPr wrap="square">
            <a:spAutoFit/>
          </a:bodyPr>
          <a:lstStyle/>
          <a:p>
            <a:pPr algn="just"/>
            <a:r>
              <a:rPr lang="en-AU" sz="2800" dirty="0">
                <a:latin typeface="Open Sans" panose="020B0606030504020204" pitchFamily="34" charset="0"/>
                <a:ea typeface="Open Sans" panose="020B0606030504020204" pitchFamily="34" charset="0"/>
                <a:cs typeface="Open Sans" panose="020B0606030504020204" pitchFamily="34" charset="0"/>
              </a:rPr>
              <a:t>David asked, “Is there anyone still left of the house of Saul to whom I can show kindness for Jonathan’s sake?” … </a:t>
            </a:r>
            <a:r>
              <a:rPr lang="en-US" sz="2800" dirty="0">
                <a:latin typeface="Open Sans" panose="020B0606030504020204" pitchFamily="34" charset="0"/>
                <a:ea typeface="Open Sans" panose="020B0606030504020204" pitchFamily="34" charset="0"/>
                <a:cs typeface="Open Sans" panose="020B0606030504020204" pitchFamily="34" charset="0"/>
              </a:rPr>
              <a:t>Ziba answered the king, “There is still a son of Jonathan; he is lame in both feet.”</a:t>
            </a:r>
            <a:r>
              <a:rPr lang="en-US" sz="2800" baseline="30000" dirty="0">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“Where is he?” the king asked. Ziba answered, “He is at the house of </a:t>
            </a:r>
            <a:r>
              <a:rPr lang="en-US" sz="2800" dirty="0" err="1">
                <a:latin typeface="Open Sans" panose="020B0606030504020204" pitchFamily="34" charset="0"/>
                <a:ea typeface="Open Sans" panose="020B0606030504020204" pitchFamily="34" charset="0"/>
                <a:cs typeface="Open Sans" panose="020B0606030504020204" pitchFamily="34" charset="0"/>
              </a:rPr>
              <a:t>Makir</a:t>
            </a:r>
            <a:r>
              <a:rPr lang="en-US" sz="2800" dirty="0">
                <a:latin typeface="Open Sans" panose="020B0606030504020204" pitchFamily="34" charset="0"/>
                <a:ea typeface="Open Sans" panose="020B0606030504020204" pitchFamily="34" charset="0"/>
                <a:cs typeface="Open Sans" panose="020B0606030504020204" pitchFamily="34" charset="0"/>
              </a:rPr>
              <a:t> son of Ammiel in Lo Debar.”</a:t>
            </a:r>
            <a:r>
              <a:rPr lang="en-US" sz="2800" baseline="30000" dirty="0">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So King David had him brought from Lo Debar…</a:t>
            </a:r>
          </a:p>
          <a:p>
            <a:pPr algn="just"/>
            <a:endParaRPr lang="en-AU" sz="2800" dirty="0">
              <a:latin typeface="Open Sans" panose="020B0606030504020204" pitchFamily="34" charset="0"/>
              <a:ea typeface="Open Sans" panose="020B0606030504020204" pitchFamily="34" charset="0"/>
              <a:cs typeface="Open Sans" panose="020B0606030504020204" pitchFamily="34" charset="0"/>
            </a:endParaRPr>
          </a:p>
          <a:p>
            <a:pPr algn="r"/>
            <a:r>
              <a:rPr lang="en-AU" sz="2800" dirty="0">
                <a:latin typeface="Open Sans" panose="020B0606030504020204" pitchFamily="34" charset="0"/>
                <a:ea typeface="Open Sans" panose="020B0606030504020204" pitchFamily="34" charset="0"/>
                <a:cs typeface="Open Sans" panose="020B0606030504020204" pitchFamily="34" charset="0"/>
              </a:rPr>
              <a:t>- 2 SAMUEL 9:1-5</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861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2FD7-D5A1-7D32-2EF2-6F53D1EC73B5}"/>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E937CE2F-2AE3-E8E3-20E0-452E4025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BB96314-76BA-7FDD-7F56-3E47281F589E}"/>
              </a:ext>
            </a:extLst>
          </p:cNvPr>
          <p:cNvPicPr>
            <a:picLocks noChangeAspect="1"/>
          </p:cNvPicPr>
          <p:nvPr/>
        </p:nvPicPr>
        <p:blipFill>
          <a:blip r:embed="rId3"/>
          <a:stretch>
            <a:fillRect/>
          </a:stretch>
        </p:blipFill>
        <p:spPr>
          <a:xfrm>
            <a:off x="4260501" y="108383"/>
            <a:ext cx="5868237" cy="6641234"/>
          </a:xfrm>
          <a:prstGeom prst="rect">
            <a:avLst/>
          </a:prstGeom>
        </p:spPr>
      </p:pic>
    </p:spTree>
    <p:extLst>
      <p:ext uri="{BB962C8B-B14F-4D97-AF65-F5344CB8AC3E}">
        <p14:creationId xmlns:p14="http://schemas.microsoft.com/office/powerpoint/2010/main" val="225364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EAC5-135B-C91B-247C-906D0C8A281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3100B446-C3EC-8C79-024E-FCE9BCE8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98" name="Picture 2" descr="‘Where is he?’ the king asked. Ziba explained that Mephibosheth was living at Lo-debar. David sent for him. – Slide 5">
            <a:extLst>
              <a:ext uri="{FF2B5EF4-FFF2-40B4-BE49-F238E27FC236}">
                <a16:creationId xmlns:a16="http://schemas.microsoft.com/office/drawing/2014/main" id="{2AB53BD1-948C-A962-1D12-5B182C055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172" y="70337"/>
            <a:ext cx="8956432" cy="671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3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6BC72-7591-C6E6-E6C0-C504A6334E3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14AD4C0-7D5C-425B-E18C-1F3B7B083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AA954EA-5B5B-253F-7BF6-FFB1B85E8D39}"/>
              </a:ext>
            </a:extLst>
          </p:cNvPr>
          <p:cNvSpPr txBox="1"/>
          <p:nvPr/>
        </p:nvSpPr>
        <p:spPr>
          <a:xfrm>
            <a:off x="3077495" y="919340"/>
            <a:ext cx="8101782" cy="5570756"/>
          </a:xfrm>
          <a:prstGeom prst="rect">
            <a:avLst/>
          </a:prstGeom>
          <a:noFill/>
        </p:spPr>
        <p:txBody>
          <a:bodyPr wrap="square">
            <a:spAutoFit/>
          </a:bodyPr>
          <a:lstStyle/>
          <a:p>
            <a:pPr lvl="0" algn="just">
              <a:defRPr/>
            </a:pPr>
            <a:r>
              <a:rPr lang="en-US" sz="3200" dirty="0">
                <a:latin typeface="Open Sans" panose="020B0606030504020204" pitchFamily="34" charset="0"/>
                <a:ea typeface="Open Sans" panose="020B0606030504020204" pitchFamily="34" charset="0"/>
                <a:cs typeface="Open Sans" panose="020B0606030504020204" pitchFamily="34" charset="0"/>
              </a:rPr>
              <a:t>The true light that gives light to everyone was coming into the world. He was in the world, and though the world was made through him, the world did not recognize him. He came to that which was his own, but his own did not receive him. Yet to all who did receive him, to those who believed in his name, he gave the right to become children of God.</a:t>
            </a:r>
          </a:p>
          <a:p>
            <a:pPr lvl="0" algn="just">
              <a:defRPr/>
            </a:pP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JOHN 1:9-12</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657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FFE-91A2-B34C-84A7-D0C2A3AAF691}"/>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93244C6E-0E2F-A4DB-AFBC-BA061CCE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CFE37F3-63C9-F566-615F-E280E5CAAD52}"/>
              </a:ext>
            </a:extLst>
          </p:cNvPr>
          <p:cNvPicPr>
            <a:picLocks noChangeAspect="1"/>
          </p:cNvPicPr>
          <p:nvPr/>
        </p:nvPicPr>
        <p:blipFill>
          <a:blip r:embed="rId3"/>
          <a:stretch>
            <a:fillRect/>
          </a:stretch>
        </p:blipFill>
        <p:spPr>
          <a:xfrm>
            <a:off x="2025445" y="137653"/>
            <a:ext cx="10166555" cy="6371302"/>
          </a:xfrm>
          <a:prstGeom prst="rect">
            <a:avLst/>
          </a:prstGeom>
        </p:spPr>
      </p:pic>
      <p:sp>
        <p:nvSpPr>
          <p:cNvPr id="6" name="TextBox 5">
            <a:extLst>
              <a:ext uri="{FF2B5EF4-FFF2-40B4-BE49-F238E27FC236}">
                <a16:creationId xmlns:a16="http://schemas.microsoft.com/office/drawing/2014/main" id="{C9F838C1-5E29-7BBF-1FD3-8C7B1F37915A}"/>
              </a:ext>
            </a:extLst>
          </p:cNvPr>
          <p:cNvSpPr txBox="1"/>
          <p:nvPr/>
        </p:nvSpPr>
        <p:spPr>
          <a:xfrm>
            <a:off x="2107832" y="6556519"/>
            <a:ext cx="10084168" cy="253916"/>
          </a:xfrm>
          <a:prstGeom prst="rect">
            <a:avLst/>
          </a:prstGeom>
          <a:noFill/>
        </p:spPr>
        <p:txBody>
          <a:bodyPr wrap="square">
            <a:spAutoFit/>
          </a:bodyPr>
          <a:lstStyle/>
          <a:p>
            <a:pPr algn="ctr"/>
            <a:r>
              <a:rPr lang="en-AU" sz="1050" dirty="0">
                <a:latin typeface="Open Sans" panose="020B0606030504020204" pitchFamily="34" charset="0"/>
                <a:ea typeface="Open Sans" panose="020B0606030504020204" pitchFamily="34" charset="0"/>
                <a:cs typeface="Open Sans" panose="020B0606030504020204" pitchFamily="34" charset="0"/>
              </a:rPr>
              <a:t>https://www.guinnessworldrecords.com/news/2023/10/why-this-man-has-spent-three-decades-of-his-life-searching-for-the-loch-ness-mons-759688</a:t>
            </a:r>
          </a:p>
        </p:txBody>
      </p:sp>
    </p:spTree>
    <p:extLst>
      <p:ext uri="{BB962C8B-B14F-4D97-AF65-F5344CB8AC3E}">
        <p14:creationId xmlns:p14="http://schemas.microsoft.com/office/powerpoint/2010/main" val="232371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A003B-D127-993C-F7B1-CDCA1A0650C4}"/>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0E3E718F-5322-CCB7-2056-456206110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7C8416-C0E3-B5EA-A457-11F1B2A9393F}"/>
              </a:ext>
            </a:extLst>
          </p:cNvPr>
          <p:cNvSpPr txBox="1">
            <a:spLocks/>
          </p:cNvSpPr>
          <p:nvPr/>
        </p:nvSpPr>
        <p:spPr>
          <a:xfrm>
            <a:off x="2851354" y="474110"/>
            <a:ext cx="8393761" cy="10092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Posture of Friendship</a:t>
            </a:r>
          </a:p>
        </p:txBody>
      </p:sp>
      <p:sp>
        <p:nvSpPr>
          <p:cNvPr id="3" name="TextBox 2">
            <a:extLst>
              <a:ext uri="{FF2B5EF4-FFF2-40B4-BE49-F238E27FC236}">
                <a16:creationId xmlns:a16="http://schemas.microsoft.com/office/drawing/2014/main" id="{29EFB481-1D93-67DE-13AE-D51137921683}"/>
              </a:ext>
            </a:extLst>
          </p:cNvPr>
          <p:cNvSpPr txBox="1"/>
          <p:nvPr/>
        </p:nvSpPr>
        <p:spPr>
          <a:xfrm>
            <a:off x="2851354" y="1957471"/>
            <a:ext cx="8393761" cy="4401205"/>
          </a:xfrm>
          <a:prstGeom prst="rect">
            <a:avLst/>
          </a:prstGeom>
          <a:noFill/>
        </p:spPr>
        <p:txBody>
          <a:bodyPr wrap="square">
            <a:spAutoFit/>
          </a:bodyPr>
          <a:lstStyle/>
          <a:p>
            <a:pPr algn="just"/>
            <a:r>
              <a:rPr lang="en-US" sz="2800" dirty="0">
                <a:latin typeface="Open Sans" panose="020B0606030504020204" pitchFamily="34" charset="0"/>
                <a:ea typeface="Open Sans" panose="020B0606030504020204" pitchFamily="34" charset="0"/>
                <a:cs typeface="Open Sans" panose="020B0606030504020204" pitchFamily="34" charset="0"/>
              </a:rPr>
              <a:t>When Mephibosheth son of Jonathan, the son of Saul, came to David, he bowed down to pay him honor. David said, “Mephibosheth!” “At your service,” he replied.</a:t>
            </a:r>
            <a:r>
              <a:rPr lang="en-US" sz="2800" baseline="30000" dirty="0">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“Don’t be afraid,” David said to him, “for I will surely show you kindness for the sake of your father Jonathan. I will restore to you all the land that belonged to your grandfather Saul, and you will always eat at my table.”</a:t>
            </a:r>
          </a:p>
          <a:p>
            <a:pPr algn="just"/>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- 2 SAMUEL 9:6-7</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702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00C4-74EE-D3C5-F1B4-20992D7B9364}"/>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0C6C595E-908C-E626-ED50-6ADCD7FE4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7C086F4-33CF-7227-B06D-F7CF5BD2376B}"/>
              </a:ext>
            </a:extLst>
          </p:cNvPr>
          <p:cNvSpPr txBox="1"/>
          <p:nvPr/>
        </p:nvSpPr>
        <p:spPr>
          <a:xfrm>
            <a:off x="3028334" y="1443841"/>
            <a:ext cx="8101782" cy="3970318"/>
          </a:xfrm>
          <a:prstGeom prst="rect">
            <a:avLst/>
          </a:prstGeom>
          <a:noFill/>
        </p:spPr>
        <p:txBody>
          <a:bodyPr wrap="square">
            <a:spAutoFit/>
          </a:bodyPr>
          <a:lstStyle/>
          <a:p>
            <a:pPr lvl="0" algn="just"/>
            <a:r>
              <a:rPr lang="en-AU" sz="3600" dirty="0">
                <a:latin typeface="Open Sans" panose="020B0606030504020204" pitchFamily="34" charset="0"/>
                <a:ea typeface="Open Sans" panose="020B0606030504020204" pitchFamily="34" charset="0"/>
                <a:cs typeface="Open Sans" panose="020B0606030504020204" pitchFamily="34" charset="0"/>
              </a:rPr>
              <a:t>And he passed in front of Moses, proclaiming,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the compassionate and gracious God, slow to anger, abounding in love [Hb. </a:t>
            </a:r>
            <a:r>
              <a:rPr lang="en-AU" sz="3600" i="1" dirty="0">
                <a:latin typeface="Open Sans" panose="020B0606030504020204" pitchFamily="34" charset="0"/>
                <a:ea typeface="Open Sans" panose="020B0606030504020204" pitchFamily="34" charset="0"/>
                <a:cs typeface="Open Sans" panose="020B0606030504020204" pitchFamily="34" charset="0"/>
              </a:rPr>
              <a:t>hesed</a:t>
            </a:r>
            <a:r>
              <a:rPr lang="en-AU" sz="3600" dirty="0">
                <a:latin typeface="Open Sans" panose="020B0606030504020204" pitchFamily="34" charset="0"/>
                <a:ea typeface="Open Sans" panose="020B0606030504020204" pitchFamily="34" charset="0"/>
                <a:cs typeface="Open Sans" panose="020B0606030504020204" pitchFamily="34" charset="0"/>
              </a:rPr>
              <a:t>] and faithfulness.</a:t>
            </a:r>
          </a:p>
          <a:p>
            <a:pPr lvl="0" algn="just"/>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EXODUS 34:6</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831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02A5E-D70E-DCFB-FD3F-BD14373291C7}"/>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429744AF-5D22-D561-9AA2-9958DD99C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A3927B0-7DD0-9D41-2F15-DFDC8C5EC9CF}"/>
              </a:ext>
            </a:extLst>
          </p:cNvPr>
          <p:cNvSpPr txBox="1"/>
          <p:nvPr/>
        </p:nvSpPr>
        <p:spPr>
          <a:xfrm>
            <a:off x="3234812" y="1145483"/>
            <a:ext cx="7688828" cy="5078313"/>
          </a:xfrm>
          <a:prstGeom prst="rect">
            <a:avLst/>
          </a:prstGeom>
          <a:noFill/>
        </p:spPr>
        <p:txBody>
          <a:bodyPr wrap="square">
            <a:spAutoFit/>
          </a:bodyPr>
          <a:lstStyle/>
          <a:p>
            <a:pPr lvl="0" algn="just"/>
            <a:r>
              <a:rPr lang="en-AU" sz="3600" dirty="0">
                <a:latin typeface="Open Sans" panose="020B0606030504020204" pitchFamily="34" charset="0"/>
                <a:ea typeface="Open Sans" panose="020B0606030504020204" pitchFamily="34" charset="0"/>
                <a:cs typeface="Open Sans" panose="020B0606030504020204" pitchFamily="34" charset="0"/>
              </a:rPr>
              <a:t>God raised us up with Christ and seated us with him in the heavenly realms in Christ Jesus, in order that in the coming ages he might show the incomparable riches of his grace, expressed in his kindness to us in Christ Jesus.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EPHESIANS 2:6-7</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361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5CFA7-602A-1FC8-E25C-01400371B8F6}"/>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CF270FFE-E655-35C6-3DB2-406F02EB3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E2AD52D-75F7-49FE-1541-1AAE85548F9A}"/>
              </a:ext>
            </a:extLst>
          </p:cNvPr>
          <p:cNvSpPr txBox="1"/>
          <p:nvPr/>
        </p:nvSpPr>
        <p:spPr>
          <a:xfrm>
            <a:off x="3283972" y="1430617"/>
            <a:ext cx="7649499" cy="4524315"/>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In love</a:t>
            </a:r>
            <a:r>
              <a:rPr lang="en-AU" sz="36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he</a:t>
            </a:r>
            <a:r>
              <a:rPr lang="en-AU" sz="3600"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predestined us for adoption to sonship</a:t>
            </a:r>
            <a:r>
              <a:rPr lang="en-AU" sz="3600"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through Jesus Christ, in accordance with his pleasure and will— to the praise of his glorious grace, which he has freely given us in the One he loves.</a:t>
            </a:r>
          </a:p>
          <a:p>
            <a:pPr lvl="0"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EPHESIANS 1:5-6</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911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FE81-CD56-6AE8-1733-6A997EA4A5F8}"/>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74B09C22-28D2-E8F3-BDBF-2F894D799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13B110-407E-8D2B-98AF-2367A126CE23}"/>
              </a:ext>
            </a:extLst>
          </p:cNvPr>
          <p:cNvPicPr>
            <a:picLocks noChangeAspect="1"/>
          </p:cNvPicPr>
          <p:nvPr/>
        </p:nvPicPr>
        <p:blipFill>
          <a:blip r:embed="rId3"/>
          <a:stretch>
            <a:fillRect/>
          </a:stretch>
        </p:blipFill>
        <p:spPr>
          <a:xfrm>
            <a:off x="3089553" y="127483"/>
            <a:ext cx="8044022" cy="5969993"/>
          </a:xfrm>
          <a:prstGeom prst="rect">
            <a:avLst/>
          </a:prstGeom>
        </p:spPr>
      </p:pic>
      <p:sp>
        <p:nvSpPr>
          <p:cNvPr id="6" name="TextBox 5">
            <a:extLst>
              <a:ext uri="{FF2B5EF4-FFF2-40B4-BE49-F238E27FC236}">
                <a16:creationId xmlns:a16="http://schemas.microsoft.com/office/drawing/2014/main" id="{BD71C3DF-8083-239E-07EF-C1C6EED016E7}"/>
              </a:ext>
            </a:extLst>
          </p:cNvPr>
          <p:cNvSpPr txBox="1"/>
          <p:nvPr/>
        </p:nvSpPr>
        <p:spPr>
          <a:xfrm>
            <a:off x="2666532" y="6331883"/>
            <a:ext cx="8890063" cy="400110"/>
          </a:xfrm>
          <a:prstGeom prst="rect">
            <a:avLst/>
          </a:prstGeom>
          <a:noFill/>
        </p:spPr>
        <p:txBody>
          <a:bodyPr wrap="square">
            <a:spAutoFit/>
          </a:bodyPr>
          <a:lstStyle/>
          <a:p>
            <a:r>
              <a:rPr lang="en-US" sz="1000" b="0" i="0" dirty="0">
                <a:effectLst/>
                <a:latin typeface="Open Sans" panose="020B0606030504020204" pitchFamily="34" charset="0"/>
                <a:ea typeface="Open Sans" panose="020B0606030504020204" pitchFamily="34" charset="0"/>
                <a:cs typeface="Open Sans" panose="020B0606030504020204" pitchFamily="34" charset="0"/>
              </a:rPr>
              <a:t>Credit: The Household, Income and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Labour</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Dynamics in Australia (HILDA) Survey; https://findanexpert.unimelb.edu.au/news/131852-fewer-friends--more-time-stress--the-essential-charts-from-this-year%E2%80%99s-hilda-survey </a:t>
            </a:r>
            <a:endParaRPr lang="en-AU"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695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9EB94EC-3703-DBDA-B27E-480955EF1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29A033C-7B17-8D0D-963D-2CB1F21D3624}"/>
              </a:ext>
            </a:extLst>
          </p:cNvPr>
          <p:cNvPicPr>
            <a:picLocks noChangeAspect="1"/>
          </p:cNvPicPr>
          <p:nvPr/>
        </p:nvPicPr>
        <p:blipFill>
          <a:blip r:embed="rId3"/>
          <a:stretch>
            <a:fillRect/>
          </a:stretch>
        </p:blipFill>
        <p:spPr>
          <a:xfrm>
            <a:off x="2859709" y="40193"/>
            <a:ext cx="8542421" cy="6777613"/>
          </a:xfrm>
          <a:prstGeom prst="rect">
            <a:avLst/>
          </a:prstGeom>
        </p:spPr>
      </p:pic>
    </p:spTree>
    <p:extLst>
      <p:ext uri="{BB962C8B-B14F-4D97-AF65-F5344CB8AC3E}">
        <p14:creationId xmlns:p14="http://schemas.microsoft.com/office/powerpoint/2010/main" val="279636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22BB-5309-9763-70A5-288F8831E20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91317BF4-F163-AE8A-69B5-A9E095233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630FE7-1118-6CF9-F170-7B7A41A40C8E}"/>
              </a:ext>
            </a:extLst>
          </p:cNvPr>
          <p:cNvSpPr txBox="1">
            <a:spLocks/>
          </p:cNvSpPr>
          <p:nvPr/>
        </p:nvSpPr>
        <p:spPr>
          <a:xfrm>
            <a:off x="2576052" y="486507"/>
            <a:ext cx="9429135" cy="100925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Position &amp; Provision of Friendship</a:t>
            </a:r>
          </a:p>
        </p:txBody>
      </p:sp>
      <p:sp>
        <p:nvSpPr>
          <p:cNvPr id="3" name="TextBox 2">
            <a:extLst>
              <a:ext uri="{FF2B5EF4-FFF2-40B4-BE49-F238E27FC236}">
                <a16:creationId xmlns:a16="http://schemas.microsoft.com/office/drawing/2014/main" id="{BBA541C6-0A8A-EB20-82C8-9E54C0C2FC84}"/>
              </a:ext>
            </a:extLst>
          </p:cNvPr>
          <p:cNvSpPr txBox="1"/>
          <p:nvPr/>
        </p:nvSpPr>
        <p:spPr>
          <a:xfrm>
            <a:off x="2576052" y="1982264"/>
            <a:ext cx="8986684" cy="4524315"/>
          </a:xfrm>
          <a:prstGeom prst="rect">
            <a:avLst/>
          </a:prstGeom>
          <a:noFill/>
        </p:spPr>
        <p:txBody>
          <a:bodyPr wrap="square">
            <a:spAutoFit/>
          </a:bodyPr>
          <a:lstStyle/>
          <a:p>
            <a:pPr algn="just"/>
            <a:r>
              <a:rPr lang="en-US" sz="3200" dirty="0">
                <a:latin typeface="Open Sans" panose="020B0606030504020204" pitchFamily="34" charset="0"/>
                <a:ea typeface="Open Sans" panose="020B0606030504020204" pitchFamily="34" charset="0"/>
                <a:cs typeface="Open Sans" panose="020B0606030504020204" pitchFamily="34" charset="0"/>
              </a:rPr>
              <a:t>“I will restore to you all the land that belonged to your grandfather Saul, and you will always eat at my table.” </a:t>
            </a:r>
            <a:r>
              <a:rPr lang="en-AU" sz="3200" dirty="0">
                <a:latin typeface="Open Sans" panose="020B0606030504020204" pitchFamily="34" charset="0"/>
                <a:ea typeface="Open Sans" panose="020B0606030504020204" pitchFamily="34" charset="0"/>
                <a:cs typeface="Open Sans" panose="020B0606030504020204" pitchFamily="34" charset="0"/>
              </a:rPr>
              <a:t>… </a:t>
            </a: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Mephibosheth ate at David’s table like one of the king’s sons. ...</a:t>
            </a:r>
            <a:r>
              <a:rPr lang="en-US" sz="32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Mephibosheth lived in Jerusalem, because he always ate at the king’s table; he was lame in both feet.</a:t>
            </a:r>
          </a:p>
          <a:p>
            <a:pPr algn="just"/>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 SAMUEL 9:8, 11-13</a:t>
            </a:r>
          </a:p>
        </p:txBody>
      </p:sp>
    </p:spTree>
    <p:extLst>
      <p:ext uri="{BB962C8B-B14F-4D97-AF65-F5344CB8AC3E}">
        <p14:creationId xmlns:p14="http://schemas.microsoft.com/office/powerpoint/2010/main" val="100845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14D2-2290-8434-22FB-29CB9A09148C}"/>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14DD6C9-C571-2203-D170-8CD827D6F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75F884-C15D-B06C-4D89-AEF1D2A76B1F}"/>
              </a:ext>
            </a:extLst>
          </p:cNvPr>
          <p:cNvSpPr txBox="1"/>
          <p:nvPr/>
        </p:nvSpPr>
        <p:spPr>
          <a:xfrm>
            <a:off x="2939843" y="2059882"/>
            <a:ext cx="8337755"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Here I am! I stand at the door and knock. If anyone hears my voice and opens the door, I will come in and eat with that person, and they with me.</a:t>
            </a:r>
          </a:p>
          <a:p>
            <a:pPr lvl="0"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REVELATION 3:20</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816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676B-295B-A617-B7D0-D48298BEA3FB}"/>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97046413-18C4-A152-DD45-07773622F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2315E9B-B65B-4791-B18B-83B60A7112CD}"/>
              </a:ext>
            </a:extLst>
          </p:cNvPr>
          <p:cNvSpPr txBox="1"/>
          <p:nvPr/>
        </p:nvSpPr>
        <p:spPr>
          <a:xfrm>
            <a:off x="2989006" y="1333571"/>
            <a:ext cx="8288593" cy="4524315"/>
          </a:xfrm>
          <a:prstGeom prst="rect">
            <a:avLst/>
          </a:prstGeom>
          <a:noFill/>
        </p:spPr>
        <p:txBody>
          <a:bodyPr wrap="square">
            <a:spAutoFit/>
          </a:bodyPr>
          <a:lstStyle/>
          <a:p>
            <a:pPr algn="just"/>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[Jesus] </a:t>
            </a:r>
            <a:r>
              <a:rPr lang="en-AU"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died for us so that, whether we are awake or asleep, we may live together with him. Therefore encourage one another and build each other up, just as in fact you are doing.</a:t>
            </a:r>
          </a:p>
          <a:p>
            <a:pPr algn="just"/>
            <a:endPar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- 1 THESSALONIANS 5:10-11</a:t>
            </a: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668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0A68-B039-456D-DE86-682DC737EAA5}"/>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472675B4-3760-4345-EFC3-A37F16DF6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3">
            <a:extLst>
              <a:ext uri="{FF2B5EF4-FFF2-40B4-BE49-F238E27FC236}">
                <a16:creationId xmlns:a16="http://schemas.microsoft.com/office/drawing/2014/main" id="{BCD6B02C-37E7-A452-78A2-70EC705A0EDC}"/>
              </a:ext>
            </a:extLst>
          </p:cNvPr>
          <p:cNvSpPr/>
          <p:nvPr/>
        </p:nvSpPr>
        <p:spPr>
          <a:xfrm>
            <a:off x="2104104" y="89848"/>
            <a:ext cx="9976081" cy="6678303"/>
          </a:xfrm>
          <a:custGeom>
            <a:avLst/>
            <a:gdLst/>
            <a:ahLst/>
            <a:cxnLst/>
            <a:rect l="l" t="t" r="r" b="b"/>
            <a:pathLst>
              <a:path w="12328989" h="8229600">
                <a:moveTo>
                  <a:pt x="0" y="0"/>
                </a:moveTo>
                <a:lnTo>
                  <a:pt x="12328989" y="0"/>
                </a:lnTo>
                <a:lnTo>
                  <a:pt x="12328989"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241803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91F22-2ACE-AC96-C21D-A232857E3BA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2EC4DC81-DAA7-56D1-6FB8-94A5FEFA5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83038C2-2CDF-38EB-F483-120977EF6E48}"/>
              </a:ext>
            </a:extLst>
          </p:cNvPr>
          <p:cNvSpPr txBox="1"/>
          <p:nvPr/>
        </p:nvSpPr>
        <p:spPr>
          <a:xfrm>
            <a:off x="2428568" y="1542855"/>
            <a:ext cx="8849032" cy="4832092"/>
          </a:xfrm>
          <a:prstGeom prst="rect">
            <a:avLst/>
          </a:prstGeom>
          <a:noFill/>
        </p:spPr>
        <p:txBody>
          <a:bodyPr wrap="square">
            <a:spAutoFit/>
          </a:bodyPr>
          <a:lstStyle/>
          <a:p>
            <a:pPr marL="457200" marR="0" algn="just">
              <a:spcAft>
                <a:spcPts val="800"/>
              </a:spcAft>
              <a:buNone/>
            </a:pPr>
            <a:r>
              <a:rPr lang="en-AU" sz="3600" kern="100" dirty="0">
                <a:effectLst/>
                <a:latin typeface="Open Sans" panose="020B0606030504020204" pitchFamily="34" charset="0"/>
                <a:ea typeface="Open Sans" panose="020B0606030504020204" pitchFamily="34" charset="0"/>
                <a:cs typeface="Open Sans" panose="020B0606030504020204" pitchFamily="34" charset="0"/>
              </a:rPr>
              <a:t>[I often] bluster and yell on behalf of God’s holy presence, instead of taking off my shoes myself, kneeling on holy ground, and inviting whoever happens to be around to join with me.</a:t>
            </a:r>
          </a:p>
          <a:p>
            <a:pPr marL="457200" marR="0" algn="just">
              <a:spcAft>
                <a:spcPts val="800"/>
              </a:spcAft>
              <a:buNone/>
            </a:pPr>
            <a:endParaRPr lang="en-AU" sz="3600" kern="100" dirty="0">
              <a:latin typeface="Open Sans" panose="020B0606030504020204" pitchFamily="34" charset="0"/>
              <a:ea typeface="Open Sans" panose="020B0606030504020204" pitchFamily="34" charset="0"/>
              <a:cs typeface="Open Sans" panose="020B0606030504020204" pitchFamily="34" charset="0"/>
            </a:endParaRPr>
          </a:p>
          <a:p>
            <a:pPr marL="742950" marR="0" indent="-285750" algn="r">
              <a:spcAft>
                <a:spcPts val="800"/>
              </a:spcAft>
              <a:buFontTx/>
              <a:buChar char="-"/>
            </a:pPr>
            <a:r>
              <a:rPr lang="en-AU" sz="3600" kern="100" dirty="0">
                <a:effectLst/>
                <a:latin typeface="Open Sans" panose="020B0606030504020204" pitchFamily="34" charset="0"/>
                <a:ea typeface="Open Sans" panose="020B0606030504020204" pitchFamily="34" charset="0"/>
                <a:cs typeface="Open Sans" panose="020B0606030504020204" pitchFamily="34" charset="0"/>
              </a:rPr>
              <a:t>EUGENE PETERSEN</a:t>
            </a:r>
            <a:endParaRPr lang="en-AU" sz="3600" kern="100" dirty="0">
              <a:latin typeface="Open Sans" panose="020B0606030504020204" pitchFamily="34" charset="0"/>
              <a:ea typeface="Open Sans" panose="020B0606030504020204" pitchFamily="34" charset="0"/>
              <a:cs typeface="Open Sans" panose="020B0606030504020204" pitchFamily="34" charset="0"/>
            </a:endParaRPr>
          </a:p>
          <a:p>
            <a:pPr marL="457200" marR="0" algn="r">
              <a:spcAft>
                <a:spcPts val="800"/>
              </a:spcAft>
            </a:pPr>
            <a:r>
              <a:rPr lang="en-AU" sz="3600" i="1" kern="100" dirty="0">
                <a:effectLst/>
                <a:latin typeface="Open Sans" panose="020B0606030504020204" pitchFamily="34" charset="0"/>
                <a:ea typeface="Open Sans" panose="020B0606030504020204" pitchFamily="34" charset="0"/>
                <a:cs typeface="Open Sans" panose="020B0606030504020204" pitchFamily="34" charset="0"/>
              </a:rPr>
              <a:t>Sub</a:t>
            </a:r>
            <a:r>
              <a:rPr lang="en-AU" sz="3600" i="1" kern="100" dirty="0">
                <a:latin typeface="Open Sans" panose="020B0606030504020204" pitchFamily="34" charset="0"/>
                <a:ea typeface="Open Sans" panose="020B0606030504020204" pitchFamily="34" charset="0"/>
                <a:cs typeface="Open Sans" panose="020B0606030504020204" pitchFamily="34" charset="0"/>
              </a:rPr>
              <a:t>versive Spirituality</a:t>
            </a:r>
            <a:endParaRPr lang="en-AU" sz="3600" i="1"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412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CEC6-DCDE-FBB0-6D24-B06564216245}"/>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C7A7D406-6F41-DB57-EEF9-432F4F39B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629F6D7A-0415-C7DF-F557-5A657E299CBF}"/>
              </a:ext>
            </a:extLst>
          </p:cNvPr>
          <p:cNvSpPr/>
          <p:nvPr/>
        </p:nvSpPr>
        <p:spPr>
          <a:xfrm>
            <a:off x="2113935" y="164690"/>
            <a:ext cx="9960077" cy="6528619"/>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203319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8A3AC-FE4A-F5ED-8145-EA5B2D545DD3}"/>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4B4F4FC8-9118-3487-429E-F3C156E1C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181DC2-090B-9D9A-5C99-6E0B16144588}"/>
              </a:ext>
            </a:extLst>
          </p:cNvPr>
          <p:cNvSpPr txBox="1"/>
          <p:nvPr/>
        </p:nvSpPr>
        <p:spPr>
          <a:xfrm>
            <a:off x="3067663" y="742359"/>
            <a:ext cx="7954299" cy="5940088"/>
          </a:xfrm>
          <a:prstGeom prst="rect">
            <a:avLst/>
          </a:prstGeom>
          <a:noFill/>
        </p:spPr>
        <p:txBody>
          <a:bodyPr wrap="square">
            <a:spAutoFit/>
          </a:bodyPr>
          <a:lstStyle/>
          <a:p>
            <a:pPr lvl="0" algn="just"/>
            <a:r>
              <a:rPr lang="en-AU" sz="3600" dirty="0">
                <a:latin typeface="Open Sans" panose="020B0606030504020204" pitchFamily="34" charset="0"/>
                <a:ea typeface="Open Sans" panose="020B0606030504020204" pitchFamily="34" charset="0"/>
                <a:cs typeface="Open Sans" panose="020B0606030504020204" pitchFamily="34" charset="0"/>
              </a:rPr>
              <a:t>There’s always been an issue once you start to hit this age range. We start to lose institutions where we used to build communities, such as places of worship, colleges, offices, schools … Once you leave your 20s, it sort of feels like a social purgatory.</a:t>
            </a:r>
          </a:p>
          <a:p>
            <a:pPr lvl="0" algn="just"/>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just"/>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lvl="0" indent="-285750" algn="r">
              <a:buFontTx/>
              <a:buChar char="-"/>
            </a:pPr>
            <a:r>
              <a:rPr lang="en-AU" sz="3600" dirty="0">
                <a:latin typeface="Open Sans" panose="020B0606030504020204" pitchFamily="34" charset="0"/>
                <a:ea typeface="Open Sans" panose="020B0606030504020204" pitchFamily="34" charset="0"/>
                <a:cs typeface="Open Sans" panose="020B0606030504020204" pitchFamily="34" charset="0"/>
              </a:rPr>
              <a:t>Jermaine </a:t>
            </a:r>
            <a:r>
              <a:rPr lang="en-AU" sz="3600" dirty="0" err="1">
                <a:latin typeface="Open Sans" panose="020B0606030504020204" pitchFamily="34" charset="0"/>
                <a:ea typeface="Open Sans" panose="020B0606030504020204" pitchFamily="34" charset="0"/>
                <a:cs typeface="Open Sans" panose="020B0606030504020204" pitchFamily="34" charset="0"/>
              </a:rPr>
              <a:t>Ijieh</a:t>
            </a:r>
            <a:r>
              <a:rPr lang="en-AU" sz="3600" dirty="0">
                <a:latin typeface="Open Sans" panose="020B0606030504020204" pitchFamily="34" charset="0"/>
                <a:ea typeface="Open Sans" panose="020B0606030504020204" pitchFamily="34" charset="0"/>
                <a:cs typeface="Open Sans" panose="020B0606030504020204" pitchFamily="34" charset="0"/>
              </a:rPr>
              <a:t>, </a:t>
            </a:r>
            <a:r>
              <a:rPr lang="en-AU" sz="3600" dirty="0" err="1">
                <a:latin typeface="Open Sans" panose="020B0606030504020204" pitchFamily="34" charset="0"/>
                <a:ea typeface="Open Sans" panose="020B0606030504020204" pitchFamily="34" charset="0"/>
                <a:cs typeface="Open Sans" panose="020B0606030504020204" pitchFamily="34" charset="0"/>
              </a:rPr>
              <a:t>GroundFloor</a:t>
            </a:r>
            <a:endParaRPr lang="en-AU" sz="3600" dirty="0">
              <a:latin typeface="Open Sans" panose="020B0606030504020204" pitchFamily="34" charset="0"/>
              <a:ea typeface="Open Sans" panose="020B0606030504020204" pitchFamily="34" charset="0"/>
              <a:cs typeface="Open Sans" panose="020B0606030504020204" pitchFamily="34" charset="0"/>
            </a:endParaRPr>
          </a:p>
          <a:p>
            <a:pPr lvl="0" algn="r"/>
            <a:r>
              <a:rPr kumimoji="0" lang="en-AU"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Guardian</a:t>
            </a:r>
            <a:endParaRPr kumimoji="0" lang="en-US"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16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AF8B-B104-3496-41EE-176FCDD3B52D}"/>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0544E532-337D-A45C-8CC0-DB56A4E89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DC762C-BE7E-1F06-FCD9-36BAD526BB6C}"/>
              </a:ext>
            </a:extLst>
          </p:cNvPr>
          <p:cNvSpPr txBox="1">
            <a:spLocks/>
          </p:cNvSpPr>
          <p:nvPr/>
        </p:nvSpPr>
        <p:spPr>
          <a:xfrm>
            <a:off x="2802193" y="506006"/>
            <a:ext cx="859339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dirty="0">
                <a:solidFill>
                  <a:srgbClr val="000000"/>
                </a:solidFill>
                <a:latin typeface="Open Sans" panose="020B0606030504020204" pitchFamily="34" charset="0"/>
              </a:rPr>
              <a:t>2 SAMUEL 9:1-13</a:t>
            </a:r>
            <a:endParaRPr lang="en-US" sz="9600" dirty="0"/>
          </a:p>
        </p:txBody>
      </p:sp>
      <p:sp>
        <p:nvSpPr>
          <p:cNvPr id="4" name="TextBox 3">
            <a:extLst>
              <a:ext uri="{FF2B5EF4-FFF2-40B4-BE49-F238E27FC236}">
                <a16:creationId xmlns:a16="http://schemas.microsoft.com/office/drawing/2014/main" id="{F52032EF-2079-9C63-B4FF-B52E91538E72}"/>
              </a:ext>
            </a:extLst>
          </p:cNvPr>
          <p:cNvSpPr txBox="1"/>
          <p:nvPr/>
        </p:nvSpPr>
        <p:spPr>
          <a:xfrm>
            <a:off x="2802193" y="1827679"/>
            <a:ext cx="8416413" cy="4524315"/>
          </a:xfrm>
          <a:prstGeom prst="rect">
            <a:avLst/>
          </a:prstGeom>
          <a:noFill/>
        </p:spPr>
        <p:txBody>
          <a:bodyPr wrap="square">
            <a:spAutoFit/>
          </a:bodyPr>
          <a:lstStyle/>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1 </a:t>
            </a:r>
            <a:r>
              <a:rPr lang="en-US" sz="3600" dirty="0">
                <a:latin typeface="Open Sans" panose="020B0606030504020204" pitchFamily="34" charset="0"/>
                <a:ea typeface="Open Sans" panose="020B0606030504020204" pitchFamily="34" charset="0"/>
                <a:cs typeface="Open Sans" panose="020B0606030504020204" pitchFamily="34" charset="0"/>
              </a:rPr>
              <a:t>David asked, “Is there anyone still left of the house of Saul to whom I can show kindness for Jonathan’s sake?” </a:t>
            </a:r>
            <a:r>
              <a:rPr lang="en-US" sz="3600" baseline="30000" dirty="0">
                <a:latin typeface="Open Sans" panose="020B0606030504020204" pitchFamily="34" charset="0"/>
                <a:ea typeface="Open Sans" panose="020B0606030504020204" pitchFamily="34" charset="0"/>
                <a:cs typeface="Open Sans" panose="020B0606030504020204" pitchFamily="34" charset="0"/>
              </a:rPr>
              <a:t>2 </a:t>
            </a:r>
            <a:r>
              <a:rPr lang="en-US" sz="3600" dirty="0">
                <a:latin typeface="Open Sans" panose="020B0606030504020204" pitchFamily="34" charset="0"/>
                <a:ea typeface="Open Sans" panose="020B0606030504020204" pitchFamily="34" charset="0"/>
                <a:cs typeface="Open Sans" panose="020B0606030504020204" pitchFamily="34" charset="0"/>
              </a:rPr>
              <a:t>Now there was a servant of Saul’s household named Ziba. They summoned him to appear before David, and the king said to him, “Are you Ziba?” “At your service,” he replied.</a:t>
            </a:r>
          </a:p>
        </p:txBody>
      </p:sp>
    </p:spTree>
    <p:extLst>
      <p:ext uri="{BB962C8B-B14F-4D97-AF65-F5344CB8AC3E}">
        <p14:creationId xmlns:p14="http://schemas.microsoft.com/office/powerpoint/2010/main" val="248311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CA90-5178-5F31-AFDA-52A186B2FF61}"/>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74AEB19F-D5E4-C77E-A582-98AA710D8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CE1E60-A7B1-51A7-04E3-594813E0EB35}"/>
              </a:ext>
            </a:extLst>
          </p:cNvPr>
          <p:cNvSpPr txBox="1"/>
          <p:nvPr/>
        </p:nvSpPr>
        <p:spPr>
          <a:xfrm>
            <a:off x="2880849" y="465360"/>
            <a:ext cx="8426248" cy="6186309"/>
          </a:xfrm>
          <a:prstGeom prst="rect">
            <a:avLst/>
          </a:prstGeom>
          <a:noFill/>
        </p:spPr>
        <p:txBody>
          <a:bodyPr wrap="square">
            <a:spAutoFit/>
          </a:bodyPr>
          <a:lstStyle/>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3 </a:t>
            </a:r>
            <a:r>
              <a:rPr lang="en-US" sz="3600" dirty="0">
                <a:latin typeface="Open Sans" panose="020B0606030504020204" pitchFamily="34" charset="0"/>
                <a:ea typeface="Open Sans" panose="020B0606030504020204" pitchFamily="34" charset="0"/>
                <a:cs typeface="Open Sans" panose="020B0606030504020204" pitchFamily="34" charset="0"/>
              </a:rPr>
              <a:t>The king asked, “Is there no one still alive from the house of Saul to whom I can show God’s kindness?” Ziba answered the king, “There is still a son of Jonathan; he is lame in both feet.”</a:t>
            </a:r>
          </a:p>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4 </a:t>
            </a:r>
            <a:r>
              <a:rPr lang="en-US" sz="3600" dirty="0">
                <a:latin typeface="Open Sans" panose="020B0606030504020204" pitchFamily="34" charset="0"/>
                <a:ea typeface="Open Sans" panose="020B0606030504020204" pitchFamily="34" charset="0"/>
                <a:cs typeface="Open Sans" panose="020B0606030504020204" pitchFamily="34" charset="0"/>
              </a:rPr>
              <a:t>“Where is he?” the king asked. Ziba answered, “He is at the house of </a:t>
            </a:r>
            <a:r>
              <a:rPr lang="en-US" sz="3600" dirty="0" err="1">
                <a:latin typeface="Open Sans" panose="020B0606030504020204" pitchFamily="34" charset="0"/>
                <a:ea typeface="Open Sans" panose="020B0606030504020204" pitchFamily="34" charset="0"/>
                <a:cs typeface="Open Sans" panose="020B0606030504020204" pitchFamily="34" charset="0"/>
              </a:rPr>
              <a:t>Makir</a:t>
            </a:r>
            <a:r>
              <a:rPr lang="en-US" sz="3600" dirty="0">
                <a:latin typeface="Open Sans" panose="020B0606030504020204" pitchFamily="34" charset="0"/>
                <a:ea typeface="Open Sans" panose="020B0606030504020204" pitchFamily="34" charset="0"/>
                <a:cs typeface="Open Sans" panose="020B0606030504020204" pitchFamily="34" charset="0"/>
              </a:rPr>
              <a:t> son of Ammiel in Lo Debar.” </a:t>
            </a:r>
            <a:r>
              <a:rPr lang="en-US" sz="3600" baseline="30000" dirty="0">
                <a:latin typeface="Open Sans" panose="020B0606030504020204" pitchFamily="34" charset="0"/>
                <a:ea typeface="Open Sans" panose="020B0606030504020204" pitchFamily="34" charset="0"/>
                <a:cs typeface="Open Sans" panose="020B0606030504020204" pitchFamily="34" charset="0"/>
              </a:rPr>
              <a:t>5 </a:t>
            </a:r>
            <a:r>
              <a:rPr lang="en-US" sz="3600" dirty="0">
                <a:latin typeface="Open Sans" panose="020B0606030504020204" pitchFamily="34" charset="0"/>
                <a:ea typeface="Open Sans" panose="020B0606030504020204" pitchFamily="34" charset="0"/>
                <a:cs typeface="Open Sans" panose="020B0606030504020204" pitchFamily="34" charset="0"/>
              </a:rPr>
              <a:t>So King David had him brought from Lo Debar, from the house of </a:t>
            </a:r>
            <a:r>
              <a:rPr lang="en-US" sz="3600" dirty="0" err="1">
                <a:latin typeface="Open Sans" panose="020B0606030504020204" pitchFamily="34" charset="0"/>
                <a:ea typeface="Open Sans" panose="020B0606030504020204" pitchFamily="34" charset="0"/>
                <a:cs typeface="Open Sans" panose="020B0606030504020204" pitchFamily="34" charset="0"/>
              </a:rPr>
              <a:t>Makir</a:t>
            </a:r>
            <a:r>
              <a:rPr lang="en-US" sz="3600" dirty="0">
                <a:latin typeface="Open Sans" panose="020B0606030504020204" pitchFamily="34" charset="0"/>
                <a:ea typeface="Open Sans" panose="020B0606030504020204" pitchFamily="34" charset="0"/>
                <a:cs typeface="Open Sans" panose="020B0606030504020204" pitchFamily="34" charset="0"/>
              </a:rPr>
              <a:t> son of Ammiel.</a:t>
            </a:r>
          </a:p>
        </p:txBody>
      </p:sp>
    </p:spTree>
    <p:extLst>
      <p:ext uri="{BB962C8B-B14F-4D97-AF65-F5344CB8AC3E}">
        <p14:creationId xmlns:p14="http://schemas.microsoft.com/office/powerpoint/2010/main" val="339228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9437-BE6A-AAF6-F077-A3B1ACAC288D}"/>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00A1E668-2766-41EA-0114-265FF8B38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32AE4C-57E3-715A-550A-EF3B57404D59}"/>
              </a:ext>
            </a:extLst>
          </p:cNvPr>
          <p:cNvSpPr txBox="1"/>
          <p:nvPr/>
        </p:nvSpPr>
        <p:spPr>
          <a:xfrm>
            <a:off x="2910346" y="437559"/>
            <a:ext cx="8337755" cy="6186309"/>
          </a:xfrm>
          <a:prstGeom prst="rect">
            <a:avLst/>
          </a:prstGeom>
          <a:noFill/>
        </p:spPr>
        <p:txBody>
          <a:bodyPr wrap="square">
            <a:spAutoFit/>
          </a:bodyPr>
          <a:lstStyle/>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6 </a:t>
            </a:r>
            <a:r>
              <a:rPr lang="en-US" sz="3600" dirty="0">
                <a:latin typeface="Open Sans" panose="020B0606030504020204" pitchFamily="34" charset="0"/>
                <a:ea typeface="Open Sans" panose="020B0606030504020204" pitchFamily="34" charset="0"/>
                <a:cs typeface="Open Sans" panose="020B0606030504020204" pitchFamily="34" charset="0"/>
              </a:rPr>
              <a:t>When Mephibosheth son of Jonathan, the son of Saul, came to David, he bowed down to pay him honor. David said, “Mephibosheth!” “At your service,” he replied.</a:t>
            </a:r>
          </a:p>
          <a:p>
            <a:pPr algn="just"/>
            <a:r>
              <a:rPr lang="en-US" sz="3600" baseline="30000" dirty="0">
                <a:latin typeface="Open Sans" panose="020B0606030504020204" pitchFamily="34" charset="0"/>
                <a:ea typeface="Open Sans" panose="020B0606030504020204" pitchFamily="34" charset="0"/>
                <a:cs typeface="Open Sans" panose="020B0606030504020204" pitchFamily="34" charset="0"/>
              </a:rPr>
              <a:t>7 </a:t>
            </a:r>
            <a:r>
              <a:rPr lang="en-US" sz="3600" dirty="0">
                <a:latin typeface="Open Sans" panose="020B0606030504020204" pitchFamily="34" charset="0"/>
                <a:ea typeface="Open Sans" panose="020B0606030504020204" pitchFamily="34" charset="0"/>
                <a:cs typeface="Open Sans" panose="020B0606030504020204" pitchFamily="34" charset="0"/>
              </a:rPr>
              <a:t>“Don’t be afraid,” David said to him, “for I will surely show you kindness for the sake of your father Jonathan. I will restore to you all the land that belonged to your grandfather Saul, and you will always eat at my table.”</a:t>
            </a:r>
          </a:p>
        </p:txBody>
      </p:sp>
    </p:spTree>
    <p:extLst>
      <p:ext uri="{BB962C8B-B14F-4D97-AF65-F5344CB8AC3E}">
        <p14:creationId xmlns:p14="http://schemas.microsoft.com/office/powerpoint/2010/main" val="181201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DCF0-0CD5-7E45-3B15-66CEC1014292}"/>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EDD75481-FBAB-8804-92DB-CDB3B1FC4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9D1EF8A-B464-276C-280F-CB7F28E286BF}"/>
              </a:ext>
            </a:extLst>
          </p:cNvPr>
          <p:cNvSpPr txBox="1"/>
          <p:nvPr/>
        </p:nvSpPr>
        <p:spPr>
          <a:xfrm>
            <a:off x="2969340" y="729136"/>
            <a:ext cx="8327926"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Mephibosheth bowed down and said, “What is your servant, that you should notice a dead dog like 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the king summoned Ziba, Saul’s steward, and said to him, “I have given your master’s grandson everything that belonged to Saul and his family. </a:t>
            </a:r>
          </a:p>
        </p:txBody>
      </p:sp>
    </p:spTree>
    <p:extLst>
      <p:ext uri="{BB962C8B-B14F-4D97-AF65-F5344CB8AC3E}">
        <p14:creationId xmlns:p14="http://schemas.microsoft.com/office/powerpoint/2010/main" val="22655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F328-3788-E54F-7D6A-521D569CDA4F}"/>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91DA8576-23A7-D4EB-A6E9-B7826B8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312992-B5A1-CC30-89B3-8A3C11051EC2}"/>
              </a:ext>
            </a:extLst>
          </p:cNvPr>
          <p:cNvSpPr txBox="1"/>
          <p:nvPr/>
        </p:nvSpPr>
        <p:spPr>
          <a:xfrm>
            <a:off x="2979172" y="663702"/>
            <a:ext cx="8337755" cy="5078313"/>
          </a:xfrm>
          <a:prstGeom prst="rect">
            <a:avLst/>
          </a:prstGeom>
          <a:noFill/>
        </p:spPr>
        <p:txBody>
          <a:bodyPr wrap="square">
            <a:spAutoFit/>
          </a:bodyPr>
          <a:lstStyle/>
          <a:p>
            <a:pPr lvl="0" algn="just"/>
            <a:r>
              <a:rPr lang="en-US" sz="36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10 </a:t>
            </a: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You and your sons and your servants are to farm the land for him and bring in the crops, so that your master’s grandson may be provided for. </a:t>
            </a:r>
          </a:p>
          <a:p>
            <a:pPr lvl="0" algn="just"/>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Mephibosheth, grandson of your master, will always eat at my table.” (Now Ziba had fifteen sons and twenty servants.)</a:t>
            </a:r>
          </a:p>
        </p:txBody>
      </p:sp>
    </p:spTree>
    <p:extLst>
      <p:ext uri="{BB962C8B-B14F-4D97-AF65-F5344CB8AC3E}">
        <p14:creationId xmlns:p14="http://schemas.microsoft.com/office/powerpoint/2010/main" val="70180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D061913BEE5642AE6A137BC81B93D9" ma:contentTypeVersion="17" ma:contentTypeDescription="Create a new document." ma:contentTypeScope="" ma:versionID="178010d51f6c6aeda0edff104817d1cf">
  <xsd:schema xmlns:xsd="http://www.w3.org/2001/XMLSchema" xmlns:xs="http://www.w3.org/2001/XMLSchema" xmlns:p="http://schemas.microsoft.com/office/2006/metadata/properties" xmlns:ns3="43e47361-69dd-48fa-ac12-888666bf1d1e" xmlns:ns4="d3c41299-d169-447a-b9a7-ef2fadb4cd8b" targetNamespace="http://schemas.microsoft.com/office/2006/metadata/properties" ma:root="true" ma:fieldsID="f05c456f200c58c16d936a832d37ff92" ns3:_="" ns4:_="">
    <xsd:import namespace="43e47361-69dd-48fa-ac12-888666bf1d1e"/>
    <xsd:import namespace="d3c41299-d169-447a-b9a7-ef2fadb4cd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47361-69dd-48fa-ac12-888666bf1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c41299-d169-447a-b9a7-ef2fadb4cd8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3e47361-69dd-48fa-ac12-888666bf1d1e" xsi:nil="true"/>
  </documentManagement>
</p:properties>
</file>

<file path=customXml/itemProps1.xml><?xml version="1.0" encoding="utf-8"?>
<ds:datastoreItem xmlns:ds="http://schemas.openxmlformats.org/officeDocument/2006/customXml" ds:itemID="{5B96C579-EA03-4E99-B2FF-85ADD06F14EA}">
  <ds:schemaRefs>
    <ds:schemaRef ds:uri="http://schemas.microsoft.com/sharepoint/v3/contenttype/forms"/>
  </ds:schemaRefs>
</ds:datastoreItem>
</file>

<file path=customXml/itemProps2.xml><?xml version="1.0" encoding="utf-8"?>
<ds:datastoreItem xmlns:ds="http://schemas.openxmlformats.org/officeDocument/2006/customXml" ds:itemID="{065072BB-80B3-4650-9CA0-42AD1C24D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e47361-69dd-48fa-ac12-888666bf1d1e"/>
    <ds:schemaRef ds:uri="d3c41299-d169-447a-b9a7-ef2fadb4c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C23E04-CAFD-4948-9DB1-1701FB92A021}">
  <ds:schemaRefs>
    <ds:schemaRef ds:uri="http://schemas.microsoft.com/office/2006/documentManagement/types"/>
    <ds:schemaRef ds:uri="http://purl.org/dc/dcmitype/"/>
    <ds:schemaRef ds:uri="http://purl.org/dc/terms/"/>
    <ds:schemaRef ds:uri="d3c41299-d169-447a-b9a7-ef2fadb4cd8b"/>
    <ds:schemaRef ds:uri="http://schemas.microsoft.com/office/2006/metadata/properties"/>
    <ds:schemaRef ds:uri="http://purl.org/dc/elements/1.1/"/>
    <ds:schemaRef ds:uri="http://schemas.openxmlformats.org/package/2006/metadata/core-properties"/>
    <ds:schemaRef ds:uri="43e47361-69dd-48fa-ac12-888666bf1d1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15203</TotalTime>
  <Words>1158</Words>
  <Application>Microsoft Office PowerPoint</Application>
  <PresentationFormat>Widescreen</PresentationFormat>
  <Paragraphs>55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5</cp:revision>
  <cp:lastPrinted>2026-02-06T09:20:08Z</cp:lastPrinted>
  <dcterms:created xsi:type="dcterms:W3CDTF">2025-10-21T03:19:46Z</dcterms:created>
  <dcterms:modified xsi:type="dcterms:W3CDTF">2026-02-06T09:22:07Z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0x0101005DD061913BEE5642AE6A137BC81B93D9</vt:lpwstr>
  </property>
</Properties>
</file>