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6" r:id="rId8"/>
    <p:sldId id="261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6C7"/>
    <a:srgbClr val="F9F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35"/>
  </p:normalViewPr>
  <p:slideViewPr>
    <p:cSldViewPr snapToGrid="0">
      <p:cViewPr varScale="1">
        <p:scale>
          <a:sx n="101" d="100"/>
          <a:sy n="101" d="100"/>
        </p:scale>
        <p:origin x="33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6436A-CBF8-CDF3-432D-678B3BF24D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C88764-B895-5534-C125-8E4651684B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0F6CEE-B17B-2104-4011-C1B878CB7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5B7E-8258-3348-9B84-1EBEE19E6B65}" type="datetimeFigureOut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F5CB2-86D6-809A-0D7B-1328B4936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7D99C-6A43-3E91-1229-C28008960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299D-5755-F245-94E7-FDE0B2F5E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718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877AA-526D-ADFE-7F1F-54B4EDB71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3D989F-A9F4-A208-A293-B293F2F315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D053E0-C87F-E549-0C4B-134EA427E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5B7E-8258-3348-9B84-1EBEE19E6B65}" type="datetimeFigureOut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74972-078F-C386-310F-0F41FFE23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E3845-DE1A-9D40-6809-386E3252E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299D-5755-F245-94E7-FDE0B2F5E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853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EBC8A3-8F7D-1505-03C0-FA7C55AF26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178534-4B0A-4E9B-2C38-8DB379457C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E6228-2470-3770-C2D6-E72E8FA36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5B7E-8258-3348-9B84-1EBEE19E6B65}" type="datetimeFigureOut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DBD24-0D81-FC06-DDC0-543CAC3CB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89814-713B-850E-4160-2FA803BBB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299D-5755-F245-94E7-FDE0B2F5E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790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43EFC-69CB-D8D3-FF0F-0622D78A2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54AD7-96EA-5ABB-96AC-E4B797B4E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1D3B6B-634D-26EA-254B-01FD1A8D2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5B7E-8258-3348-9B84-1EBEE19E6B65}" type="datetimeFigureOut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7079A4-6CE1-4F97-61F3-2815BC9FE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160DBE-742A-0EA1-453E-9D187D8AC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299D-5755-F245-94E7-FDE0B2F5E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385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060D3-05A3-DE33-D224-F6EEF4545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D05AB1-4214-7F8E-58C0-B8BFDD7BB2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DFE695-833A-D7D8-2203-C5E5807D7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5B7E-8258-3348-9B84-1EBEE19E6B65}" type="datetimeFigureOut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F4B675-E3EF-A1EA-591A-62DE893EB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EBE37-C028-0ED3-EDD1-EE4F5A553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299D-5755-F245-94E7-FDE0B2F5E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475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B333E-0C0A-2276-1F52-80E3C3A87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EA0B1-D1CB-0E2D-47C9-B20F424BFB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EFEE8E-8A6F-5853-4FE8-785E4FCAC0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B7EBFB-753B-027E-B83A-B3E8F8B42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5B7E-8258-3348-9B84-1EBEE19E6B65}" type="datetimeFigureOut">
              <a:rPr lang="en-US" smtClean="0"/>
              <a:t>1/30/26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69456F-5202-9645-2988-FE1C19CB9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0D172-AE35-D66C-9FC9-F19413681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299D-5755-F245-94E7-FDE0B2F5E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66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2AD1B-D51D-9BA5-5B1B-715C5890E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6A01EC-7750-FA0E-9F2B-9DA197C11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ADB8E3-EC59-FB6C-E89F-705608D00C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E62DD8-0A9F-B042-90E2-296B9BAD5B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AFFABB-F814-E309-1349-811431E234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3B6C77-55FC-CCF3-2320-61B8403DE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5B7E-8258-3348-9B84-1EBEE19E6B65}" type="datetimeFigureOut">
              <a:rPr lang="en-US" smtClean="0"/>
              <a:t>1/30/26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298C8E-681D-F1FB-D548-40426EC36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1E9FA-BA12-8858-2D44-CD8B486FF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299D-5755-F245-94E7-FDE0B2F5E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463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E44FA-F6B6-1210-6B60-D62863718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C10BDA-1074-3D3A-15EE-59A020A07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5B7E-8258-3348-9B84-1EBEE19E6B65}" type="datetimeFigureOut">
              <a:rPr lang="en-US" smtClean="0"/>
              <a:t>1/30/26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8DB838-42E6-E39E-DCF9-4D4065273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AFEA35-914A-2EFD-AB0B-0CC6C4838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299D-5755-F245-94E7-FDE0B2F5E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00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4F95AB1-8A2C-FE5F-A6E5-55DF6637A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5B7E-8258-3348-9B84-1EBEE19E6B65}" type="datetimeFigureOut">
              <a:rPr lang="en-US" smtClean="0"/>
              <a:t>1/30/26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1F9F32-D160-A7DE-6D8B-11E44535D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E82427-051C-F95B-AB9C-6ACE8159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299D-5755-F245-94E7-FDE0B2F5E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50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91820-E74C-2DFD-89E7-087C88363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EAC4B-820A-52CD-798D-04C571FE58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F2DE04-2D51-E7B0-3602-1FE74AEEBD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21834E-1F26-1AAF-401E-D84714ACF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5B7E-8258-3348-9B84-1EBEE19E6B65}" type="datetimeFigureOut">
              <a:rPr lang="en-US" smtClean="0"/>
              <a:t>1/30/26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AA80D1-A85A-9A10-EE75-7E10F1A17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DF75F7-A640-034B-B068-99522C0A1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299D-5755-F245-94E7-FDE0B2F5E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202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CEFE3-058C-4E53-514F-AA3D89ED8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4EDEE8-0ED9-6FB6-0168-FE98E6CA9B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887FB5-B2F6-3AD2-E674-62D5529BEE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E5A9FD-EA34-8857-430F-FB6783A2B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85B7E-8258-3348-9B84-1EBEE19E6B65}" type="datetimeFigureOut">
              <a:rPr lang="en-US" smtClean="0"/>
              <a:t>1/30/26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4EEE90-0D45-503C-05F6-06A13277A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171E81-A335-3C43-8924-B3B9BE359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3E299D-5755-F245-94E7-FDE0B2F5E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576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21C979F-15B9-8C73-66CA-31E52D9C15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091E77-F0EC-B2C9-9576-A941D4340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C1BD1E-D594-7181-02A7-23B2DE0AF6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785B7E-8258-3348-9B84-1EBEE19E6B65}" type="datetimeFigureOut">
              <a:rPr lang="en-US" smtClean="0"/>
              <a:t>1/30/26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BAB6C-2A04-5691-52FA-E74F431952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62559A-0E94-53DB-00CF-3E13ABC9A1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3E299D-5755-F245-94E7-FDE0B2F5EA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730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35237-4BB7-7665-39EA-06C527B3B42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2858B3-00DF-25BC-F314-AF6153BDEE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person sitting at a table with a book and a person holding his hand up&#10;&#10;AI-generated content may be incorrect.">
            <a:extLst>
              <a:ext uri="{FF2B5EF4-FFF2-40B4-BE49-F238E27FC236}">
                <a16:creationId xmlns:a16="http://schemas.microsoft.com/office/drawing/2014/main" id="{6E1EAD7A-820F-6DAB-970C-911AAD9059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0018"/>
            <a:ext cx="12192000" cy="6827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015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2000">
              <a:schemeClr val="bg1"/>
            </a:gs>
            <a:gs pos="0">
              <a:schemeClr val="bg1"/>
            </a:gs>
            <a:gs pos="100000">
              <a:srgbClr val="FFF6C7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798379-82A0-4330-F623-B03A73BC5D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456DE-3F4C-2716-2851-3F8D22C63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5175"/>
          </a:xfrm>
        </p:spPr>
        <p:txBody>
          <a:bodyPr>
            <a:normAutofit/>
          </a:bodyPr>
          <a:lstStyle/>
          <a:p>
            <a:r>
              <a:rPr lang="en-US" sz="3600" b="1" dirty="0"/>
              <a:t>The First Temptation – Lust of the Flesh (Luke 4:3–4)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F3C34-CE25-8E33-9D41-A38F4A5C2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0800"/>
            <a:ext cx="10515600" cy="4856163"/>
          </a:xfrm>
        </p:spPr>
        <p:txBody>
          <a:bodyPr>
            <a:normAutofit/>
          </a:bodyPr>
          <a:lstStyle/>
          <a:p>
            <a:r>
              <a:rPr lang="en-US" sz="3600" dirty="0"/>
              <a:t>Life Application:</a:t>
            </a:r>
          </a:p>
          <a:p>
            <a:r>
              <a:rPr lang="en-US" sz="3600" dirty="0"/>
              <a:t>Not everything you want is sinful—but getting it God’s way matters.</a:t>
            </a:r>
          </a:p>
          <a:p>
            <a:r>
              <a:rPr lang="en-US" sz="3600" dirty="0"/>
              <a:t>Sexual temptation</a:t>
            </a:r>
          </a:p>
          <a:p>
            <a:r>
              <a:rPr lang="en-US" sz="3600" dirty="0"/>
              <a:t>Financial shortcuts</a:t>
            </a:r>
          </a:p>
          <a:p>
            <a:r>
              <a:rPr lang="en-US" sz="3600" dirty="0"/>
              <a:t>Cutting ethical corners</a:t>
            </a:r>
          </a:p>
          <a:p>
            <a:r>
              <a:rPr lang="en-US" sz="3600" dirty="0"/>
              <a:t>Spiritual laziness</a:t>
            </a:r>
          </a:p>
        </p:txBody>
      </p:sp>
    </p:spTree>
    <p:extLst>
      <p:ext uri="{BB962C8B-B14F-4D97-AF65-F5344CB8AC3E}">
        <p14:creationId xmlns:p14="http://schemas.microsoft.com/office/powerpoint/2010/main" val="532194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2000">
              <a:schemeClr val="bg1"/>
            </a:gs>
            <a:gs pos="0">
              <a:schemeClr val="bg1"/>
            </a:gs>
            <a:gs pos="100000">
              <a:srgbClr val="FFF6C7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47713C-2649-84F7-0C93-5BB3F119C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7B053-D6AE-5FFF-289A-B90EA9B0C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5175"/>
          </a:xfrm>
        </p:spPr>
        <p:txBody>
          <a:bodyPr>
            <a:normAutofit/>
          </a:bodyPr>
          <a:lstStyle/>
          <a:p>
            <a:r>
              <a:rPr lang="en-US" sz="3600" b="1" dirty="0"/>
              <a:t>The First Temptation – Lust of the Flesh (Luke 4:3–4)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3E4A97-6AC2-E483-988F-48E9406C8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0800"/>
            <a:ext cx="10515600" cy="4856163"/>
          </a:xfrm>
        </p:spPr>
        <p:txBody>
          <a:bodyPr>
            <a:normAutofit/>
          </a:bodyPr>
          <a:lstStyle/>
          <a:p>
            <a:r>
              <a:rPr lang="en-US" sz="4000" dirty="0"/>
              <a:t>Evangelistic Point:</a:t>
            </a:r>
          </a:p>
          <a:p>
            <a:r>
              <a:rPr lang="en-US" sz="4000" dirty="0"/>
              <a:t>Sin always promises quick satisfaction but delivers long-term destruction.</a:t>
            </a:r>
          </a:p>
          <a:p>
            <a:r>
              <a:rPr lang="en-US" sz="4000" dirty="0"/>
              <a:t>Jesus offers true life—not just bread, but the Bread of Life.</a:t>
            </a:r>
          </a:p>
        </p:txBody>
      </p:sp>
    </p:spTree>
    <p:extLst>
      <p:ext uri="{BB962C8B-B14F-4D97-AF65-F5344CB8AC3E}">
        <p14:creationId xmlns:p14="http://schemas.microsoft.com/office/powerpoint/2010/main" val="55646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2000">
              <a:schemeClr val="bg1"/>
            </a:gs>
            <a:gs pos="0">
              <a:schemeClr val="bg1"/>
            </a:gs>
            <a:gs pos="100000">
              <a:srgbClr val="FFF6C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64830-46F2-C998-D09F-90E14F22F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7500" y="365125"/>
            <a:ext cx="11328400" cy="676275"/>
          </a:xfrm>
        </p:spPr>
        <p:txBody>
          <a:bodyPr>
            <a:normAutofit/>
          </a:bodyPr>
          <a:lstStyle/>
          <a:p>
            <a:r>
              <a:rPr lang="en-US" sz="3400" b="1" dirty="0"/>
              <a:t>The Second Temptation – Lust of the Eyes (Luke 4:5–8)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3DCCA-E5DB-EF00-2A52-91C910E6E0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4957763"/>
          </a:xfrm>
        </p:spPr>
        <p:txBody>
          <a:bodyPr>
            <a:noAutofit/>
          </a:bodyPr>
          <a:lstStyle/>
          <a:p>
            <a:r>
              <a:rPr lang="en-US" sz="3400" dirty="0"/>
              <a:t>“I will give you all this authority and splendor… if you worship me.”</a:t>
            </a:r>
          </a:p>
          <a:p>
            <a:r>
              <a:rPr lang="en-US" sz="3400" dirty="0"/>
              <a:t>The Attack:</a:t>
            </a:r>
          </a:p>
          <a:p>
            <a:r>
              <a:rPr lang="en-US" sz="3400" dirty="0"/>
              <a:t>Satan offers Jesus:</a:t>
            </a:r>
          </a:p>
          <a:p>
            <a:r>
              <a:rPr lang="en-US" sz="3400" dirty="0"/>
              <a:t>Power without the cross, A crown without suffering, A kingdom without obedience</a:t>
            </a:r>
          </a:p>
          <a:p>
            <a:r>
              <a:rPr lang="en-US" sz="3400" dirty="0"/>
              <a:t>This is the lust of the eyes:</a:t>
            </a:r>
          </a:p>
          <a:p>
            <a:r>
              <a:rPr lang="en-US" sz="3400" dirty="0"/>
              <a:t>“Look at what you could have…”</a:t>
            </a:r>
          </a:p>
          <a:p>
            <a:r>
              <a:rPr lang="en-US" sz="3400" dirty="0"/>
              <a:t>Fame, Power, Influence, Recognition, Control</a:t>
            </a:r>
          </a:p>
        </p:txBody>
      </p:sp>
    </p:spTree>
    <p:extLst>
      <p:ext uri="{BB962C8B-B14F-4D97-AF65-F5344CB8AC3E}">
        <p14:creationId xmlns:p14="http://schemas.microsoft.com/office/powerpoint/2010/main" val="33133844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2000">
              <a:schemeClr val="bg1"/>
            </a:gs>
            <a:gs pos="0">
              <a:schemeClr val="bg1"/>
            </a:gs>
            <a:gs pos="100000">
              <a:srgbClr val="FFF6C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40213-F153-5297-604A-197021FAC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300" y="365125"/>
            <a:ext cx="11328400" cy="930275"/>
          </a:xfrm>
        </p:spPr>
        <p:txBody>
          <a:bodyPr>
            <a:normAutofit/>
          </a:bodyPr>
          <a:lstStyle/>
          <a:p>
            <a:r>
              <a:rPr lang="en-US" sz="3600" b="1" dirty="0"/>
              <a:t>The Second Temptation – Lust of the Eyes (Luke 4:5–8)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0C5DC-0BBB-5FDF-7F48-1F6B690BF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9700"/>
            <a:ext cx="10515600" cy="4965700"/>
          </a:xfrm>
        </p:spPr>
        <p:txBody>
          <a:bodyPr>
            <a:normAutofit/>
          </a:bodyPr>
          <a:lstStyle/>
          <a:p>
            <a:r>
              <a:rPr lang="en-US" sz="3600" dirty="0"/>
              <a:t>Satan’s strategy:</a:t>
            </a:r>
          </a:p>
          <a:p>
            <a:r>
              <a:rPr lang="en-US" sz="3600" dirty="0"/>
              <a:t>👉 “Get the crown without the cross.”</a:t>
            </a:r>
          </a:p>
          <a:p>
            <a:r>
              <a:rPr lang="en-US" sz="3600" dirty="0"/>
              <a:t>This is the same lie today:</a:t>
            </a:r>
          </a:p>
          <a:p>
            <a:r>
              <a:rPr lang="en-US" sz="3600" dirty="0"/>
              <a:t>“You deserve more.”</a:t>
            </a:r>
          </a:p>
          <a:p>
            <a:r>
              <a:rPr lang="en-US" sz="3600" dirty="0"/>
              <a:t>“You shouldn’t have to suffer.”</a:t>
            </a:r>
          </a:p>
          <a:p>
            <a:r>
              <a:rPr lang="en-US" sz="3600" dirty="0"/>
              <a:t>“Just bow a little to the culture.”</a:t>
            </a:r>
          </a:p>
          <a:p>
            <a:r>
              <a:rPr lang="en-US" sz="3600" dirty="0"/>
              <a:t>“Compromise your convictions—no one will know.”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70554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2000">
              <a:schemeClr val="bg1"/>
            </a:gs>
            <a:gs pos="0">
              <a:schemeClr val="bg1"/>
            </a:gs>
            <a:gs pos="100000">
              <a:srgbClr val="FFF6C7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36E65C-9982-D1EA-1524-1B00ADCA03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EFB69-409C-867C-7B22-34DE5D6DF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300" y="365125"/>
            <a:ext cx="11328400" cy="1325563"/>
          </a:xfrm>
        </p:spPr>
        <p:txBody>
          <a:bodyPr>
            <a:normAutofit/>
          </a:bodyPr>
          <a:lstStyle/>
          <a:p>
            <a:r>
              <a:rPr lang="en-US" sz="3600" b="1" dirty="0"/>
              <a:t>The Second Temptation – Lust of the Eyes (Luke 4:5–8)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617917-6FE6-4471-1CD9-6A47286FF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8600"/>
            <a:ext cx="10515600" cy="4994275"/>
          </a:xfrm>
        </p:spPr>
        <p:txBody>
          <a:bodyPr>
            <a:normAutofit/>
          </a:bodyPr>
          <a:lstStyle/>
          <a:p>
            <a:r>
              <a:rPr lang="en-US" sz="3600" dirty="0"/>
              <a:t>Jesus’ Response:</a:t>
            </a:r>
          </a:p>
          <a:p>
            <a:r>
              <a:rPr lang="en-US" sz="3600" dirty="0"/>
              <a:t>“You shall worship the Lord your God, and Him only shall you serve.” (</a:t>
            </a:r>
            <a:r>
              <a:rPr lang="en-US" sz="3600" dirty="0" err="1"/>
              <a:t>Deut</a:t>
            </a:r>
            <a:r>
              <a:rPr lang="en-US" sz="3600" dirty="0"/>
              <a:t> 6:13)</a:t>
            </a:r>
          </a:p>
          <a:p>
            <a:r>
              <a:rPr lang="en-US" sz="3600" dirty="0"/>
              <a:t>Jesus refuses:</a:t>
            </a:r>
          </a:p>
          <a:p>
            <a:r>
              <a:rPr lang="en-US" sz="3600" dirty="0"/>
              <a:t>Political Messiahship</a:t>
            </a:r>
          </a:p>
          <a:p>
            <a:r>
              <a:rPr lang="en-US" sz="3600" dirty="0"/>
              <a:t>Satanic shortcuts</a:t>
            </a:r>
          </a:p>
          <a:p>
            <a:r>
              <a:rPr lang="en-US" sz="3600" dirty="0"/>
              <a:t>Idolatrous compromise</a:t>
            </a:r>
          </a:p>
        </p:txBody>
      </p:sp>
    </p:spTree>
    <p:extLst>
      <p:ext uri="{BB962C8B-B14F-4D97-AF65-F5344CB8AC3E}">
        <p14:creationId xmlns:p14="http://schemas.microsoft.com/office/powerpoint/2010/main" val="31859401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2000">
              <a:schemeClr val="bg1"/>
            </a:gs>
            <a:gs pos="0">
              <a:schemeClr val="bg1"/>
            </a:gs>
            <a:gs pos="100000">
              <a:srgbClr val="FFF6C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4499C-7082-7109-39A0-B23751A6F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000" y="365125"/>
            <a:ext cx="11493500" cy="561975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The Second Temptation – Lust of the Eyes (Luke 4:5–8)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776CB8-D80D-47C0-9A5A-4056C92671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700" y="1054100"/>
            <a:ext cx="10833100" cy="5438775"/>
          </a:xfrm>
        </p:spPr>
        <p:txBody>
          <a:bodyPr>
            <a:noAutofit/>
          </a:bodyPr>
          <a:lstStyle/>
          <a:p>
            <a:r>
              <a:rPr lang="en-US" sz="3200" b="1" dirty="0"/>
              <a:t>Life Application:</a:t>
            </a:r>
          </a:p>
          <a:p>
            <a:r>
              <a:rPr lang="en-US" sz="3200" dirty="0"/>
              <a:t>We are constantly tempted to trade faithfulness for fame,</a:t>
            </a:r>
          </a:p>
          <a:p>
            <a:r>
              <a:rPr lang="en-US" sz="3200" dirty="0"/>
              <a:t>integrity for influence,</a:t>
            </a:r>
          </a:p>
          <a:p>
            <a:r>
              <a:rPr lang="en-US" sz="3200" dirty="0"/>
              <a:t>obedience for opportunity.</a:t>
            </a:r>
          </a:p>
          <a:p>
            <a:r>
              <a:rPr lang="en-US" sz="3200" b="1" dirty="0"/>
              <a:t>What am I being tempted to bow to?</a:t>
            </a:r>
          </a:p>
          <a:p>
            <a:r>
              <a:rPr lang="en-US" sz="3200" dirty="0"/>
              <a:t>Evangelistic Point:</a:t>
            </a:r>
          </a:p>
          <a:p>
            <a:r>
              <a:rPr lang="en-US" sz="3200" dirty="0"/>
              <a:t>Every idol promises a kingdom—but only Jesus gives eternal life.</a:t>
            </a:r>
          </a:p>
          <a:p>
            <a:r>
              <a:rPr lang="en-US" sz="3200" dirty="0"/>
              <a:t>You don’t need the world’s approval—you need God’s salvation.</a:t>
            </a:r>
          </a:p>
        </p:txBody>
      </p:sp>
    </p:spTree>
    <p:extLst>
      <p:ext uri="{BB962C8B-B14F-4D97-AF65-F5344CB8AC3E}">
        <p14:creationId xmlns:p14="http://schemas.microsoft.com/office/powerpoint/2010/main" val="36366271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2000">
              <a:schemeClr val="bg1"/>
            </a:gs>
            <a:gs pos="0">
              <a:schemeClr val="bg1"/>
            </a:gs>
            <a:gs pos="100000">
              <a:srgbClr val="FFF6C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BFBD2-3DDC-5FE6-E558-AA8924509A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2475"/>
          </a:xfrm>
        </p:spPr>
        <p:txBody>
          <a:bodyPr>
            <a:normAutofit/>
          </a:bodyPr>
          <a:lstStyle/>
          <a:p>
            <a:r>
              <a:rPr lang="en-US" sz="3800" b="1" dirty="0"/>
              <a:t>The Third Temptation – Pride of Life (Luke 4:9–12)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50602-4A5D-AF79-FAF0-A362245BE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0800"/>
            <a:ext cx="10515600" cy="4856163"/>
          </a:xfrm>
        </p:spPr>
        <p:txBody>
          <a:bodyPr>
            <a:normAutofit/>
          </a:bodyPr>
          <a:lstStyle/>
          <a:p>
            <a:r>
              <a:rPr lang="en-US" sz="3600" dirty="0"/>
              <a:t>“Throw yourself down… for it is written…”</a:t>
            </a:r>
          </a:p>
          <a:p>
            <a:r>
              <a:rPr lang="en-US" sz="3600" b="1" dirty="0"/>
              <a:t>The Attack: </a:t>
            </a:r>
            <a:r>
              <a:rPr lang="en-US" sz="3600" dirty="0"/>
              <a:t>Satan now quotes Scripture.</a:t>
            </a:r>
          </a:p>
          <a:p>
            <a:r>
              <a:rPr lang="en-US" sz="3600" dirty="0"/>
              <a:t>This temptation is about:</a:t>
            </a:r>
          </a:p>
          <a:p>
            <a:r>
              <a:rPr lang="en-US" sz="3600" dirty="0"/>
              <a:t>Presumption</a:t>
            </a:r>
          </a:p>
          <a:p>
            <a:r>
              <a:rPr lang="en-US" sz="3600" dirty="0"/>
              <a:t>Spiritual pride</a:t>
            </a:r>
          </a:p>
          <a:p>
            <a:r>
              <a:rPr lang="en-US" sz="3600" dirty="0"/>
              <a:t>Forcing God’s hand</a:t>
            </a:r>
          </a:p>
          <a:p>
            <a:r>
              <a:rPr lang="en-US" sz="3600" dirty="0"/>
              <a:t>Using God to promote self</a:t>
            </a:r>
          </a:p>
        </p:txBody>
      </p:sp>
    </p:spTree>
    <p:extLst>
      <p:ext uri="{BB962C8B-B14F-4D97-AF65-F5344CB8AC3E}">
        <p14:creationId xmlns:p14="http://schemas.microsoft.com/office/powerpoint/2010/main" val="23847958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2000">
              <a:schemeClr val="bg1"/>
            </a:gs>
            <a:gs pos="0">
              <a:schemeClr val="bg1"/>
            </a:gs>
            <a:gs pos="100000">
              <a:srgbClr val="FFF6C7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0196B21-7FC4-08A1-AEFC-BA89605F4D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8D445-A0CC-9885-798C-7F6DAB9EF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2475"/>
          </a:xfrm>
        </p:spPr>
        <p:txBody>
          <a:bodyPr>
            <a:normAutofit/>
          </a:bodyPr>
          <a:lstStyle/>
          <a:p>
            <a:r>
              <a:rPr lang="en-US" sz="3800" b="1" dirty="0"/>
              <a:t>The Third Temptation – Pride of Life (Luke 4:9–12)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46A20D-715C-50DA-A3F4-A82491CCF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0800"/>
            <a:ext cx="10515600" cy="4856163"/>
          </a:xfrm>
        </p:spPr>
        <p:txBody>
          <a:bodyPr>
            <a:normAutofit/>
          </a:bodyPr>
          <a:lstStyle/>
          <a:p>
            <a:r>
              <a:rPr lang="en-US" sz="3600" b="1" dirty="0"/>
              <a:t>This is the pride of life:</a:t>
            </a:r>
          </a:p>
          <a:p>
            <a:r>
              <a:rPr lang="en-US" sz="3600" dirty="0"/>
              <a:t>“God has to protect me.”</a:t>
            </a:r>
          </a:p>
          <a:p>
            <a:r>
              <a:rPr lang="en-US" sz="3600" dirty="0"/>
              <a:t>“God owes me.”</a:t>
            </a:r>
          </a:p>
          <a:p>
            <a:r>
              <a:rPr lang="en-US" sz="3600" dirty="0"/>
              <a:t>“Watch me do something dramatic for God.”</a:t>
            </a:r>
          </a:p>
          <a:p>
            <a:r>
              <a:rPr lang="en-US" sz="3600" dirty="0"/>
              <a:t>“If God loves me, He’ll prove it.”</a:t>
            </a:r>
          </a:p>
          <a:p>
            <a:r>
              <a:rPr lang="en-US" sz="3600" dirty="0"/>
              <a:t>This is spiritual arrogance.</a:t>
            </a:r>
          </a:p>
        </p:txBody>
      </p:sp>
    </p:spTree>
    <p:extLst>
      <p:ext uri="{BB962C8B-B14F-4D97-AF65-F5344CB8AC3E}">
        <p14:creationId xmlns:p14="http://schemas.microsoft.com/office/powerpoint/2010/main" val="40952287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2000">
              <a:schemeClr val="bg1"/>
            </a:gs>
            <a:gs pos="0">
              <a:schemeClr val="bg1"/>
            </a:gs>
            <a:gs pos="100000">
              <a:srgbClr val="FFF6C7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612AB0-A930-BB27-AECA-F5E299229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B9FB0-2A1F-78B1-6051-AC5E6410F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2475"/>
          </a:xfrm>
        </p:spPr>
        <p:txBody>
          <a:bodyPr>
            <a:normAutofit/>
          </a:bodyPr>
          <a:lstStyle/>
          <a:p>
            <a:r>
              <a:rPr lang="en-US" sz="3800" b="1" dirty="0"/>
              <a:t>The Third Temptation – Pride of Life (Luke 4:9–12)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23F90-C708-E9B0-8DC9-1C44020DD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0800"/>
            <a:ext cx="10515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sz="3600" b="1" dirty="0"/>
              <a:t>Jesus’ Response:</a:t>
            </a:r>
          </a:p>
          <a:p>
            <a:r>
              <a:rPr lang="en-US" sz="3600" dirty="0"/>
              <a:t>“You shall not test the Lord your God.” (</a:t>
            </a:r>
            <a:r>
              <a:rPr lang="en-US" sz="3600" dirty="0" err="1"/>
              <a:t>Deut</a:t>
            </a:r>
            <a:r>
              <a:rPr lang="en-US" sz="3600" dirty="0"/>
              <a:t> 6:16)</a:t>
            </a:r>
          </a:p>
          <a:p>
            <a:r>
              <a:rPr lang="en-US" sz="3600" dirty="0"/>
              <a:t>Jesus refuses to:</a:t>
            </a:r>
          </a:p>
          <a:p>
            <a:r>
              <a:rPr lang="en-US" sz="3600" dirty="0"/>
              <a:t>Manipulate God</a:t>
            </a:r>
          </a:p>
          <a:p>
            <a:r>
              <a:rPr lang="en-US" sz="3600" dirty="0"/>
              <a:t>Perform for attention</a:t>
            </a:r>
          </a:p>
          <a:p>
            <a:r>
              <a:rPr lang="en-US" sz="3600" dirty="0"/>
              <a:t>Demand proof from the Father</a:t>
            </a:r>
          </a:p>
          <a:p>
            <a:r>
              <a:rPr lang="en-US" sz="3600" b="1" dirty="0"/>
              <a:t>Life Application:</a:t>
            </a:r>
          </a:p>
          <a:p>
            <a:r>
              <a:rPr lang="en-US" sz="3600" dirty="0"/>
              <a:t>Faith trusts God’s Word.</a:t>
            </a:r>
          </a:p>
          <a:p>
            <a:r>
              <a:rPr lang="en-US" sz="3600" dirty="0"/>
              <a:t>Pride demands God prove Himself.</a:t>
            </a:r>
          </a:p>
        </p:txBody>
      </p:sp>
    </p:spTree>
    <p:extLst>
      <p:ext uri="{BB962C8B-B14F-4D97-AF65-F5344CB8AC3E}">
        <p14:creationId xmlns:p14="http://schemas.microsoft.com/office/powerpoint/2010/main" val="35652601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2000">
              <a:schemeClr val="bg1"/>
            </a:gs>
            <a:gs pos="0">
              <a:schemeClr val="bg1"/>
            </a:gs>
            <a:gs pos="100000">
              <a:srgbClr val="FFF6C7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8BEA94-01E4-CA6F-F8BE-8FD6D0225B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AA99B-8BAA-A088-B939-935C7A738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2475"/>
          </a:xfrm>
        </p:spPr>
        <p:txBody>
          <a:bodyPr>
            <a:normAutofit/>
          </a:bodyPr>
          <a:lstStyle/>
          <a:p>
            <a:r>
              <a:rPr lang="en-US" sz="3800" b="1" dirty="0"/>
              <a:t>The Third Temptation – Pride of Life (Luke 4:9–12)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4E401-37EA-C5AA-A918-C49066243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0800"/>
            <a:ext cx="10515600" cy="5346700"/>
          </a:xfrm>
        </p:spPr>
        <p:txBody>
          <a:bodyPr>
            <a:normAutofit fontScale="92500" lnSpcReduction="10000"/>
          </a:bodyPr>
          <a:lstStyle/>
          <a:p>
            <a:r>
              <a:rPr lang="en-US" sz="3600" b="1" dirty="0"/>
              <a:t>We test God when we:</a:t>
            </a:r>
          </a:p>
          <a:p>
            <a:r>
              <a:rPr lang="en-US" sz="3600" dirty="0"/>
              <a:t>Ignore wisdom and sound counsel</a:t>
            </a:r>
          </a:p>
          <a:p>
            <a:r>
              <a:rPr lang="en-US" sz="3600" dirty="0"/>
              <a:t>Walk into sin expecting grace to rescue us</a:t>
            </a:r>
          </a:p>
          <a:p>
            <a:r>
              <a:rPr lang="en-US" sz="3600" dirty="0"/>
              <a:t>Treat obedience casually</a:t>
            </a:r>
          </a:p>
          <a:p>
            <a:r>
              <a:rPr lang="en-US" sz="3600" dirty="0"/>
              <a:t>Make reckless decisions and say, “God’s got me”</a:t>
            </a:r>
          </a:p>
          <a:p>
            <a:endParaRPr lang="en-US" sz="3600" dirty="0"/>
          </a:p>
          <a:p>
            <a:r>
              <a:rPr lang="en-US" sz="3600" b="1" dirty="0"/>
              <a:t>Evangelistic Point:</a:t>
            </a:r>
          </a:p>
          <a:p>
            <a:r>
              <a:rPr lang="en-US" sz="3600" dirty="0"/>
              <a:t>Salvation is not about testing God—it’s about trusting Christ.</a:t>
            </a:r>
          </a:p>
          <a:p>
            <a:r>
              <a:rPr lang="en-US" sz="3600" dirty="0"/>
              <a:t>You don’t jump off the temple—you kneel at the cross.</a:t>
            </a:r>
          </a:p>
        </p:txBody>
      </p:sp>
    </p:spTree>
    <p:extLst>
      <p:ext uri="{BB962C8B-B14F-4D97-AF65-F5344CB8AC3E}">
        <p14:creationId xmlns:p14="http://schemas.microsoft.com/office/powerpoint/2010/main" val="1187385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2000">
              <a:schemeClr val="bg1"/>
            </a:gs>
            <a:gs pos="0">
              <a:schemeClr val="bg1"/>
            </a:gs>
            <a:gs pos="100000">
              <a:srgbClr val="FFF6C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15419A-55D4-0790-CC79-6A76368D1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568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Introduction: More Than a “Temptation Story”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C833-B9BD-0B6B-B0B3-C37BDFEA36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0811"/>
            <a:ext cx="10515600" cy="5305926"/>
          </a:xfrm>
        </p:spPr>
        <p:txBody>
          <a:bodyPr>
            <a:normAutofit/>
          </a:bodyPr>
          <a:lstStyle/>
          <a:p>
            <a:r>
              <a:rPr lang="en-US" sz="3600" dirty="0"/>
              <a:t>This passage is often called “the temptation narrative,” but that only captures Satan’s role. The deeper truth is this:</a:t>
            </a:r>
          </a:p>
          <a:p>
            <a:r>
              <a:rPr lang="en-US" sz="3600" dirty="0"/>
              <a:t>This is God testing His Son before launching His mission.</a:t>
            </a:r>
          </a:p>
          <a:p>
            <a:r>
              <a:rPr lang="en-US" sz="3600" dirty="0"/>
              <a:t>Jesus is:</a:t>
            </a:r>
          </a:p>
          <a:p>
            <a:r>
              <a:rPr lang="en-US" sz="3600" dirty="0"/>
              <a:t>Declared Son by the Father (Luke 3:22)</a:t>
            </a:r>
          </a:p>
          <a:p>
            <a:r>
              <a:rPr lang="en-US" sz="3600" dirty="0"/>
              <a:t>Empowered by the Spirit (Luke 4:1)</a:t>
            </a:r>
          </a:p>
          <a:p>
            <a:r>
              <a:rPr lang="en-US" sz="3600" dirty="0"/>
              <a:t>Victorious over Satan before His ministry begins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85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2000">
              <a:schemeClr val="bg1"/>
            </a:gs>
            <a:gs pos="0">
              <a:schemeClr val="bg1"/>
            </a:gs>
            <a:gs pos="100000">
              <a:srgbClr val="FFF6C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B742A-9581-2EA7-49C7-72775AF7F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65125"/>
            <a:ext cx="11404600" cy="1325563"/>
          </a:xfrm>
        </p:spPr>
        <p:txBody>
          <a:bodyPr>
            <a:normAutofit/>
          </a:bodyPr>
          <a:lstStyle/>
          <a:p>
            <a:r>
              <a:rPr lang="en-US" sz="3800" b="1" dirty="0"/>
              <a:t>The Devil Retreats – But the War Continues (Luke 4:13)</a:t>
            </a:r>
            <a:endParaRPr lang="en-US" sz="3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54EE2-D008-7319-FC27-E6330C78F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24375"/>
          </a:xfrm>
        </p:spPr>
        <p:txBody>
          <a:bodyPr>
            <a:normAutofit/>
          </a:bodyPr>
          <a:lstStyle/>
          <a:p>
            <a:r>
              <a:rPr lang="en-US" sz="3800" dirty="0"/>
              <a:t>The devil leaves:</a:t>
            </a:r>
          </a:p>
          <a:p>
            <a:r>
              <a:rPr lang="en-US" sz="3800" dirty="0"/>
              <a:t>Defeated, Exposed, Waiting for another time</a:t>
            </a:r>
          </a:p>
          <a:p>
            <a:r>
              <a:rPr lang="en-US" sz="3800" dirty="0"/>
              <a:t>Jesus wins the opening battle of the war.</a:t>
            </a:r>
          </a:p>
          <a:p>
            <a:r>
              <a:rPr lang="en-US" sz="3800" dirty="0"/>
              <a:t>Victory Day happens at the start of His ministry.</a:t>
            </a:r>
          </a:p>
          <a:p>
            <a:r>
              <a:rPr lang="en-US" sz="3800" dirty="0"/>
              <a:t>Christ is not merely an example—He is our Champion.</a:t>
            </a:r>
          </a:p>
          <a:p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21052186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2000">
              <a:schemeClr val="bg1"/>
            </a:gs>
            <a:gs pos="0">
              <a:schemeClr val="bg1"/>
            </a:gs>
            <a:gs pos="100000">
              <a:srgbClr val="FFF6C7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21F51EC-93B5-486B-B74C-1361E6DFD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D07BA-28FF-E0DF-1FC8-BC3F77FB4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365125"/>
            <a:ext cx="11404600" cy="1325563"/>
          </a:xfrm>
        </p:spPr>
        <p:txBody>
          <a:bodyPr>
            <a:normAutofit/>
          </a:bodyPr>
          <a:lstStyle/>
          <a:p>
            <a:r>
              <a:rPr lang="en-US" sz="3800" b="1" dirty="0"/>
              <a:t>The Devil Retreats – But the War Continues (Luke 4:13)</a:t>
            </a:r>
            <a:endParaRPr lang="en-US" sz="3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3F61E-300B-AFC5-C07D-F6B950C67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4000"/>
            <a:ext cx="10515600" cy="4825999"/>
          </a:xfrm>
        </p:spPr>
        <p:txBody>
          <a:bodyPr>
            <a:normAutofit/>
          </a:bodyPr>
          <a:lstStyle/>
          <a:p>
            <a:r>
              <a:rPr lang="en-US" sz="3800" dirty="0"/>
              <a:t>Jesus defeats Satan:</a:t>
            </a:r>
          </a:p>
          <a:p>
            <a:r>
              <a:rPr lang="en-US" sz="3800" dirty="0"/>
              <a:t>As Second Adam</a:t>
            </a:r>
          </a:p>
          <a:p>
            <a:r>
              <a:rPr lang="en-US" sz="3800" dirty="0"/>
              <a:t>As True Israel</a:t>
            </a:r>
          </a:p>
          <a:p>
            <a:r>
              <a:rPr lang="en-US" sz="3800" dirty="0"/>
              <a:t>As Divine Warrior</a:t>
            </a:r>
          </a:p>
          <a:p>
            <a:r>
              <a:rPr lang="en-US" sz="3800" dirty="0"/>
              <a:t>As Our Substitute</a:t>
            </a:r>
          </a:p>
        </p:txBody>
      </p:sp>
    </p:spTree>
    <p:extLst>
      <p:ext uri="{BB962C8B-B14F-4D97-AF65-F5344CB8AC3E}">
        <p14:creationId xmlns:p14="http://schemas.microsoft.com/office/powerpoint/2010/main" val="900805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2000">
              <a:schemeClr val="bg1"/>
            </a:gs>
            <a:gs pos="0">
              <a:schemeClr val="bg1"/>
            </a:gs>
            <a:gs pos="100000">
              <a:srgbClr val="FFF6C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5FC36-6B8C-AE62-1086-BE5F29223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3812"/>
          </a:xfrm>
        </p:spPr>
        <p:txBody>
          <a:bodyPr/>
          <a:lstStyle/>
          <a:p>
            <a:r>
              <a:rPr lang="en-US" b="1" dirty="0"/>
              <a:t>This is a Trinitarian moment: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F875D-3C02-6E1F-49C3-40E425648F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3632"/>
            <a:ext cx="10515600" cy="5245768"/>
          </a:xfrm>
        </p:spPr>
        <p:txBody>
          <a:bodyPr>
            <a:normAutofit/>
          </a:bodyPr>
          <a:lstStyle/>
          <a:p>
            <a:r>
              <a:rPr lang="en-US" sz="3600" dirty="0"/>
              <a:t>The Father affirms</a:t>
            </a:r>
          </a:p>
          <a:p>
            <a:r>
              <a:rPr lang="en-US" sz="3600" dirty="0"/>
              <a:t>The Spirit leads</a:t>
            </a:r>
          </a:p>
          <a:p>
            <a:r>
              <a:rPr lang="en-US" sz="3600" dirty="0"/>
              <a:t>The Son obeys</a:t>
            </a:r>
          </a:p>
          <a:p>
            <a:r>
              <a:rPr lang="en-US" sz="3600" dirty="0">
                <a:solidFill>
                  <a:srgbClr val="FF0000"/>
                </a:solidFill>
              </a:rPr>
              <a:t>Satan is real—but he is on a leash</a:t>
            </a:r>
            <a:r>
              <a:rPr lang="en-US" sz="3600" dirty="0"/>
              <a:t>.</a:t>
            </a:r>
          </a:p>
          <a:p>
            <a:r>
              <a:rPr lang="en-US" sz="3600" dirty="0"/>
              <a:t> God is sovereign over the wilderness, the testing, and the victory. The wilderness is God’s classroom.</a:t>
            </a:r>
          </a:p>
          <a:p>
            <a:r>
              <a:rPr lang="en-US" sz="3600" dirty="0"/>
              <a:t>Before public ministry comes private testing.</a:t>
            </a:r>
          </a:p>
          <a:p>
            <a:r>
              <a:rPr lang="en-US" sz="3600" dirty="0"/>
              <a:t>Before spiritual authority comes spiritual warfare.</a:t>
            </a:r>
          </a:p>
        </p:txBody>
      </p:sp>
    </p:spTree>
    <p:extLst>
      <p:ext uri="{BB962C8B-B14F-4D97-AF65-F5344CB8AC3E}">
        <p14:creationId xmlns:p14="http://schemas.microsoft.com/office/powerpoint/2010/main" val="1195561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2000">
              <a:schemeClr val="bg1"/>
            </a:gs>
            <a:gs pos="0">
              <a:schemeClr val="bg1"/>
            </a:gs>
            <a:gs pos="100000">
              <a:srgbClr val="FFF6C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B324A7-031D-5F0A-1B46-15978FD26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/>
          <a:lstStyle/>
          <a:p>
            <a:r>
              <a:rPr lang="en-US" b="1" dirty="0"/>
              <a:t>The Setting of the Battle (Luke 4:1–2)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0EDE59-690C-13FE-E77E-2473A1DCE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3316"/>
            <a:ext cx="10515600" cy="5229559"/>
          </a:xfrm>
        </p:spPr>
        <p:txBody>
          <a:bodyPr>
            <a:normAutofit/>
          </a:bodyPr>
          <a:lstStyle/>
          <a:p>
            <a:r>
              <a:rPr lang="en-US" sz="3800" dirty="0"/>
              <a:t>Jesus is Led by the Spirit into the Wilderness</a:t>
            </a:r>
          </a:p>
          <a:p>
            <a:r>
              <a:rPr lang="en-US" sz="3800" b="1" dirty="0"/>
              <a:t>Jesus is:</a:t>
            </a:r>
          </a:p>
          <a:p>
            <a:r>
              <a:rPr lang="en-US" sz="3800" dirty="0"/>
              <a:t>Full of the Spirit</a:t>
            </a:r>
          </a:p>
          <a:p>
            <a:r>
              <a:rPr lang="en-US" sz="3800" dirty="0"/>
              <a:t>Led by the Spirit</a:t>
            </a:r>
          </a:p>
          <a:p>
            <a:r>
              <a:rPr lang="en-US" sz="3800" dirty="0"/>
              <a:t>Fasted for 40 days</a:t>
            </a:r>
          </a:p>
          <a:p>
            <a:r>
              <a:rPr lang="en-US" sz="3800" dirty="0"/>
              <a:t>Tempted/Tested by Satan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874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2000">
              <a:schemeClr val="bg1"/>
            </a:gs>
            <a:gs pos="0">
              <a:schemeClr val="bg1"/>
            </a:gs>
            <a:gs pos="100000">
              <a:srgbClr val="FFF6C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B040C-175E-CA73-2C11-BCBBA5B2B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547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Jesus Fulfills the Old Testament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FFCEF-4BF1-538A-50CB-EE07F27AA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5700"/>
            <a:ext cx="10515600" cy="5337175"/>
          </a:xfrm>
        </p:spPr>
        <p:txBody>
          <a:bodyPr>
            <a:normAutofit/>
          </a:bodyPr>
          <a:lstStyle/>
          <a:p>
            <a:r>
              <a:rPr lang="en-US" sz="4000" dirty="0"/>
              <a:t>Jesus is stepping into Israel’s story—but this time, Israel finally obeys.</a:t>
            </a:r>
          </a:p>
          <a:p>
            <a:r>
              <a:rPr lang="en-US" sz="4000" dirty="0"/>
              <a:t>Where Israel grumbled, Jesus trusted.</a:t>
            </a:r>
          </a:p>
          <a:p>
            <a:r>
              <a:rPr lang="en-US" sz="4000" dirty="0"/>
              <a:t>Where Adam fell, Jesus stood.</a:t>
            </a:r>
          </a:p>
          <a:p>
            <a:r>
              <a:rPr lang="en-US" sz="4000" dirty="0"/>
              <a:t>Where we fail, Jesus triumphs.</a:t>
            </a:r>
          </a:p>
        </p:txBody>
      </p:sp>
    </p:spTree>
    <p:extLst>
      <p:ext uri="{BB962C8B-B14F-4D97-AF65-F5344CB8AC3E}">
        <p14:creationId xmlns:p14="http://schemas.microsoft.com/office/powerpoint/2010/main" val="35453523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2000">
              <a:schemeClr val="bg1"/>
            </a:gs>
            <a:gs pos="0">
              <a:schemeClr val="bg1"/>
            </a:gs>
            <a:gs pos="100000">
              <a:srgbClr val="FFF6C7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A9D10E0-0024-7AF9-69B5-89510D1EDC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4CA8A-D4E6-633D-233F-0045B704B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547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Jesus Fulfills the Old Testament 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F5DBA-98F9-C56D-2B10-ADC1B13BB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5700"/>
            <a:ext cx="10515600" cy="5337175"/>
          </a:xfrm>
        </p:spPr>
        <p:txBody>
          <a:bodyPr>
            <a:normAutofit/>
          </a:bodyPr>
          <a:lstStyle/>
          <a:p>
            <a:r>
              <a:rPr lang="en-US" sz="3600" b="1" dirty="0"/>
              <a:t>Life Application:</a:t>
            </a:r>
          </a:p>
          <a:p>
            <a:r>
              <a:rPr lang="en-US" sz="3600" dirty="0"/>
              <a:t>God’s testing is not punishment—it is preparation.</a:t>
            </a:r>
          </a:p>
          <a:p>
            <a:r>
              <a:rPr lang="en-US" sz="3600" dirty="0"/>
              <a:t>If you’re in a wilderness season, it may be God preparing you for what’s next.</a:t>
            </a:r>
          </a:p>
          <a:p>
            <a:r>
              <a:rPr lang="en-US" sz="3600" b="1" dirty="0"/>
              <a:t>Evangelistic Point:</a:t>
            </a:r>
          </a:p>
          <a:p>
            <a:r>
              <a:rPr lang="en-US" sz="3600" dirty="0"/>
              <a:t>Jesus didn’t conquer temptation for Himself—He did it for you.</a:t>
            </a:r>
          </a:p>
          <a:p>
            <a:r>
              <a:rPr lang="en-US" sz="3600" dirty="0"/>
              <a:t>He passed the test you failed so He could become the Savior you need.</a:t>
            </a:r>
          </a:p>
        </p:txBody>
      </p:sp>
    </p:spTree>
    <p:extLst>
      <p:ext uri="{BB962C8B-B14F-4D97-AF65-F5344CB8AC3E}">
        <p14:creationId xmlns:p14="http://schemas.microsoft.com/office/powerpoint/2010/main" val="4006861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2000">
              <a:schemeClr val="bg1"/>
            </a:gs>
            <a:gs pos="0">
              <a:schemeClr val="bg1"/>
            </a:gs>
            <a:gs pos="100000">
              <a:srgbClr val="FFF6C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CA5BD-C652-9595-0E19-F3C153F3D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Jesus was FULL of the Holy Spirit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014DB-7BC6-6D0C-4EB6-9679BB767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800" dirty="0"/>
              <a:t>FULL of the Holy Spirit is to be: </a:t>
            </a:r>
          </a:p>
          <a:p>
            <a:pPr lvl="1"/>
            <a:r>
              <a:rPr lang="en-US" sz="3800" dirty="0"/>
              <a:t>Controlled </a:t>
            </a:r>
          </a:p>
          <a:p>
            <a:pPr lvl="1"/>
            <a:r>
              <a:rPr lang="en-US" sz="3800" dirty="0"/>
              <a:t>Under the Influence </a:t>
            </a:r>
          </a:p>
          <a:p>
            <a:pPr lvl="1"/>
            <a:r>
              <a:rPr lang="en-US" sz="3800" dirty="0"/>
              <a:t>Not controlled by anger, emotion, or opinions</a:t>
            </a:r>
          </a:p>
          <a:p>
            <a:pPr lvl="1"/>
            <a:endParaRPr lang="en-US" sz="3800" dirty="0"/>
          </a:p>
          <a:p>
            <a:pPr marL="457200" lvl="1" indent="0">
              <a:buNone/>
            </a:pPr>
            <a:r>
              <a:rPr lang="en-US" sz="3800" b="1" dirty="0"/>
              <a:t>Life Application: </a:t>
            </a:r>
            <a:r>
              <a:rPr lang="en-US" sz="3800" dirty="0"/>
              <a:t>Are we FULLY controlled by the Spirit in all areas of our life?  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740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2000">
              <a:schemeClr val="bg1"/>
            </a:gs>
            <a:gs pos="0">
              <a:schemeClr val="bg1"/>
            </a:gs>
            <a:gs pos="100000">
              <a:srgbClr val="FFF6C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ED1E1-3B4A-1A7C-9AAA-C56DA905D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300" y="254000"/>
            <a:ext cx="10731500" cy="688975"/>
          </a:xfrm>
        </p:spPr>
        <p:txBody>
          <a:bodyPr>
            <a:normAutofit/>
          </a:bodyPr>
          <a:lstStyle/>
          <a:p>
            <a:r>
              <a:rPr lang="en-US" sz="3800" b="1" dirty="0"/>
              <a:t>The First Temptation – Lust of the Flesh (Luke 4:3–4)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ECCCCD-3428-C39F-9203-EB85A4DEE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41400"/>
            <a:ext cx="10515600" cy="5562600"/>
          </a:xfrm>
        </p:spPr>
        <p:txBody>
          <a:bodyPr>
            <a:normAutofit/>
          </a:bodyPr>
          <a:lstStyle/>
          <a:p>
            <a:r>
              <a:rPr lang="en-US" sz="3000" dirty="0"/>
              <a:t>“If you are the Son of God, command this stone to become bread.”</a:t>
            </a:r>
          </a:p>
          <a:p>
            <a:r>
              <a:rPr lang="en-US" sz="3000" b="1" dirty="0"/>
              <a:t>The Attack:</a:t>
            </a:r>
          </a:p>
          <a:p>
            <a:r>
              <a:rPr lang="en-US" sz="3000" dirty="0"/>
              <a:t>This is the temptation to meet legitimate needs in illegitimate ways.</a:t>
            </a:r>
          </a:p>
          <a:p>
            <a:r>
              <a:rPr lang="en-US" sz="3000" dirty="0"/>
              <a:t>Jesus is hungry; The power is real; The need is real; But the timing is wrong The motive is selfish</a:t>
            </a:r>
          </a:p>
          <a:p>
            <a:r>
              <a:rPr lang="en-US" sz="3000" dirty="0"/>
              <a:t>Satan says: “Use your power for yourself.” - This is the lust of the flesh</a:t>
            </a:r>
          </a:p>
          <a:p>
            <a:r>
              <a:rPr lang="en-US" sz="3000" dirty="0"/>
              <a:t>“If it feels good, do it.” “If you want it, take it.” “God understands your needs—so compromise.”</a:t>
            </a:r>
          </a:p>
        </p:txBody>
      </p:sp>
    </p:spTree>
    <p:extLst>
      <p:ext uri="{BB962C8B-B14F-4D97-AF65-F5344CB8AC3E}">
        <p14:creationId xmlns:p14="http://schemas.microsoft.com/office/powerpoint/2010/main" val="38485049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2000">
              <a:schemeClr val="bg1"/>
            </a:gs>
            <a:gs pos="0">
              <a:schemeClr val="bg1"/>
            </a:gs>
            <a:gs pos="100000">
              <a:srgbClr val="FFF6C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6A44F-228A-E20D-8532-3DF3AFB40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5175"/>
          </a:xfrm>
        </p:spPr>
        <p:txBody>
          <a:bodyPr>
            <a:normAutofit/>
          </a:bodyPr>
          <a:lstStyle/>
          <a:p>
            <a:r>
              <a:rPr lang="en-US" sz="3600" b="1" dirty="0"/>
              <a:t>The First Temptation – Lust of the Flesh (Luke 4:3–4)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55E64-E51E-92D3-4D8B-54C0E904F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0800"/>
            <a:ext cx="10515600" cy="4856163"/>
          </a:xfrm>
        </p:spPr>
        <p:txBody>
          <a:bodyPr>
            <a:normAutofit/>
          </a:bodyPr>
          <a:lstStyle/>
          <a:p>
            <a:r>
              <a:rPr lang="en-US" sz="3600" dirty="0"/>
              <a:t>Jesus’ Response:</a:t>
            </a:r>
          </a:p>
          <a:p>
            <a:r>
              <a:rPr lang="en-US" sz="3600" dirty="0"/>
              <a:t>“Man shall not live by bread alone.” (</a:t>
            </a:r>
            <a:r>
              <a:rPr lang="en-US" sz="3600" dirty="0" err="1"/>
              <a:t>Deut</a:t>
            </a:r>
            <a:r>
              <a:rPr lang="en-US" sz="3600" dirty="0"/>
              <a:t> 8:3)</a:t>
            </a:r>
          </a:p>
          <a:p>
            <a:r>
              <a:rPr lang="en-US" sz="3600" dirty="0"/>
              <a:t>Jesus chooses:</a:t>
            </a:r>
          </a:p>
          <a:p>
            <a:r>
              <a:rPr lang="en-US" sz="3600" dirty="0"/>
              <a:t>Obedience over appetite</a:t>
            </a:r>
          </a:p>
          <a:p>
            <a:r>
              <a:rPr lang="en-US" sz="3600" dirty="0"/>
              <a:t>God’s will over physical craving</a:t>
            </a:r>
          </a:p>
          <a:p>
            <a:r>
              <a:rPr lang="en-US" sz="3600" dirty="0"/>
              <a:t>Trust over self-gratification</a:t>
            </a:r>
          </a:p>
        </p:txBody>
      </p:sp>
    </p:spTree>
    <p:extLst>
      <p:ext uri="{BB962C8B-B14F-4D97-AF65-F5344CB8AC3E}">
        <p14:creationId xmlns:p14="http://schemas.microsoft.com/office/powerpoint/2010/main" val="2399417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2045</TotalTime>
  <Words>1118</Words>
  <Application>Microsoft Macintosh PowerPoint</Application>
  <PresentationFormat>Widescreen</PresentationFormat>
  <Paragraphs>145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Aptos</vt:lpstr>
      <vt:lpstr>Aptos Display</vt:lpstr>
      <vt:lpstr>Arial</vt:lpstr>
      <vt:lpstr>Office Theme</vt:lpstr>
      <vt:lpstr>PowerPoint Presentation</vt:lpstr>
      <vt:lpstr>Introduction: More Than a “Temptation Story”</vt:lpstr>
      <vt:lpstr>This is a Trinitarian moment:</vt:lpstr>
      <vt:lpstr>The Setting of the Battle (Luke 4:1–2)</vt:lpstr>
      <vt:lpstr>Jesus Fulfills the Old Testament Expectations</vt:lpstr>
      <vt:lpstr>Jesus Fulfills the Old Testament Expectations</vt:lpstr>
      <vt:lpstr>Jesus was FULL of the Holy Spirit</vt:lpstr>
      <vt:lpstr>The First Temptation – Lust of the Flesh (Luke 4:3–4)</vt:lpstr>
      <vt:lpstr>The First Temptation – Lust of the Flesh (Luke 4:3–4)</vt:lpstr>
      <vt:lpstr>The First Temptation – Lust of the Flesh (Luke 4:3–4)</vt:lpstr>
      <vt:lpstr>The First Temptation – Lust of the Flesh (Luke 4:3–4)</vt:lpstr>
      <vt:lpstr>The Second Temptation – Lust of the Eyes (Luke 4:5–8)</vt:lpstr>
      <vt:lpstr>The Second Temptation – Lust of the Eyes (Luke 4:5–8)</vt:lpstr>
      <vt:lpstr>The Second Temptation – Lust of the Eyes (Luke 4:5–8)</vt:lpstr>
      <vt:lpstr>The Second Temptation – Lust of the Eyes (Luke 4:5–8)</vt:lpstr>
      <vt:lpstr>The Third Temptation – Pride of Life (Luke 4:9–12)</vt:lpstr>
      <vt:lpstr>The Third Temptation – Pride of Life (Luke 4:9–12)</vt:lpstr>
      <vt:lpstr>The Third Temptation – Pride of Life (Luke 4:9–12)</vt:lpstr>
      <vt:lpstr>The Third Temptation – Pride of Life (Luke 4:9–12)</vt:lpstr>
      <vt:lpstr>The Devil Retreats – But the War Continues (Luke 4:13)</vt:lpstr>
      <vt:lpstr>The Devil Retreats – But the War Continues (Luke 4:13)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Holloway</dc:creator>
  <cp:lastModifiedBy>MIchael Holloway</cp:lastModifiedBy>
  <cp:revision>1</cp:revision>
  <dcterms:created xsi:type="dcterms:W3CDTF">2026-01-31T03:32:58Z</dcterms:created>
  <dcterms:modified xsi:type="dcterms:W3CDTF">2026-02-01T13:38:02Z</dcterms:modified>
</cp:coreProperties>
</file>