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4" r:id="rId5"/>
    <p:sldId id="265" r:id="rId6"/>
    <p:sldId id="266" r:id="rId7"/>
    <p:sldId id="267" r:id="rId8"/>
    <p:sldId id="268" r:id="rId9"/>
    <p:sldId id="269" r:id="rId10"/>
    <p:sldId id="261" r:id="rId11"/>
    <p:sldId id="272" r:id="rId12"/>
    <p:sldId id="273" r:id="rId13"/>
    <p:sldId id="270" r:id="rId14"/>
    <p:sldId id="275" r:id="rId15"/>
    <p:sldId id="276" r:id="rId16"/>
    <p:sldId id="279" r:id="rId17"/>
    <p:sldId id="277" r:id="rId18"/>
    <p:sldId id="280" r:id="rId19"/>
    <p:sldId id="278" r:id="rId20"/>
    <p:sldId id="271" r:id="rId21"/>
    <p:sldId id="281" r:id="rId22"/>
    <p:sldId id="282" r:id="rId23"/>
    <p:sldId id="283" r:id="rId24"/>
    <p:sldId id="263" r:id="rId25"/>
    <p:sldId id="284" r:id="rId26"/>
    <p:sldId id="285" r:id="rId27"/>
    <p:sldId id="286"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D98"/>
    <a:srgbClr val="D22C1A"/>
    <a:srgbClr val="3171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22" d="100"/>
          <a:sy n="122" d="100"/>
        </p:scale>
        <p:origin x="96" y="33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56668" y="3020786"/>
            <a:ext cx="2249261" cy="181425"/>
          </a:xfrm>
        </p:spPr>
        <p:txBody>
          <a:bodyPr anchor="ct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56668" y="3020786"/>
            <a:ext cx="2249261" cy="181425"/>
          </a:xfrm>
        </p:spPr>
        <p:txBody>
          <a:bodyPr anchor="ctr">
            <a:noAutofit/>
          </a:bodyPr>
          <a:lstStyle>
            <a:lvl1pPr>
              <a:defRPr sz="1200"/>
            </a:lvl1pPr>
          </a:lstStyle>
          <a:p>
            <a:pPr lvl="0"/>
            <a:r>
              <a:rPr lang="en-US" dirty="0"/>
              <a:t>Add Your Subtitle</a:t>
            </a:r>
          </a:p>
        </p:txBody>
      </p:sp>
      <p:sp>
        <p:nvSpPr>
          <p:cNvPr id="5" name="Title 1"/>
          <p:cNvSpPr>
            <a:spLocks noGrp="1"/>
          </p:cNvSpPr>
          <p:nvPr>
            <p:ph type="title" hasCustomPrompt="1"/>
          </p:nvPr>
        </p:nvSpPr>
        <p:spPr>
          <a:xfrm>
            <a:off x="2720113" y="1732642"/>
            <a:ext cx="3702458" cy="1124857"/>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594429" y="362857"/>
            <a:ext cx="6085708" cy="441869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594429" y="362857"/>
            <a:ext cx="6085708" cy="441869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594429" y="362857"/>
            <a:ext cx="6085708" cy="441869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308428" y="3991428"/>
            <a:ext cx="2077358" cy="644071"/>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95249" y="421372"/>
            <a:ext cx="7623038"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95553" y="4021138"/>
            <a:ext cx="7622744"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95238" y="421372"/>
            <a:ext cx="7623060"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D22C1A"/>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317180"/>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7180"/>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7180"/>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7180"/>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7180"/>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610A03-8103-AF18-F44E-B2E5449762C3}"/>
              </a:ext>
            </a:extLst>
          </p:cNvPr>
          <p:cNvSpPr>
            <a:spLocks noGrp="1"/>
          </p:cNvSpPr>
          <p:nvPr>
            <p:ph type="body" sz="quarter" idx="13"/>
          </p:nvPr>
        </p:nvSpPr>
        <p:spPr>
          <a:xfrm>
            <a:off x="795238" y="218172"/>
            <a:ext cx="7623060" cy="3963059"/>
          </a:xfrm>
        </p:spPr>
        <p:txBody>
          <a:bodyPr/>
          <a:lstStyle/>
          <a:p>
            <a:r>
              <a:rPr lang="en-US" sz="6600" i="1" dirty="0">
                <a:solidFill>
                  <a:srgbClr val="3B7D98"/>
                </a:solidFill>
                <a:effectLst>
                  <a:outerShdw blurRad="38100" dist="38100" dir="2700000" algn="tl">
                    <a:srgbClr val="000000">
                      <a:alpha val="43137"/>
                    </a:srgbClr>
                  </a:outerShdw>
                </a:effectLst>
                <a:latin typeface="Dreaming Outloud Script Pro" panose="03050502040304050704" pitchFamily="66" charset="0"/>
                <a:cs typeface="Dreaming Outloud Script Pro" panose="03050502040304050704" pitchFamily="66" charset="0"/>
              </a:rPr>
              <a:t>Welcome!</a:t>
            </a:r>
            <a:r>
              <a:rPr lang="en-US" sz="6600" dirty="0"/>
              <a:t> </a:t>
            </a:r>
          </a:p>
          <a:p>
            <a:r>
              <a:rPr lang="en-US" dirty="0">
                <a:latin typeface="Amasis MT Pro Black" panose="02040A04050005020304" pitchFamily="18" charset="0"/>
              </a:rPr>
              <a:t>We’re So Glad You Are Here! </a:t>
            </a:r>
          </a:p>
        </p:txBody>
      </p:sp>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latin typeface="Arial Black" panose="020B0A04020102020204" pitchFamily="34" charset="0"/>
              </a:rPr>
              <a:t>Abraham is Obedient</a:t>
            </a:r>
          </a:p>
        </p:txBody>
      </p:sp>
      <p:sp>
        <p:nvSpPr>
          <p:cNvPr id="2" name="Title 1"/>
          <p:cNvSpPr>
            <a:spLocks noGrp="1"/>
          </p:cNvSpPr>
          <p:nvPr>
            <p:ph type="title"/>
          </p:nvPr>
        </p:nvSpPr>
        <p:spPr>
          <a:xfrm>
            <a:off x="308428" y="4135552"/>
            <a:ext cx="2077358" cy="644071"/>
          </a:xfrm>
        </p:spPr>
        <p:txBody>
          <a:bodyPr>
            <a:normAutofit fontScale="90000"/>
          </a:bodyPr>
          <a:lstStyle/>
          <a:p>
            <a:r>
              <a:rPr lang="en-US" dirty="0">
                <a:solidFill>
                  <a:schemeClr val="tx1"/>
                </a:solidFill>
                <a:effectLst>
                  <a:outerShdw blurRad="38100" dist="38100" dir="2700000" algn="tl">
                    <a:srgbClr val="000000">
                      <a:alpha val="43137"/>
                    </a:srgbClr>
                  </a:outerShdw>
                </a:effectLst>
                <a:highlight>
                  <a:srgbClr val="D22C1A"/>
                </a:highlight>
                <a:latin typeface="Amasis MT Pro Black" panose="02040A04050005020304" pitchFamily="18" charset="0"/>
              </a:rPr>
              <a:t>Heirs of the</a:t>
            </a:r>
            <a:br>
              <a:rPr lang="en-US" dirty="0">
                <a:solidFill>
                  <a:schemeClr val="tx1"/>
                </a:solidFill>
                <a:effectLst>
                  <a:outerShdw blurRad="38100" dist="38100" dir="2700000" algn="tl">
                    <a:srgbClr val="000000">
                      <a:alpha val="43137"/>
                    </a:srgbClr>
                  </a:outerShdw>
                </a:effectLst>
                <a:highlight>
                  <a:srgbClr val="D22C1A"/>
                </a:highlight>
                <a:latin typeface="Amasis MT Pro Black" panose="02040A04050005020304" pitchFamily="18" charset="0"/>
              </a:rPr>
            </a:br>
            <a:r>
              <a:rPr lang="en-US" sz="2400" i="1" dirty="0">
                <a:solidFill>
                  <a:schemeClr val="tx1"/>
                </a:solidFill>
                <a:effectLst>
                  <a:outerShdw blurRad="38100" dist="38100" dir="2700000" algn="tl">
                    <a:srgbClr val="000000">
                      <a:alpha val="43137"/>
                    </a:srgbClr>
                  </a:outerShdw>
                </a:effectLst>
                <a:highlight>
                  <a:srgbClr val="D22C1A"/>
                </a:highlight>
                <a:latin typeface="Amasis MT Pro Black" panose="02040A04050005020304" pitchFamily="18" charset="0"/>
              </a:rPr>
              <a:t>Promise</a:t>
            </a:r>
            <a:endParaRPr lang="en-US" dirty="0"/>
          </a:p>
        </p:txBody>
      </p:sp>
    </p:spTree>
    <p:extLst>
      <p:ext uri="{BB962C8B-B14F-4D97-AF65-F5344CB8AC3E}">
        <p14:creationId xmlns:p14="http://schemas.microsoft.com/office/powerpoint/2010/main" val="140548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30783-4CF5-3C03-2AB2-64E4C9D4C6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4C3574-DE1E-9B2B-D501-653966110B98}"/>
              </a:ext>
            </a:extLst>
          </p:cNvPr>
          <p:cNvSpPr>
            <a:spLocks noGrp="1"/>
          </p:cNvSpPr>
          <p:nvPr>
            <p:ph type="body" sz="quarter" idx="13"/>
          </p:nvPr>
        </p:nvSpPr>
        <p:spPr/>
        <p:txBody>
          <a:bodyPr>
            <a:normAutofit fontScale="92500" lnSpcReduction="20000"/>
          </a:bodyPr>
          <a:lstStyle/>
          <a:p>
            <a:r>
              <a:rPr lang="en-US" dirty="0">
                <a:solidFill>
                  <a:schemeClr val="bg1"/>
                </a:solidFill>
                <a:latin typeface="Georgia" panose="02040502050405020303" pitchFamily="18" charset="0"/>
              </a:rPr>
              <a:t>3 I want you to swear by the Lord, </a:t>
            </a:r>
          </a:p>
          <a:p>
            <a:r>
              <a:rPr lang="en-US" dirty="0">
                <a:solidFill>
                  <a:schemeClr val="bg1"/>
                </a:solidFill>
                <a:latin typeface="Georgia" panose="02040502050405020303" pitchFamily="18" charset="0"/>
              </a:rPr>
              <a:t>the God of heaven and the God of earth, that you will not get a wife for my son from the daughters of the Canaanites, among whom I am living, </a:t>
            </a:r>
          </a:p>
          <a:p>
            <a:r>
              <a:rPr lang="en-US" dirty="0">
                <a:solidFill>
                  <a:schemeClr val="bg1"/>
                </a:solidFill>
                <a:latin typeface="Georgia" panose="02040502050405020303" pitchFamily="18" charset="0"/>
              </a:rPr>
              <a:t>4 </a:t>
            </a:r>
            <a:r>
              <a:rPr lang="en-US" b="1" dirty="0">
                <a:solidFill>
                  <a:schemeClr val="bg1"/>
                </a:solidFill>
                <a:latin typeface="Georgia" panose="02040502050405020303" pitchFamily="18" charset="0"/>
              </a:rPr>
              <a:t>but will go to my country </a:t>
            </a:r>
          </a:p>
          <a:p>
            <a:r>
              <a:rPr lang="en-US" b="1" dirty="0">
                <a:solidFill>
                  <a:schemeClr val="bg1"/>
                </a:solidFill>
                <a:latin typeface="Georgia" panose="02040502050405020303" pitchFamily="18" charset="0"/>
              </a:rPr>
              <a:t>and my own relatives </a:t>
            </a:r>
          </a:p>
          <a:p>
            <a:r>
              <a:rPr lang="en-US" b="1" dirty="0">
                <a:solidFill>
                  <a:schemeClr val="bg1"/>
                </a:solidFill>
                <a:latin typeface="Georgia" panose="02040502050405020303" pitchFamily="18" charset="0"/>
              </a:rPr>
              <a:t>and get a wife for my son Isaac</a:t>
            </a:r>
            <a:r>
              <a:rPr lang="en-US" dirty="0">
                <a:solidFill>
                  <a:schemeClr val="bg1"/>
                </a:solidFill>
                <a:latin typeface="Georgia" panose="02040502050405020303" pitchFamily="18" charset="0"/>
              </a:rPr>
              <a:t>.</a:t>
            </a:r>
          </a:p>
        </p:txBody>
      </p:sp>
      <p:sp>
        <p:nvSpPr>
          <p:cNvPr id="5" name="Text Placeholder 4">
            <a:extLst>
              <a:ext uri="{FF2B5EF4-FFF2-40B4-BE49-F238E27FC236}">
                <a16:creationId xmlns:a16="http://schemas.microsoft.com/office/drawing/2014/main" id="{75133E36-8167-E49F-9F56-4CCF9BCA9267}"/>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3-4 NIV </a:t>
            </a:r>
          </a:p>
        </p:txBody>
      </p:sp>
    </p:spTree>
    <p:extLst>
      <p:ext uri="{BB962C8B-B14F-4D97-AF65-F5344CB8AC3E}">
        <p14:creationId xmlns:p14="http://schemas.microsoft.com/office/powerpoint/2010/main" val="394301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832EB-E820-DCAC-FC6C-7D148F0E3A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52F017-58E4-2381-E3ED-E6F0BB593BAC}"/>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6 “Make sure that you do not </a:t>
            </a:r>
          </a:p>
          <a:p>
            <a:r>
              <a:rPr lang="en-US" dirty="0">
                <a:solidFill>
                  <a:schemeClr val="bg1"/>
                </a:solidFill>
                <a:latin typeface="Georgia" panose="02040502050405020303" pitchFamily="18" charset="0"/>
              </a:rPr>
              <a:t>take my son back there,” </a:t>
            </a:r>
          </a:p>
          <a:p>
            <a:r>
              <a:rPr lang="en-US" dirty="0">
                <a:solidFill>
                  <a:schemeClr val="bg1"/>
                </a:solidFill>
                <a:latin typeface="Georgia" panose="02040502050405020303" pitchFamily="18" charset="0"/>
              </a:rPr>
              <a:t>Abraham said. </a:t>
            </a:r>
          </a:p>
        </p:txBody>
      </p:sp>
      <p:sp>
        <p:nvSpPr>
          <p:cNvPr id="5" name="Text Placeholder 4">
            <a:extLst>
              <a:ext uri="{FF2B5EF4-FFF2-40B4-BE49-F238E27FC236}">
                <a16:creationId xmlns:a16="http://schemas.microsoft.com/office/drawing/2014/main" id="{1C6F1357-6F23-D5E4-22B0-8FBB4031844D}"/>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6 NIV </a:t>
            </a:r>
          </a:p>
        </p:txBody>
      </p:sp>
    </p:spTree>
    <p:extLst>
      <p:ext uri="{BB962C8B-B14F-4D97-AF65-F5344CB8AC3E}">
        <p14:creationId xmlns:p14="http://schemas.microsoft.com/office/powerpoint/2010/main" val="366546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DCB4-141D-75C7-FA21-F293CF6403D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B77CE41-F779-EA12-2026-385A4D5A5C4C}"/>
              </a:ext>
            </a:extLst>
          </p:cNvPr>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latin typeface="Arial Black" panose="020B0A04020102020204" pitchFamily="34" charset="0"/>
              </a:rPr>
              <a:t>The Servant</a:t>
            </a:r>
          </a:p>
          <a:p>
            <a:r>
              <a:rPr lang="en-US" sz="4400" dirty="0">
                <a:effectLst>
                  <a:outerShdw blurRad="38100" dist="38100" dir="2700000" algn="tl">
                    <a:srgbClr val="000000">
                      <a:alpha val="43137"/>
                    </a:srgbClr>
                  </a:outerShdw>
                </a:effectLst>
                <a:latin typeface="Arial Black" panose="020B0A04020102020204" pitchFamily="34" charset="0"/>
              </a:rPr>
              <a:t>is Sent</a:t>
            </a:r>
          </a:p>
        </p:txBody>
      </p:sp>
      <p:sp>
        <p:nvSpPr>
          <p:cNvPr id="2" name="Title 1">
            <a:extLst>
              <a:ext uri="{FF2B5EF4-FFF2-40B4-BE49-F238E27FC236}">
                <a16:creationId xmlns:a16="http://schemas.microsoft.com/office/drawing/2014/main" id="{C441D5DB-8920-8176-8C3C-C9297521DB75}"/>
              </a:ext>
            </a:extLst>
          </p:cNvPr>
          <p:cNvSpPr>
            <a:spLocks noGrp="1"/>
          </p:cNvSpPr>
          <p:nvPr>
            <p:ph type="title"/>
          </p:nvPr>
        </p:nvSpPr>
        <p:spPr>
          <a:xfrm>
            <a:off x="308428" y="4135552"/>
            <a:ext cx="2077358" cy="644071"/>
          </a:xfrm>
        </p:spPr>
        <p:txBody>
          <a:bodyPr>
            <a:normAutofit fontScale="90000"/>
          </a:bodyPr>
          <a:lstStyle/>
          <a:p>
            <a:r>
              <a:rPr lang="en-US"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Heirs of the</a:t>
            </a:r>
            <a:br>
              <a:rPr lang="en-US"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br>
            <a:r>
              <a:rPr lang="en-US" sz="2400" i="1"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Promise</a:t>
            </a:r>
            <a:endParaRPr lang="en-US" dirty="0">
              <a:highlight>
                <a:srgbClr val="800000"/>
              </a:highlight>
            </a:endParaRPr>
          </a:p>
        </p:txBody>
      </p:sp>
    </p:spTree>
    <p:extLst>
      <p:ext uri="{BB962C8B-B14F-4D97-AF65-F5344CB8AC3E}">
        <p14:creationId xmlns:p14="http://schemas.microsoft.com/office/powerpoint/2010/main" val="190074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20F7-F2EE-A529-38FE-6A884A8F85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CE174D-51A4-87AE-B407-C829DDEE8B97}"/>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9 So the servant put his hand under the thigh of his master Abraham and swore </a:t>
            </a:r>
          </a:p>
          <a:p>
            <a:r>
              <a:rPr lang="en-US" dirty="0">
                <a:solidFill>
                  <a:schemeClr val="bg1"/>
                </a:solidFill>
                <a:latin typeface="Georgia" panose="02040502050405020303" pitchFamily="18" charset="0"/>
              </a:rPr>
              <a:t>an oath to him concerning this matter.</a:t>
            </a:r>
          </a:p>
        </p:txBody>
      </p:sp>
      <p:sp>
        <p:nvSpPr>
          <p:cNvPr id="5" name="Text Placeholder 4">
            <a:extLst>
              <a:ext uri="{FF2B5EF4-FFF2-40B4-BE49-F238E27FC236}">
                <a16:creationId xmlns:a16="http://schemas.microsoft.com/office/drawing/2014/main" id="{F928948B-154F-62A0-CBB6-4B1D4F3D33B7}"/>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9 NIV </a:t>
            </a:r>
          </a:p>
        </p:txBody>
      </p:sp>
    </p:spTree>
    <p:extLst>
      <p:ext uri="{BB962C8B-B14F-4D97-AF65-F5344CB8AC3E}">
        <p14:creationId xmlns:p14="http://schemas.microsoft.com/office/powerpoint/2010/main" val="229624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B644-0A62-3BBD-51D1-E8478B624E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C26D93-815D-0D80-5319-5A40CB90C36D}"/>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10 </a:t>
            </a:r>
            <a:r>
              <a:rPr lang="en-US" b="1" dirty="0">
                <a:solidFill>
                  <a:schemeClr val="bg1"/>
                </a:solidFill>
                <a:latin typeface="Georgia" panose="02040502050405020303" pitchFamily="18" charset="0"/>
              </a:rPr>
              <a:t>Then the servant left, </a:t>
            </a:r>
            <a:r>
              <a:rPr lang="en-US" dirty="0">
                <a:solidFill>
                  <a:schemeClr val="bg1"/>
                </a:solidFill>
                <a:latin typeface="Georgia" panose="02040502050405020303" pitchFamily="18" charset="0"/>
              </a:rPr>
              <a:t>taking with him ten of his master’s camels loaded with all kinds of good things from his master.</a:t>
            </a:r>
          </a:p>
        </p:txBody>
      </p:sp>
      <p:sp>
        <p:nvSpPr>
          <p:cNvPr id="5" name="Text Placeholder 4">
            <a:extLst>
              <a:ext uri="{FF2B5EF4-FFF2-40B4-BE49-F238E27FC236}">
                <a16:creationId xmlns:a16="http://schemas.microsoft.com/office/drawing/2014/main" id="{50EEF602-6847-5067-D574-E1CF16625589}"/>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10 NIV </a:t>
            </a:r>
          </a:p>
        </p:txBody>
      </p:sp>
    </p:spTree>
    <p:extLst>
      <p:ext uri="{BB962C8B-B14F-4D97-AF65-F5344CB8AC3E}">
        <p14:creationId xmlns:p14="http://schemas.microsoft.com/office/powerpoint/2010/main" val="225359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C0B43-A9AB-3525-D233-59F664DA392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A0EFF73-0BB2-9EB9-E4B4-B5805339C4CB}"/>
              </a:ext>
            </a:extLst>
          </p:cNvPr>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latin typeface="Arial Black" panose="020B0A04020102020204" pitchFamily="34" charset="0"/>
              </a:rPr>
              <a:t>The Father Orchestrates</a:t>
            </a:r>
          </a:p>
        </p:txBody>
      </p:sp>
      <p:sp>
        <p:nvSpPr>
          <p:cNvPr id="2" name="Title 1">
            <a:extLst>
              <a:ext uri="{FF2B5EF4-FFF2-40B4-BE49-F238E27FC236}">
                <a16:creationId xmlns:a16="http://schemas.microsoft.com/office/drawing/2014/main" id="{9147EE6A-9745-5625-0C7E-50F20B0A9987}"/>
              </a:ext>
            </a:extLst>
          </p:cNvPr>
          <p:cNvSpPr>
            <a:spLocks noGrp="1"/>
          </p:cNvSpPr>
          <p:nvPr>
            <p:ph type="title"/>
          </p:nvPr>
        </p:nvSpPr>
        <p:spPr>
          <a:xfrm>
            <a:off x="308428" y="4135552"/>
            <a:ext cx="2077358" cy="644071"/>
          </a:xfrm>
        </p:spPr>
        <p:txBody>
          <a:bodyPr>
            <a:normAutofit fontScale="90000"/>
          </a:bodyPr>
          <a:lstStyle/>
          <a:p>
            <a:r>
              <a:rPr lang="en-US"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Heirs of the</a:t>
            </a:r>
            <a:br>
              <a:rPr lang="en-US"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br>
            <a:r>
              <a:rPr lang="en-US" sz="2400" i="1"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Promise</a:t>
            </a:r>
            <a:endParaRPr lang="en-US" dirty="0">
              <a:highlight>
                <a:srgbClr val="800000"/>
              </a:highlight>
            </a:endParaRPr>
          </a:p>
        </p:txBody>
      </p:sp>
    </p:spTree>
    <p:extLst>
      <p:ext uri="{BB962C8B-B14F-4D97-AF65-F5344CB8AC3E}">
        <p14:creationId xmlns:p14="http://schemas.microsoft.com/office/powerpoint/2010/main" val="319377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B2AB7-FACC-8D84-95E6-833069FC60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82E977-6835-13F4-6740-F9DCEBB60D86}"/>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12 Then he prayed, </a:t>
            </a:r>
          </a:p>
          <a:p>
            <a:r>
              <a:rPr lang="en-US" dirty="0">
                <a:solidFill>
                  <a:schemeClr val="bg1"/>
                </a:solidFill>
                <a:latin typeface="Georgia" panose="02040502050405020303" pitchFamily="18" charset="0"/>
              </a:rPr>
              <a:t>“Lord, God of my master Abraham, </a:t>
            </a:r>
          </a:p>
          <a:p>
            <a:r>
              <a:rPr lang="en-US" dirty="0">
                <a:solidFill>
                  <a:schemeClr val="bg1"/>
                </a:solidFill>
                <a:latin typeface="Georgia" panose="02040502050405020303" pitchFamily="18" charset="0"/>
              </a:rPr>
              <a:t>make me successful today, and show kindness to my master Abraham.</a:t>
            </a:r>
          </a:p>
        </p:txBody>
      </p:sp>
      <p:sp>
        <p:nvSpPr>
          <p:cNvPr id="5" name="Text Placeholder 4">
            <a:extLst>
              <a:ext uri="{FF2B5EF4-FFF2-40B4-BE49-F238E27FC236}">
                <a16:creationId xmlns:a16="http://schemas.microsoft.com/office/drawing/2014/main" id="{7E80BDCD-3258-3D0D-5079-1A008471A3F6}"/>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12 NIV </a:t>
            </a:r>
          </a:p>
        </p:txBody>
      </p:sp>
    </p:spTree>
    <p:extLst>
      <p:ext uri="{BB962C8B-B14F-4D97-AF65-F5344CB8AC3E}">
        <p14:creationId xmlns:p14="http://schemas.microsoft.com/office/powerpoint/2010/main" val="387265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608CE-8082-00D7-B45D-7C9641050CF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DA665A3-211F-612C-B2AC-1618D70FC227}"/>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15 </a:t>
            </a:r>
            <a:r>
              <a:rPr lang="en-US" b="1" dirty="0">
                <a:solidFill>
                  <a:schemeClr val="bg1"/>
                </a:solidFill>
                <a:latin typeface="Georgia" panose="02040502050405020303" pitchFamily="18" charset="0"/>
              </a:rPr>
              <a:t>Before he had finished praying, Rebekah came out </a:t>
            </a:r>
            <a:r>
              <a:rPr lang="en-US" dirty="0">
                <a:solidFill>
                  <a:schemeClr val="bg1"/>
                </a:solidFill>
                <a:latin typeface="Georgia" panose="02040502050405020303" pitchFamily="18" charset="0"/>
              </a:rPr>
              <a:t>with her jar on her shoulder. She was the daughter of Bethuel son of </a:t>
            </a:r>
            <a:r>
              <a:rPr lang="en-US" dirty="0" err="1">
                <a:solidFill>
                  <a:schemeClr val="bg1"/>
                </a:solidFill>
                <a:latin typeface="Georgia" panose="02040502050405020303" pitchFamily="18" charset="0"/>
              </a:rPr>
              <a:t>Milkah</a:t>
            </a:r>
            <a:r>
              <a:rPr lang="en-US" dirty="0">
                <a:solidFill>
                  <a:schemeClr val="bg1"/>
                </a:solidFill>
                <a:latin typeface="Georgia" panose="02040502050405020303" pitchFamily="18" charset="0"/>
              </a:rPr>
              <a:t>, </a:t>
            </a:r>
          </a:p>
          <a:p>
            <a:r>
              <a:rPr lang="en-US" dirty="0">
                <a:solidFill>
                  <a:schemeClr val="bg1"/>
                </a:solidFill>
                <a:latin typeface="Georgia" panose="02040502050405020303" pitchFamily="18" charset="0"/>
              </a:rPr>
              <a:t>who was the wife of </a:t>
            </a:r>
          </a:p>
          <a:p>
            <a:r>
              <a:rPr lang="en-US" b="1" dirty="0">
                <a:solidFill>
                  <a:schemeClr val="bg1"/>
                </a:solidFill>
                <a:latin typeface="Georgia" panose="02040502050405020303" pitchFamily="18" charset="0"/>
              </a:rPr>
              <a:t>Abraham’s brother Nahor</a:t>
            </a:r>
            <a:r>
              <a:rPr lang="en-US" dirty="0">
                <a:solidFill>
                  <a:schemeClr val="bg1"/>
                </a:solidFill>
                <a:latin typeface="Georgia" panose="02040502050405020303" pitchFamily="18" charset="0"/>
              </a:rPr>
              <a:t>. </a:t>
            </a:r>
          </a:p>
        </p:txBody>
      </p:sp>
      <p:sp>
        <p:nvSpPr>
          <p:cNvPr id="5" name="Text Placeholder 4">
            <a:extLst>
              <a:ext uri="{FF2B5EF4-FFF2-40B4-BE49-F238E27FC236}">
                <a16:creationId xmlns:a16="http://schemas.microsoft.com/office/drawing/2014/main" id="{1E3300FF-13D9-A0A8-A151-705ECBDA7735}"/>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15 NIV </a:t>
            </a:r>
          </a:p>
        </p:txBody>
      </p:sp>
    </p:spTree>
    <p:extLst>
      <p:ext uri="{BB962C8B-B14F-4D97-AF65-F5344CB8AC3E}">
        <p14:creationId xmlns:p14="http://schemas.microsoft.com/office/powerpoint/2010/main" val="8658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2618A-E14A-0A40-96E4-96A242C42D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BE5E26-25BF-868C-BBF0-F8788A6A71C2}"/>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26 Then the man bowed down and worshiped the Lord, 27 saying, “Praise be to the Lord, the God of my master Abraham, who has not abandoned his kindness and faithfulness to my master. As for me, the Lord has led me on the journey to the house of my master’s relatives.”</a:t>
            </a:r>
          </a:p>
        </p:txBody>
      </p:sp>
      <p:sp>
        <p:nvSpPr>
          <p:cNvPr id="5" name="Text Placeholder 4">
            <a:extLst>
              <a:ext uri="{FF2B5EF4-FFF2-40B4-BE49-F238E27FC236}">
                <a16:creationId xmlns:a16="http://schemas.microsoft.com/office/drawing/2014/main" id="{583BB3AF-7BB9-7C45-D0F1-02F6FC13FC52}"/>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26-27 NIV </a:t>
            </a:r>
          </a:p>
        </p:txBody>
      </p:sp>
    </p:spTree>
    <p:extLst>
      <p:ext uri="{BB962C8B-B14F-4D97-AF65-F5344CB8AC3E}">
        <p14:creationId xmlns:p14="http://schemas.microsoft.com/office/powerpoint/2010/main" val="98495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715002" y="4761704"/>
            <a:ext cx="2812710" cy="181425"/>
          </a:xfrm>
        </p:spPr>
        <p:txBody>
          <a:bodyPr/>
          <a:lstStyle/>
          <a:p>
            <a:r>
              <a:rPr lang="en-US" sz="1800" dirty="0">
                <a:solidFill>
                  <a:schemeClr val="bg1"/>
                </a:solidFill>
                <a:latin typeface="Arial Black" panose="020B0A04020102020204" pitchFamily="34" charset="0"/>
              </a:rPr>
              <a:t>Genesis 24: 1-9 NIV </a:t>
            </a:r>
          </a:p>
        </p:txBody>
      </p:sp>
      <p:sp>
        <p:nvSpPr>
          <p:cNvPr id="2" name="Title 1"/>
          <p:cNvSpPr>
            <a:spLocks noGrp="1"/>
          </p:cNvSpPr>
          <p:nvPr>
            <p:ph type="title"/>
          </p:nvPr>
        </p:nvSpPr>
        <p:spPr>
          <a:xfrm>
            <a:off x="2720771" y="2009321"/>
            <a:ext cx="3702458" cy="1124857"/>
          </a:xfrm>
        </p:spPr>
        <p:txBody>
          <a:bodyPr>
            <a:normAutofit fontScale="90000"/>
          </a:bodyPr>
          <a:lstStyle/>
          <a:p>
            <a:r>
              <a:rPr lang="en-US" sz="4000"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Heirs of the</a:t>
            </a:r>
            <a:br>
              <a:rPr lang="en-US" sz="4000" dirty="0">
                <a:solidFill>
                  <a:schemeClr val="tx1"/>
                </a:solidFill>
                <a:effectLst>
                  <a:outerShdw blurRad="38100" dist="38100" dir="2700000" algn="tl">
                    <a:srgbClr val="000000">
                      <a:alpha val="43137"/>
                    </a:srgbClr>
                  </a:outerShdw>
                </a:effectLst>
                <a:highlight>
                  <a:srgbClr val="D22C1A"/>
                </a:highlight>
                <a:latin typeface="Amasis MT Pro Black" panose="02040A04050005020304" pitchFamily="18" charset="0"/>
              </a:rPr>
            </a:br>
            <a:br>
              <a:rPr lang="en-US" sz="4000" dirty="0">
                <a:solidFill>
                  <a:schemeClr val="tx1"/>
                </a:solidFill>
                <a:effectLst>
                  <a:outerShdw blurRad="38100" dist="38100" dir="2700000" algn="tl">
                    <a:srgbClr val="000000">
                      <a:alpha val="43137"/>
                    </a:srgbClr>
                  </a:outerShdw>
                </a:effectLst>
                <a:highlight>
                  <a:srgbClr val="D22C1A"/>
                </a:highlight>
                <a:latin typeface="Amasis MT Pro Black" panose="02040A04050005020304" pitchFamily="18" charset="0"/>
              </a:rPr>
            </a:br>
            <a:r>
              <a:rPr lang="en-US" sz="4900" i="1"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Promise</a:t>
            </a:r>
          </a:p>
        </p:txBody>
      </p:sp>
    </p:spTree>
    <p:extLst>
      <p:ext uri="{BB962C8B-B14F-4D97-AF65-F5344CB8AC3E}">
        <p14:creationId xmlns:p14="http://schemas.microsoft.com/office/powerpoint/2010/main" val="389385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6B275-ECC0-05FC-2FD6-FF116035BE8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1472B8B-8F14-DB14-044F-26FA633853A5}"/>
              </a:ext>
            </a:extLst>
          </p:cNvPr>
          <p:cNvSpPr>
            <a:spLocks noGrp="1"/>
          </p:cNvSpPr>
          <p:nvPr>
            <p:ph type="body" sz="quarter" idx="10"/>
          </p:nvPr>
        </p:nvSpPr>
        <p:spPr/>
        <p:txBody>
          <a:bodyPr>
            <a:normAutofit/>
          </a:bodyPr>
          <a:lstStyle/>
          <a:p>
            <a:r>
              <a:rPr lang="en-US" sz="4400" dirty="0">
                <a:effectLst>
                  <a:outerShdw blurRad="38100" dist="38100" dir="2700000" algn="tl">
                    <a:srgbClr val="000000">
                      <a:alpha val="43137"/>
                    </a:srgbClr>
                  </a:outerShdw>
                </a:effectLst>
                <a:latin typeface="Arial Black" panose="020B0A04020102020204" pitchFamily="34" charset="0"/>
              </a:rPr>
              <a:t>A Willing Heart</a:t>
            </a:r>
          </a:p>
          <a:p>
            <a:r>
              <a:rPr lang="en-US" sz="4400" dirty="0">
                <a:effectLst>
                  <a:outerShdw blurRad="38100" dist="38100" dir="2700000" algn="tl">
                    <a:srgbClr val="000000">
                      <a:alpha val="43137"/>
                    </a:srgbClr>
                  </a:outerShdw>
                </a:effectLst>
                <a:latin typeface="Arial Black" panose="020B0A04020102020204" pitchFamily="34" charset="0"/>
              </a:rPr>
              <a:t>Receives</a:t>
            </a:r>
          </a:p>
        </p:txBody>
      </p:sp>
      <p:sp>
        <p:nvSpPr>
          <p:cNvPr id="2" name="Title 1">
            <a:extLst>
              <a:ext uri="{FF2B5EF4-FFF2-40B4-BE49-F238E27FC236}">
                <a16:creationId xmlns:a16="http://schemas.microsoft.com/office/drawing/2014/main" id="{6B2AA394-9DCA-5D50-77BC-251879724969}"/>
              </a:ext>
            </a:extLst>
          </p:cNvPr>
          <p:cNvSpPr>
            <a:spLocks noGrp="1"/>
          </p:cNvSpPr>
          <p:nvPr>
            <p:ph type="title"/>
          </p:nvPr>
        </p:nvSpPr>
        <p:spPr>
          <a:xfrm>
            <a:off x="308428" y="4135552"/>
            <a:ext cx="2077358" cy="644071"/>
          </a:xfrm>
        </p:spPr>
        <p:txBody>
          <a:bodyPr>
            <a:normAutofit fontScale="90000"/>
          </a:bodyPr>
          <a:lstStyle/>
          <a:p>
            <a:r>
              <a:rPr lang="en-US"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Heirs of the</a:t>
            </a:r>
            <a:br>
              <a:rPr lang="en-US"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br>
            <a:r>
              <a:rPr lang="en-US" sz="2400" i="1" dirty="0">
                <a:solidFill>
                  <a:schemeClr val="tx1"/>
                </a:solidFill>
                <a:effectLst>
                  <a:outerShdw blurRad="38100" dist="38100" dir="2700000" algn="tl">
                    <a:srgbClr val="000000">
                      <a:alpha val="43137"/>
                    </a:srgbClr>
                  </a:outerShdw>
                </a:effectLst>
                <a:highlight>
                  <a:srgbClr val="800000"/>
                </a:highlight>
                <a:latin typeface="Amasis MT Pro Black" panose="02040A04050005020304" pitchFamily="18" charset="0"/>
              </a:rPr>
              <a:t>Promise</a:t>
            </a:r>
            <a:endParaRPr lang="en-US" dirty="0">
              <a:highlight>
                <a:srgbClr val="800000"/>
              </a:highlight>
            </a:endParaRPr>
          </a:p>
        </p:txBody>
      </p:sp>
    </p:spTree>
    <p:extLst>
      <p:ext uri="{BB962C8B-B14F-4D97-AF65-F5344CB8AC3E}">
        <p14:creationId xmlns:p14="http://schemas.microsoft.com/office/powerpoint/2010/main" val="96045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DBBFB-03CD-2D28-3AF2-8F41096FEE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9AFC5E-06EF-3C51-B32A-328FC06DECEF}"/>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57 Then they said, “Let’s call the young woman and ask her about it.” 58 So they called Rebekah and asked her, </a:t>
            </a:r>
          </a:p>
          <a:p>
            <a:r>
              <a:rPr lang="en-US" b="1" dirty="0">
                <a:solidFill>
                  <a:schemeClr val="bg1"/>
                </a:solidFill>
                <a:latin typeface="Georgia" panose="02040502050405020303" pitchFamily="18" charset="0"/>
              </a:rPr>
              <a:t>“Will you go with this man?”</a:t>
            </a:r>
          </a:p>
          <a:p>
            <a:endParaRPr lang="en-US" dirty="0">
              <a:solidFill>
                <a:schemeClr val="bg1"/>
              </a:solidFill>
              <a:latin typeface="Georgia" panose="02040502050405020303" pitchFamily="18" charset="0"/>
            </a:endParaRPr>
          </a:p>
          <a:p>
            <a:r>
              <a:rPr lang="en-US" b="1" dirty="0">
                <a:solidFill>
                  <a:schemeClr val="bg1"/>
                </a:solidFill>
                <a:latin typeface="Georgia" panose="02040502050405020303" pitchFamily="18" charset="0"/>
              </a:rPr>
              <a:t>“I will go,” </a:t>
            </a:r>
            <a:r>
              <a:rPr lang="en-US" dirty="0">
                <a:solidFill>
                  <a:schemeClr val="bg1"/>
                </a:solidFill>
                <a:latin typeface="Georgia" panose="02040502050405020303" pitchFamily="18" charset="0"/>
              </a:rPr>
              <a:t>she said.</a:t>
            </a:r>
          </a:p>
        </p:txBody>
      </p:sp>
      <p:sp>
        <p:nvSpPr>
          <p:cNvPr id="5" name="Text Placeholder 4">
            <a:extLst>
              <a:ext uri="{FF2B5EF4-FFF2-40B4-BE49-F238E27FC236}">
                <a16:creationId xmlns:a16="http://schemas.microsoft.com/office/drawing/2014/main" id="{E0095CB4-C544-AEED-670C-05C4C7ECFA9A}"/>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57-58 NIV </a:t>
            </a:r>
          </a:p>
        </p:txBody>
      </p:sp>
    </p:spTree>
    <p:extLst>
      <p:ext uri="{BB962C8B-B14F-4D97-AF65-F5344CB8AC3E}">
        <p14:creationId xmlns:p14="http://schemas.microsoft.com/office/powerpoint/2010/main" val="109316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1342F-B2AD-058F-1132-AD1C22199D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2E7524-1652-FDF8-CD3A-3E2C265E0E8F}"/>
              </a:ext>
            </a:extLst>
          </p:cNvPr>
          <p:cNvSpPr>
            <a:spLocks noGrp="1"/>
          </p:cNvSpPr>
          <p:nvPr>
            <p:ph type="body" sz="quarter" idx="13"/>
          </p:nvPr>
        </p:nvSpPr>
        <p:spPr/>
        <p:txBody>
          <a:bodyPr>
            <a:normAutofit fontScale="92500" lnSpcReduction="10000"/>
          </a:bodyPr>
          <a:lstStyle/>
          <a:p>
            <a:r>
              <a:rPr lang="en-US" dirty="0">
                <a:solidFill>
                  <a:schemeClr val="bg1"/>
                </a:solidFill>
                <a:latin typeface="Georgia" panose="02040502050405020303" pitchFamily="18" charset="0"/>
              </a:rPr>
              <a:t> 60 </a:t>
            </a:r>
            <a:r>
              <a:rPr lang="en-US" b="1" dirty="0">
                <a:solidFill>
                  <a:schemeClr val="bg1"/>
                </a:solidFill>
                <a:latin typeface="Georgia" panose="02040502050405020303" pitchFamily="18" charset="0"/>
              </a:rPr>
              <a:t>And they blessed Rebekah </a:t>
            </a:r>
          </a:p>
          <a:p>
            <a:r>
              <a:rPr lang="en-US" dirty="0">
                <a:solidFill>
                  <a:schemeClr val="bg1"/>
                </a:solidFill>
                <a:latin typeface="Georgia" panose="02040502050405020303" pitchFamily="18" charset="0"/>
              </a:rPr>
              <a:t>and said to her,</a:t>
            </a:r>
          </a:p>
          <a:p>
            <a:endParaRPr lang="en-US" dirty="0">
              <a:solidFill>
                <a:schemeClr val="bg1"/>
              </a:solidFill>
              <a:latin typeface="Georgia" panose="02040502050405020303" pitchFamily="18" charset="0"/>
            </a:endParaRPr>
          </a:p>
          <a:p>
            <a:r>
              <a:rPr lang="en-US" dirty="0">
                <a:solidFill>
                  <a:schemeClr val="bg1"/>
                </a:solidFill>
                <a:latin typeface="Georgia" panose="02040502050405020303" pitchFamily="18" charset="0"/>
              </a:rPr>
              <a:t>“Our sister, may you increase</a:t>
            </a:r>
          </a:p>
          <a:p>
            <a:r>
              <a:rPr lang="en-US" dirty="0">
                <a:solidFill>
                  <a:schemeClr val="bg1"/>
                </a:solidFill>
                <a:latin typeface="Georgia" panose="02040502050405020303" pitchFamily="18" charset="0"/>
              </a:rPr>
              <a:t>    to thousands upon thousands;</a:t>
            </a:r>
          </a:p>
          <a:p>
            <a:r>
              <a:rPr lang="en-US" dirty="0">
                <a:solidFill>
                  <a:schemeClr val="bg1"/>
                </a:solidFill>
                <a:latin typeface="Georgia" panose="02040502050405020303" pitchFamily="18" charset="0"/>
              </a:rPr>
              <a:t>may your offspring possess</a:t>
            </a:r>
          </a:p>
          <a:p>
            <a:r>
              <a:rPr lang="en-US" dirty="0">
                <a:solidFill>
                  <a:schemeClr val="bg1"/>
                </a:solidFill>
                <a:latin typeface="Georgia" panose="02040502050405020303" pitchFamily="18" charset="0"/>
              </a:rPr>
              <a:t>    the cities of their enemies.”</a:t>
            </a:r>
          </a:p>
        </p:txBody>
      </p:sp>
      <p:sp>
        <p:nvSpPr>
          <p:cNvPr id="5" name="Text Placeholder 4">
            <a:extLst>
              <a:ext uri="{FF2B5EF4-FFF2-40B4-BE49-F238E27FC236}">
                <a16:creationId xmlns:a16="http://schemas.microsoft.com/office/drawing/2014/main" id="{E2430D79-EA06-7BD4-CB31-238F29AD13F4}"/>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60 NIV </a:t>
            </a:r>
          </a:p>
        </p:txBody>
      </p:sp>
    </p:spTree>
    <p:extLst>
      <p:ext uri="{BB962C8B-B14F-4D97-AF65-F5344CB8AC3E}">
        <p14:creationId xmlns:p14="http://schemas.microsoft.com/office/powerpoint/2010/main" val="266216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A4DE6-409E-3821-5306-FECE31745B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B9E7AD-0939-9E22-D52A-9A00AB9BD9E7}"/>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67 Isaac brought her into the tent of his mother Sarah, and he married Rebekah. </a:t>
            </a:r>
          </a:p>
          <a:p>
            <a:r>
              <a:rPr lang="en-US" b="1" dirty="0">
                <a:solidFill>
                  <a:schemeClr val="bg1"/>
                </a:solidFill>
                <a:latin typeface="Georgia" panose="02040502050405020303" pitchFamily="18" charset="0"/>
              </a:rPr>
              <a:t>So she became his wife, </a:t>
            </a:r>
          </a:p>
          <a:p>
            <a:r>
              <a:rPr lang="en-US" b="1" dirty="0">
                <a:solidFill>
                  <a:schemeClr val="bg1"/>
                </a:solidFill>
                <a:latin typeface="Georgia" panose="02040502050405020303" pitchFamily="18" charset="0"/>
              </a:rPr>
              <a:t>and he loved her</a:t>
            </a:r>
            <a:r>
              <a:rPr lang="en-US" dirty="0">
                <a:solidFill>
                  <a:schemeClr val="bg1"/>
                </a:solidFill>
                <a:latin typeface="Georgia" panose="02040502050405020303" pitchFamily="18" charset="0"/>
              </a:rPr>
              <a:t>;</a:t>
            </a:r>
          </a:p>
        </p:txBody>
      </p:sp>
      <p:sp>
        <p:nvSpPr>
          <p:cNvPr id="5" name="Text Placeholder 4">
            <a:extLst>
              <a:ext uri="{FF2B5EF4-FFF2-40B4-BE49-F238E27FC236}">
                <a16:creationId xmlns:a16="http://schemas.microsoft.com/office/drawing/2014/main" id="{FAC38A16-3A2C-4E66-A193-561100462636}"/>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67 NIV </a:t>
            </a:r>
          </a:p>
        </p:txBody>
      </p:sp>
    </p:spTree>
    <p:extLst>
      <p:ext uri="{BB962C8B-B14F-4D97-AF65-F5344CB8AC3E}">
        <p14:creationId xmlns:p14="http://schemas.microsoft.com/office/powerpoint/2010/main" val="334253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lnSpcReduction="10000"/>
          </a:bodyPr>
          <a:lstStyle/>
          <a:p>
            <a:r>
              <a:rPr lang="en-US" dirty="0">
                <a:latin typeface="Georgia" panose="02040502050405020303" pitchFamily="18" charset="0"/>
              </a:rPr>
              <a:t>Conclusion: </a:t>
            </a:r>
          </a:p>
          <a:p>
            <a:r>
              <a:rPr lang="en-US" dirty="0">
                <a:latin typeface="Georgia" panose="02040502050405020303" pitchFamily="18" charset="0"/>
              </a:rPr>
              <a:t>Let us give thanks </a:t>
            </a:r>
          </a:p>
          <a:p>
            <a:r>
              <a:rPr lang="en-US" b="1" dirty="0">
                <a:latin typeface="Georgia" panose="02040502050405020303" pitchFamily="18" charset="0"/>
              </a:rPr>
              <a:t>to the Father </a:t>
            </a:r>
          </a:p>
          <a:p>
            <a:r>
              <a:rPr lang="en-US" dirty="0">
                <a:latin typeface="Georgia" panose="02040502050405020303" pitchFamily="18" charset="0"/>
              </a:rPr>
              <a:t>who guarantees the promise, </a:t>
            </a:r>
          </a:p>
          <a:p>
            <a:r>
              <a:rPr lang="en-US" b="1" dirty="0">
                <a:latin typeface="Georgia" panose="02040502050405020303" pitchFamily="18" charset="0"/>
              </a:rPr>
              <a:t>to the Holy Spirit</a:t>
            </a:r>
          </a:p>
          <a:p>
            <a:r>
              <a:rPr lang="en-US" b="1" dirty="0">
                <a:latin typeface="Georgia" panose="02040502050405020303" pitchFamily="18" charset="0"/>
              </a:rPr>
              <a:t> </a:t>
            </a:r>
            <a:r>
              <a:rPr lang="en-US" dirty="0">
                <a:latin typeface="Georgia" panose="02040502050405020303" pitchFamily="18" charset="0"/>
              </a:rPr>
              <a:t>who seeks willing hearts, </a:t>
            </a:r>
          </a:p>
          <a:p>
            <a:r>
              <a:rPr lang="en-US" b="1" dirty="0">
                <a:latin typeface="Georgia" panose="02040502050405020303" pitchFamily="18" charset="0"/>
              </a:rPr>
              <a:t>and to the Son</a:t>
            </a:r>
          </a:p>
          <a:p>
            <a:r>
              <a:rPr lang="en-US" dirty="0">
                <a:latin typeface="Georgia" panose="02040502050405020303" pitchFamily="18" charset="0"/>
              </a:rPr>
              <a:t>who faithfully loves His Church. </a:t>
            </a:r>
          </a:p>
        </p:txBody>
      </p:sp>
    </p:spTree>
    <p:extLst>
      <p:ext uri="{BB962C8B-B14F-4D97-AF65-F5344CB8AC3E}">
        <p14:creationId xmlns:p14="http://schemas.microsoft.com/office/powerpoint/2010/main" val="544258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99A05-063A-B16A-85A9-092550F4597F}"/>
              </a:ext>
            </a:extLst>
          </p:cNvPr>
          <p:cNvSpPr>
            <a:spLocks noGrp="1"/>
          </p:cNvSpPr>
          <p:nvPr>
            <p:ph type="body" sz="quarter" idx="13"/>
          </p:nvPr>
        </p:nvSpPr>
        <p:spPr/>
        <p:txBody>
          <a:bodyPr/>
          <a:lstStyle/>
          <a:p>
            <a:endParaRPr lang="en-US" dirty="0"/>
          </a:p>
        </p:txBody>
      </p:sp>
      <p:pic>
        <p:nvPicPr>
          <p:cNvPr id="4" name="Picture 3">
            <a:extLst>
              <a:ext uri="{FF2B5EF4-FFF2-40B4-BE49-F238E27FC236}">
                <a16:creationId xmlns:a16="http://schemas.microsoft.com/office/drawing/2014/main" id="{D4FD463E-110A-D955-4668-0394A294720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4508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E7D808-F22E-340A-FB63-2D71820802E3}"/>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67E06BB7-9A12-FB81-267F-CB8659FCD81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86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01498-0522-C16E-1E1F-496370733843}"/>
              </a:ext>
            </a:extLst>
          </p:cNvPr>
          <p:cNvSpPr>
            <a:spLocks noGrp="1"/>
          </p:cNvSpPr>
          <p:nvPr>
            <p:ph type="body" sz="quarter" idx="13"/>
          </p:nvPr>
        </p:nvSpPr>
        <p:spPr/>
        <p:txBody>
          <a:bodyPr/>
          <a:lstStyle/>
          <a:p>
            <a:endParaRPr lang="en-US"/>
          </a:p>
        </p:txBody>
      </p:sp>
      <p:pic>
        <p:nvPicPr>
          <p:cNvPr id="4" name="Picture 3">
            <a:extLst>
              <a:ext uri="{FF2B5EF4-FFF2-40B4-BE49-F238E27FC236}">
                <a16:creationId xmlns:a16="http://schemas.microsoft.com/office/drawing/2014/main" id="{FE631320-339C-2798-0DEC-B7F033DF170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182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solidFill>
                  <a:schemeClr val="bg1"/>
                </a:solidFill>
                <a:latin typeface="Georgia" panose="02040502050405020303" pitchFamily="18" charset="0"/>
              </a:rPr>
              <a:t>Abraham was now very old, and the Lord had blessed him in every way. 2 He said to the senior servant in his household, </a:t>
            </a:r>
          </a:p>
          <a:p>
            <a:r>
              <a:rPr lang="en-US" dirty="0">
                <a:solidFill>
                  <a:schemeClr val="bg1"/>
                </a:solidFill>
                <a:latin typeface="Georgia" panose="02040502050405020303" pitchFamily="18" charset="0"/>
              </a:rPr>
              <a:t>the one in charge of all that he had, </a:t>
            </a:r>
          </a:p>
          <a:p>
            <a:r>
              <a:rPr lang="en-US" dirty="0">
                <a:solidFill>
                  <a:schemeClr val="bg1"/>
                </a:solidFill>
                <a:latin typeface="Georgia" panose="02040502050405020303" pitchFamily="18" charset="0"/>
              </a:rPr>
              <a:t>“Put your hand under my thigh. </a:t>
            </a:r>
          </a:p>
        </p:txBody>
      </p:sp>
      <p:sp>
        <p:nvSpPr>
          <p:cNvPr id="5" name="Text Placeholder 4"/>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1-9 NIV </a:t>
            </a:r>
          </a:p>
        </p:txBody>
      </p:sp>
    </p:spTree>
    <p:extLst>
      <p:ext uri="{BB962C8B-B14F-4D97-AF65-F5344CB8AC3E}">
        <p14:creationId xmlns:p14="http://schemas.microsoft.com/office/powerpoint/2010/main" val="387725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E0F3D-E02D-A4EC-E07F-AD8EF0659D6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0C8E36-8C02-F24C-3AAA-15927382256A}"/>
              </a:ext>
            </a:extLst>
          </p:cNvPr>
          <p:cNvSpPr>
            <a:spLocks noGrp="1"/>
          </p:cNvSpPr>
          <p:nvPr>
            <p:ph type="body" sz="quarter" idx="13"/>
          </p:nvPr>
        </p:nvSpPr>
        <p:spPr/>
        <p:txBody>
          <a:bodyPr>
            <a:normAutofit lnSpcReduction="10000"/>
          </a:bodyPr>
          <a:lstStyle/>
          <a:p>
            <a:r>
              <a:rPr lang="en-US" dirty="0">
                <a:solidFill>
                  <a:schemeClr val="bg1"/>
                </a:solidFill>
                <a:latin typeface="Georgia" panose="02040502050405020303" pitchFamily="18" charset="0"/>
              </a:rPr>
              <a:t>3 </a:t>
            </a:r>
            <a:r>
              <a:rPr lang="en-US" b="1" dirty="0">
                <a:solidFill>
                  <a:schemeClr val="bg1"/>
                </a:solidFill>
                <a:latin typeface="Georgia" panose="02040502050405020303" pitchFamily="18" charset="0"/>
              </a:rPr>
              <a:t>I want you to swear by the Lord</a:t>
            </a:r>
            <a:r>
              <a:rPr lang="en-US" dirty="0">
                <a:solidFill>
                  <a:schemeClr val="bg1"/>
                </a:solidFill>
                <a:latin typeface="Georgia" panose="02040502050405020303" pitchFamily="18" charset="0"/>
              </a:rPr>
              <a:t>, </a:t>
            </a:r>
          </a:p>
          <a:p>
            <a:r>
              <a:rPr lang="en-US" dirty="0">
                <a:solidFill>
                  <a:schemeClr val="bg1"/>
                </a:solidFill>
                <a:latin typeface="Georgia" panose="02040502050405020303" pitchFamily="18" charset="0"/>
              </a:rPr>
              <a:t>the God of heaven and the God of earth, that you will not get a wife for my son from the daughters of the Canaanites, among whom I am living, 4 but will go to my country and my own relatives </a:t>
            </a:r>
          </a:p>
          <a:p>
            <a:r>
              <a:rPr lang="en-US" dirty="0">
                <a:solidFill>
                  <a:schemeClr val="bg1"/>
                </a:solidFill>
                <a:latin typeface="Georgia" panose="02040502050405020303" pitchFamily="18" charset="0"/>
              </a:rPr>
              <a:t>and get a wife for my son Isaac.”</a:t>
            </a:r>
          </a:p>
        </p:txBody>
      </p:sp>
      <p:sp>
        <p:nvSpPr>
          <p:cNvPr id="5" name="Text Placeholder 4">
            <a:extLst>
              <a:ext uri="{FF2B5EF4-FFF2-40B4-BE49-F238E27FC236}">
                <a16:creationId xmlns:a16="http://schemas.microsoft.com/office/drawing/2014/main" id="{1B60EEE1-8CE7-9B57-63C4-08FAB4FFC018}"/>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1-9 NIV </a:t>
            </a:r>
          </a:p>
        </p:txBody>
      </p:sp>
    </p:spTree>
    <p:extLst>
      <p:ext uri="{BB962C8B-B14F-4D97-AF65-F5344CB8AC3E}">
        <p14:creationId xmlns:p14="http://schemas.microsoft.com/office/powerpoint/2010/main" val="948169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64BF-5461-9EDE-678A-0E03C493EC4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568608-8CF1-A832-BDE7-147094C3C3C8}"/>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5 The servant asked him, </a:t>
            </a:r>
          </a:p>
          <a:p>
            <a:r>
              <a:rPr lang="en-US" dirty="0">
                <a:solidFill>
                  <a:schemeClr val="bg1"/>
                </a:solidFill>
                <a:latin typeface="Georgia" panose="02040502050405020303" pitchFamily="18" charset="0"/>
              </a:rPr>
              <a:t>“</a:t>
            </a:r>
            <a:r>
              <a:rPr lang="en-US" b="1" dirty="0">
                <a:solidFill>
                  <a:schemeClr val="bg1"/>
                </a:solidFill>
                <a:latin typeface="Georgia" panose="02040502050405020303" pitchFamily="18" charset="0"/>
              </a:rPr>
              <a:t>What if the woman is unwilling to come back with me to this land? </a:t>
            </a:r>
          </a:p>
          <a:p>
            <a:r>
              <a:rPr lang="en-US" dirty="0">
                <a:solidFill>
                  <a:schemeClr val="bg1"/>
                </a:solidFill>
                <a:latin typeface="Georgia" panose="02040502050405020303" pitchFamily="18" charset="0"/>
              </a:rPr>
              <a:t>Shall I then take your son back to the country you came from?”</a:t>
            </a:r>
          </a:p>
        </p:txBody>
      </p:sp>
      <p:sp>
        <p:nvSpPr>
          <p:cNvPr id="5" name="Text Placeholder 4">
            <a:extLst>
              <a:ext uri="{FF2B5EF4-FFF2-40B4-BE49-F238E27FC236}">
                <a16:creationId xmlns:a16="http://schemas.microsoft.com/office/drawing/2014/main" id="{A3A4E2CA-0DE5-2B3C-9E37-F1A822B72804}"/>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1-9 NIV </a:t>
            </a:r>
          </a:p>
        </p:txBody>
      </p:sp>
    </p:spTree>
    <p:extLst>
      <p:ext uri="{BB962C8B-B14F-4D97-AF65-F5344CB8AC3E}">
        <p14:creationId xmlns:p14="http://schemas.microsoft.com/office/powerpoint/2010/main" val="145070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02CBF-98AE-7064-E7BF-0B486AD86A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50F3056-23EB-0CE6-8040-439BCE537C9A}"/>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6 “Make sure that you do not </a:t>
            </a:r>
          </a:p>
          <a:p>
            <a:r>
              <a:rPr lang="en-US" dirty="0">
                <a:solidFill>
                  <a:schemeClr val="bg1"/>
                </a:solidFill>
                <a:latin typeface="Georgia" panose="02040502050405020303" pitchFamily="18" charset="0"/>
              </a:rPr>
              <a:t>take my son back there,” </a:t>
            </a:r>
          </a:p>
          <a:p>
            <a:r>
              <a:rPr lang="en-US" dirty="0">
                <a:solidFill>
                  <a:schemeClr val="bg1"/>
                </a:solidFill>
                <a:latin typeface="Georgia" panose="02040502050405020303" pitchFamily="18" charset="0"/>
              </a:rPr>
              <a:t>Abraham said. </a:t>
            </a:r>
          </a:p>
        </p:txBody>
      </p:sp>
      <p:sp>
        <p:nvSpPr>
          <p:cNvPr id="5" name="Text Placeholder 4">
            <a:extLst>
              <a:ext uri="{FF2B5EF4-FFF2-40B4-BE49-F238E27FC236}">
                <a16:creationId xmlns:a16="http://schemas.microsoft.com/office/drawing/2014/main" id="{C4278DCA-F366-E47E-BF1A-459CC9DD5B59}"/>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1-9 NIV </a:t>
            </a:r>
          </a:p>
        </p:txBody>
      </p:sp>
    </p:spTree>
    <p:extLst>
      <p:ext uri="{BB962C8B-B14F-4D97-AF65-F5344CB8AC3E}">
        <p14:creationId xmlns:p14="http://schemas.microsoft.com/office/powerpoint/2010/main" val="217026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24C3-E425-1268-3299-A19F13B993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762CA8-02D2-18B5-FBB0-9A2C501529C8}"/>
              </a:ext>
            </a:extLst>
          </p:cNvPr>
          <p:cNvSpPr>
            <a:spLocks noGrp="1"/>
          </p:cNvSpPr>
          <p:nvPr>
            <p:ph type="body" sz="quarter" idx="13"/>
          </p:nvPr>
        </p:nvSpPr>
        <p:spPr/>
        <p:txBody>
          <a:bodyPr>
            <a:normAutofit fontScale="92500"/>
          </a:bodyPr>
          <a:lstStyle/>
          <a:p>
            <a:r>
              <a:rPr lang="en-US" dirty="0">
                <a:solidFill>
                  <a:schemeClr val="bg1"/>
                </a:solidFill>
                <a:latin typeface="Georgia" panose="02040502050405020303" pitchFamily="18" charset="0"/>
              </a:rPr>
              <a:t> 7 “The Lord, the God of heaven, who brought me out of my father’s household and my native land and who spoke to me and promised me on oath, saying, ‘To your offspring I will give this land’—</a:t>
            </a:r>
          </a:p>
          <a:p>
            <a:r>
              <a:rPr lang="en-US" b="1" dirty="0">
                <a:solidFill>
                  <a:schemeClr val="bg1"/>
                </a:solidFill>
                <a:latin typeface="Georgia" panose="02040502050405020303" pitchFamily="18" charset="0"/>
              </a:rPr>
              <a:t>he will send his angel before you </a:t>
            </a:r>
            <a:r>
              <a:rPr lang="en-US" dirty="0">
                <a:solidFill>
                  <a:schemeClr val="bg1"/>
                </a:solidFill>
                <a:latin typeface="Georgia" panose="02040502050405020303" pitchFamily="18" charset="0"/>
              </a:rPr>
              <a:t>so that you can get a wife for my son from there.</a:t>
            </a:r>
          </a:p>
        </p:txBody>
      </p:sp>
      <p:sp>
        <p:nvSpPr>
          <p:cNvPr id="5" name="Text Placeholder 4">
            <a:extLst>
              <a:ext uri="{FF2B5EF4-FFF2-40B4-BE49-F238E27FC236}">
                <a16:creationId xmlns:a16="http://schemas.microsoft.com/office/drawing/2014/main" id="{F2EA6617-A30C-BBC9-9DB2-2E8D97513758}"/>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1-9 NIV </a:t>
            </a:r>
          </a:p>
        </p:txBody>
      </p:sp>
    </p:spTree>
    <p:extLst>
      <p:ext uri="{BB962C8B-B14F-4D97-AF65-F5344CB8AC3E}">
        <p14:creationId xmlns:p14="http://schemas.microsoft.com/office/powerpoint/2010/main" val="27358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93DE-2D8D-FB88-3C02-BC5FA29D90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CB5D5E-2BC1-EA7B-C2B6-33E9D02D2FED}"/>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8 If the woman is unwilling to come back with you, then you will be released </a:t>
            </a:r>
          </a:p>
          <a:p>
            <a:r>
              <a:rPr lang="en-US" dirty="0">
                <a:solidFill>
                  <a:schemeClr val="bg1"/>
                </a:solidFill>
                <a:latin typeface="Georgia" panose="02040502050405020303" pitchFamily="18" charset="0"/>
              </a:rPr>
              <a:t>from this oath of mine. </a:t>
            </a:r>
          </a:p>
          <a:p>
            <a:r>
              <a:rPr lang="en-US" b="1" dirty="0">
                <a:solidFill>
                  <a:schemeClr val="bg1"/>
                </a:solidFill>
                <a:latin typeface="Georgia" panose="02040502050405020303" pitchFamily="18" charset="0"/>
              </a:rPr>
              <a:t>Only do not take my son back there</a:t>
            </a:r>
            <a:r>
              <a:rPr lang="en-US" dirty="0">
                <a:solidFill>
                  <a:schemeClr val="bg1"/>
                </a:solidFill>
                <a:latin typeface="Georgia" panose="02040502050405020303" pitchFamily="18" charset="0"/>
              </a:rPr>
              <a:t>.</a:t>
            </a:r>
          </a:p>
        </p:txBody>
      </p:sp>
      <p:sp>
        <p:nvSpPr>
          <p:cNvPr id="5" name="Text Placeholder 4">
            <a:extLst>
              <a:ext uri="{FF2B5EF4-FFF2-40B4-BE49-F238E27FC236}">
                <a16:creationId xmlns:a16="http://schemas.microsoft.com/office/drawing/2014/main" id="{5C88B7BA-CA31-E926-0E3E-C0A23E856DC7}"/>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1-9 NIV </a:t>
            </a:r>
          </a:p>
        </p:txBody>
      </p:sp>
    </p:spTree>
    <p:extLst>
      <p:ext uri="{BB962C8B-B14F-4D97-AF65-F5344CB8AC3E}">
        <p14:creationId xmlns:p14="http://schemas.microsoft.com/office/powerpoint/2010/main" val="31260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0C432-ABFB-AD0E-A2EE-674205CBB6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B160B26-2E9E-1971-35C7-23AF899D3244}"/>
              </a:ext>
            </a:extLst>
          </p:cNvPr>
          <p:cNvSpPr>
            <a:spLocks noGrp="1"/>
          </p:cNvSpPr>
          <p:nvPr>
            <p:ph type="body" sz="quarter" idx="13"/>
          </p:nvPr>
        </p:nvSpPr>
        <p:spPr/>
        <p:txBody>
          <a:bodyPr>
            <a:normAutofit/>
          </a:bodyPr>
          <a:lstStyle/>
          <a:p>
            <a:r>
              <a:rPr lang="en-US" dirty="0">
                <a:solidFill>
                  <a:schemeClr val="bg1"/>
                </a:solidFill>
                <a:latin typeface="Georgia" panose="02040502050405020303" pitchFamily="18" charset="0"/>
              </a:rPr>
              <a:t> 9 So the servant put his hand under the thigh of his master Abraham and swore </a:t>
            </a:r>
          </a:p>
          <a:p>
            <a:r>
              <a:rPr lang="en-US" dirty="0">
                <a:solidFill>
                  <a:schemeClr val="bg1"/>
                </a:solidFill>
                <a:latin typeface="Georgia" panose="02040502050405020303" pitchFamily="18" charset="0"/>
              </a:rPr>
              <a:t>an oath to him concerning this matter.</a:t>
            </a:r>
          </a:p>
        </p:txBody>
      </p:sp>
      <p:sp>
        <p:nvSpPr>
          <p:cNvPr id="5" name="Text Placeholder 4">
            <a:extLst>
              <a:ext uri="{FF2B5EF4-FFF2-40B4-BE49-F238E27FC236}">
                <a16:creationId xmlns:a16="http://schemas.microsoft.com/office/drawing/2014/main" id="{8E56A656-1E56-D39D-3A6A-341AB72C81B3}"/>
              </a:ext>
            </a:extLst>
          </p:cNvPr>
          <p:cNvSpPr>
            <a:spLocks noGrp="1"/>
          </p:cNvSpPr>
          <p:nvPr>
            <p:ph type="body" sz="quarter" idx="14"/>
          </p:nvPr>
        </p:nvSpPr>
        <p:spPr>
          <a:xfrm>
            <a:off x="795553" y="4021138"/>
            <a:ext cx="7622744" cy="593725"/>
          </a:xfrm>
        </p:spPr>
        <p:txBody>
          <a:bodyPr>
            <a:normAutofit/>
          </a:bodyPr>
          <a:lstStyle/>
          <a:p>
            <a:r>
              <a:rPr lang="en-US" sz="3200" dirty="0">
                <a:latin typeface="Georgia" panose="02040502050405020303" pitchFamily="18" charset="0"/>
              </a:rPr>
              <a:t>Genesis 24: 1-9 NIV </a:t>
            </a:r>
          </a:p>
        </p:txBody>
      </p:sp>
    </p:spTree>
    <p:extLst>
      <p:ext uri="{BB962C8B-B14F-4D97-AF65-F5344CB8AC3E}">
        <p14:creationId xmlns:p14="http://schemas.microsoft.com/office/powerpoint/2010/main" val="138169256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1190</TotalTime>
  <Words>822</Words>
  <Application>Microsoft Office PowerPoint</Application>
  <PresentationFormat>On-screen Show (16:9)</PresentationFormat>
  <Paragraphs>90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Amasis MT Pro Black</vt:lpstr>
      <vt:lpstr>Arial</vt:lpstr>
      <vt:lpstr>Arial Black</vt:lpstr>
      <vt:lpstr>Dreaming Outloud Script Pro</vt:lpstr>
      <vt:lpstr>Georgia</vt:lpstr>
      <vt:lpstr>Trebuchet MS</vt:lpstr>
      <vt:lpstr>Default</vt:lpstr>
      <vt:lpstr>PowerPoint Presentation</vt:lpstr>
      <vt:lpstr>Heirs of the  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Heirs of the Promise</vt:lpstr>
      <vt:lpstr>PowerPoint Presentation</vt:lpstr>
      <vt:lpstr>PowerPoint Presentation</vt:lpstr>
      <vt:lpstr>Heirs of the Promise</vt:lpstr>
      <vt:lpstr>PowerPoint Presentation</vt:lpstr>
      <vt:lpstr>PowerPoint Presentation</vt:lpstr>
      <vt:lpstr>Heirs of the Promise</vt:lpstr>
      <vt:lpstr>PowerPoint Presentation</vt:lpstr>
      <vt:lpstr>PowerPoint Presentation</vt:lpstr>
      <vt:lpstr>PowerPoint Presentation</vt:lpstr>
      <vt:lpstr>Heirs of the 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Karrie Landsverk</cp:lastModifiedBy>
  <cp:revision>23</cp:revision>
  <dcterms:created xsi:type="dcterms:W3CDTF">2014-03-26T14:03:34Z</dcterms:created>
  <dcterms:modified xsi:type="dcterms:W3CDTF">2026-01-30T15:20:23Z</dcterms:modified>
</cp:coreProperties>
</file>