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289" r:id="rId2"/>
    <p:sldId id="257" r:id="rId3"/>
    <p:sldId id="258" r:id="rId4"/>
    <p:sldId id="277" r:id="rId5"/>
    <p:sldId id="283" r:id="rId6"/>
    <p:sldId id="284" r:id="rId7"/>
    <p:sldId id="274" r:id="rId8"/>
    <p:sldId id="285" r:id="rId9"/>
    <p:sldId id="275" r:id="rId10"/>
    <p:sldId id="286" r:id="rId11"/>
    <p:sldId id="278" r:id="rId12"/>
    <p:sldId id="287" r:id="rId13"/>
    <p:sldId id="282" r:id="rId14"/>
    <p:sldId id="288" r:id="rId15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87766A-9340-464B-B9E0-7391B03E079F}" v="18" dt="2026-01-28T16:30:24.4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 autoAdjust="0"/>
    <p:restoredTop sz="94674" autoAdjust="0"/>
  </p:normalViewPr>
  <p:slideViewPr>
    <p:cSldViewPr>
      <p:cViewPr varScale="1">
        <p:scale>
          <a:sx n="35" d="100"/>
          <a:sy n="35" d="100"/>
        </p:scale>
        <p:origin x="52" y="3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AD5FF8-BCDB-4E65-877D-BDA2AD3C23B2}" type="datetimeFigureOut">
              <a:rPr lang="en-CA" smtClean="0"/>
              <a:t>2026-01-31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B780CC-5D5E-475C-B9C2-86623C2F3D7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15191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780CC-5D5E-475C-B9C2-86623C2F3D7E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303228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77821A-696A-7D3A-D67D-8CC8B6FCE5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84FE908-0211-7B6F-6FE5-098E748725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781274D-A695-8DB5-D695-3178CD29E6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A3EEA5-676C-A73C-7D3C-53A2A159FD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780CC-5D5E-475C-B9C2-86623C2F3D7E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885834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159A4E-706D-98CA-FEEE-17461C44AA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9BDE8BC-A0CA-44D4-8D34-2276FEDAA6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9C71565-A1F0-7B9E-F220-1799C44710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5A6405-A170-066E-EFB7-F067957132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780CC-5D5E-475C-B9C2-86623C2F3D7E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171903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159A4E-706D-98CA-FEEE-17461C44AA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9BDE8BC-A0CA-44D4-8D34-2276FEDAA6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9C71565-A1F0-7B9E-F220-1799C44710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5A6405-A170-066E-EFB7-F067957132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780CC-5D5E-475C-B9C2-86623C2F3D7E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81243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3517C5-9AA3-508F-8C17-FD29B0F512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C32FECE-AB0F-700D-CB79-FB91317630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0B9D406-25FA-671B-9A38-065EDC057A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8DB20F-06CE-12B7-D530-E239DB64D5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780CC-5D5E-475C-B9C2-86623C2F3D7E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880744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AB14E9-BE0A-B1FF-0E3A-D49C5BF6AF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EA4D2BA-8C1D-7A7D-7DA5-EFB099A053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0D9DD34-9804-FEDC-8DA4-30D1F65526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681FE-2026-962A-FE92-B6341C171D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780CC-5D5E-475C-B9C2-86623C2F3D7E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391741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AB14E9-BE0A-B1FF-0E3A-D49C5BF6AF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EA4D2BA-8C1D-7A7D-7DA5-EFB099A053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0D9DD34-9804-FEDC-8DA4-30D1F65526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681FE-2026-962A-FE92-B6341C171D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780CC-5D5E-475C-B9C2-86623C2F3D7E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61418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927805-DD04-FADE-2344-EEEB6C92F9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51102A3-2453-FD22-3258-3135A00D99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7173B7-42CC-A2F8-CE08-D7F61779D0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850F43-7008-91F8-4305-78C6F16E62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780CC-5D5E-475C-B9C2-86623C2F3D7E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767093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927805-DD04-FADE-2344-EEEB6C92F9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51102A3-2453-FD22-3258-3135A00D99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7173B7-42CC-A2F8-CE08-D7F61779D0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850F43-7008-91F8-4305-78C6F16E62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780CC-5D5E-475C-B9C2-86623C2F3D7E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658545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6B43BA-1E19-21CE-7FEC-FE9216238D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9609355-5390-938B-5D56-5BCEEE3F5F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0A139EA-635E-64BB-635A-E5F52D4428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9BFE04-B096-5CBA-F40A-7956BD1E8E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780CC-5D5E-475C-B9C2-86623C2F3D7E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790464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6B43BA-1E19-21CE-7FEC-FE9216238D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9609355-5390-938B-5D56-5BCEEE3F5F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0A139EA-635E-64BB-635A-E5F52D4428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9BFE04-B096-5CBA-F40A-7956BD1E8E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780CC-5D5E-475C-B9C2-86623C2F3D7E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242085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77821A-696A-7D3A-D67D-8CC8B6FCE5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84FE908-0211-7B6F-6FE5-098E748725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781274D-A695-8DB5-D695-3178CD29E6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A3EEA5-676C-A73C-7D3C-53A2A159FD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780CC-5D5E-475C-B9C2-86623C2F3D7E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45223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2286" y="0"/>
            <a:ext cx="18283428" cy="1028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24723D-343D-B3B9-B868-BC3449524A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923"/>
            <a:ext cx="18287980" cy="1028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141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3BEC95-8713-75A2-5429-6169D1055E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A04C17D9-A4BD-7B07-4EA6-7652D497A1AC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9521" r="-10927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C5D49E97-6418-F8C8-A88A-F8DA94CE9885}"/>
              </a:ext>
            </a:extLst>
          </p:cNvPr>
          <p:cNvGrpSpPr/>
          <p:nvPr/>
        </p:nvGrpSpPr>
        <p:grpSpPr>
          <a:xfrm>
            <a:off x="338876" y="110990"/>
            <a:ext cx="11222215" cy="10176010"/>
            <a:chOff x="0" y="0"/>
            <a:chExt cx="2274402" cy="70774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610B5A55-3498-F774-7BD7-07FC3225DB7D}"/>
                </a:ext>
              </a:extLst>
            </p:cNvPr>
            <p:cNvSpPr/>
            <p:nvPr/>
          </p:nvSpPr>
          <p:spPr>
            <a:xfrm>
              <a:off x="0" y="0"/>
              <a:ext cx="2274402" cy="707744"/>
            </a:xfrm>
            <a:custGeom>
              <a:avLst/>
              <a:gdLst/>
              <a:ahLst/>
              <a:cxnLst/>
              <a:rect l="l" t="t" r="r" b="b"/>
              <a:pathLst>
                <a:path w="2274402" h="707744">
                  <a:moveTo>
                    <a:pt x="25159" y="0"/>
                  </a:moveTo>
                  <a:lnTo>
                    <a:pt x="2249243" y="0"/>
                  </a:lnTo>
                  <a:cubicBezTo>
                    <a:pt x="2255915" y="0"/>
                    <a:pt x="2262315" y="2651"/>
                    <a:pt x="2267033" y="7369"/>
                  </a:cubicBezTo>
                  <a:cubicBezTo>
                    <a:pt x="2271751" y="12087"/>
                    <a:pt x="2274402" y="18486"/>
                    <a:pt x="2274402" y="25159"/>
                  </a:cubicBezTo>
                  <a:lnTo>
                    <a:pt x="2274402" y="682586"/>
                  </a:lnTo>
                  <a:cubicBezTo>
                    <a:pt x="2274402" y="689258"/>
                    <a:pt x="2271751" y="695657"/>
                    <a:pt x="2267033" y="700376"/>
                  </a:cubicBezTo>
                  <a:cubicBezTo>
                    <a:pt x="2262315" y="705094"/>
                    <a:pt x="2255915" y="707744"/>
                    <a:pt x="2249243" y="707744"/>
                  </a:cubicBezTo>
                  <a:lnTo>
                    <a:pt x="25159" y="707744"/>
                  </a:lnTo>
                  <a:cubicBezTo>
                    <a:pt x="18486" y="707744"/>
                    <a:pt x="12087" y="705094"/>
                    <a:pt x="7369" y="700376"/>
                  </a:cubicBezTo>
                  <a:cubicBezTo>
                    <a:pt x="2651" y="695657"/>
                    <a:pt x="0" y="689258"/>
                    <a:pt x="0" y="682586"/>
                  </a:cubicBezTo>
                  <a:lnTo>
                    <a:pt x="0" y="25159"/>
                  </a:lnTo>
                  <a:cubicBezTo>
                    <a:pt x="0" y="18486"/>
                    <a:pt x="2651" y="12087"/>
                    <a:pt x="7369" y="7369"/>
                  </a:cubicBezTo>
                  <a:cubicBezTo>
                    <a:pt x="12087" y="2651"/>
                    <a:pt x="18486" y="0"/>
                    <a:pt x="25159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gradFill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B17860ED-B904-C60B-0954-2D1D4809A479}"/>
                </a:ext>
              </a:extLst>
            </p:cNvPr>
            <p:cNvSpPr txBox="1"/>
            <p:nvPr/>
          </p:nvSpPr>
          <p:spPr>
            <a:xfrm>
              <a:off x="0" y="-38100"/>
              <a:ext cx="2274402" cy="745844"/>
            </a:xfrm>
            <a:prstGeom prst="rect">
              <a:avLst/>
            </a:prstGeom>
          </p:spPr>
          <p:txBody>
            <a:bodyPr lIns="57927" tIns="57927" rIns="57927" bIns="57927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>
            <a:extLst>
              <a:ext uri="{FF2B5EF4-FFF2-40B4-BE49-F238E27FC236}">
                <a16:creationId xmlns:a16="http://schemas.microsoft.com/office/drawing/2014/main" id="{81C929D6-D170-2600-5B06-ED1C887D9F89}"/>
              </a:ext>
            </a:extLst>
          </p:cNvPr>
          <p:cNvGrpSpPr/>
          <p:nvPr/>
        </p:nvGrpSpPr>
        <p:grpSpPr>
          <a:xfrm>
            <a:off x="10658240" y="-4851087"/>
            <a:ext cx="13912875" cy="13912875"/>
            <a:chOff x="0" y="0"/>
            <a:chExt cx="18550500" cy="18550500"/>
          </a:xfrm>
        </p:grpSpPr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72CC99D9-D23F-AA3A-1317-0C78C74F2072}"/>
                </a:ext>
              </a:extLst>
            </p:cNvPr>
            <p:cNvSpPr/>
            <p:nvPr/>
          </p:nvSpPr>
          <p:spPr>
            <a:xfrm>
              <a:off x="0" y="0"/>
              <a:ext cx="18550500" cy="18550500"/>
            </a:xfrm>
            <a:custGeom>
              <a:avLst/>
              <a:gdLst/>
              <a:ahLst/>
              <a:cxnLst/>
              <a:rect l="l" t="t" r="r" b="b"/>
              <a:pathLst>
                <a:path w="18550500" h="18550500">
                  <a:moveTo>
                    <a:pt x="0" y="0"/>
                  </a:moveTo>
                  <a:lnTo>
                    <a:pt x="18550500" y="0"/>
                  </a:lnTo>
                  <a:lnTo>
                    <a:pt x="18550500" y="18550500"/>
                  </a:lnTo>
                  <a:lnTo>
                    <a:pt x="0" y="18550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21" name="Group 21">
              <a:extLst>
                <a:ext uri="{FF2B5EF4-FFF2-40B4-BE49-F238E27FC236}">
                  <a16:creationId xmlns:a16="http://schemas.microsoft.com/office/drawing/2014/main" id="{5B08690F-1AF7-E40F-72A5-C5CDFBDCDE7E}"/>
                </a:ext>
              </a:extLst>
            </p:cNvPr>
            <p:cNvGrpSpPr/>
            <p:nvPr/>
          </p:nvGrpSpPr>
          <p:grpSpPr>
            <a:xfrm>
              <a:off x="1133172" y="1133172"/>
              <a:ext cx="16284156" cy="16284156"/>
              <a:chOff x="0" y="0"/>
              <a:chExt cx="812800" cy="812800"/>
            </a:xfrm>
          </p:grpSpPr>
          <p:sp>
            <p:nvSpPr>
              <p:cNvPr id="22" name="Freeform 22">
                <a:extLst>
                  <a:ext uri="{FF2B5EF4-FFF2-40B4-BE49-F238E27FC236}">
                    <a16:creationId xmlns:a16="http://schemas.microsoft.com/office/drawing/2014/main" id="{A470BFA3-DFF4-02AC-7CF4-023D6B231C2B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3" name="TextBox 23">
                <a:extLst>
                  <a:ext uri="{FF2B5EF4-FFF2-40B4-BE49-F238E27FC236}">
                    <a16:creationId xmlns:a16="http://schemas.microsoft.com/office/drawing/2014/main" id="{DCF5545F-F53A-A696-1447-1E488EF749DC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24" name="Group 24">
            <a:extLst>
              <a:ext uri="{FF2B5EF4-FFF2-40B4-BE49-F238E27FC236}">
                <a16:creationId xmlns:a16="http://schemas.microsoft.com/office/drawing/2014/main" id="{B7553CCA-FF9B-A507-21B9-EFEAC4950770}"/>
              </a:ext>
            </a:extLst>
          </p:cNvPr>
          <p:cNvGrpSpPr/>
          <p:nvPr/>
        </p:nvGrpSpPr>
        <p:grpSpPr>
          <a:xfrm rot="-3207614">
            <a:off x="17455210" y="2837636"/>
            <a:ext cx="6049545" cy="3685699"/>
            <a:chOff x="0" y="0"/>
            <a:chExt cx="1593296" cy="970719"/>
          </a:xfrm>
        </p:grpSpPr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CD5E4E41-9AE3-4640-6945-C0E5D053D932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" name="TextBox 26">
              <a:extLst>
                <a:ext uri="{FF2B5EF4-FFF2-40B4-BE49-F238E27FC236}">
                  <a16:creationId xmlns:a16="http://schemas.microsoft.com/office/drawing/2014/main" id="{B73CF3D8-F74F-58C0-D4AD-E4F43DFF9B5D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7" name="Group 27">
            <a:extLst>
              <a:ext uri="{FF2B5EF4-FFF2-40B4-BE49-F238E27FC236}">
                <a16:creationId xmlns:a16="http://schemas.microsoft.com/office/drawing/2014/main" id="{60C0506B-B795-55DF-6456-A26316FFCA6E}"/>
              </a:ext>
            </a:extLst>
          </p:cNvPr>
          <p:cNvGrpSpPr/>
          <p:nvPr/>
        </p:nvGrpSpPr>
        <p:grpSpPr>
          <a:xfrm rot="-3207614">
            <a:off x="13944382" y="936044"/>
            <a:ext cx="6049545" cy="3685699"/>
            <a:chOff x="0" y="0"/>
            <a:chExt cx="1593296" cy="970719"/>
          </a:xfrm>
        </p:grpSpPr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98090CF6-4D9E-3E4C-C218-A18ABCC04737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" name="TextBox 29">
              <a:extLst>
                <a:ext uri="{FF2B5EF4-FFF2-40B4-BE49-F238E27FC236}">
                  <a16:creationId xmlns:a16="http://schemas.microsoft.com/office/drawing/2014/main" id="{B9272569-D97A-D840-F30D-D6A76E378650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0" name="Freeform 30">
            <a:extLst>
              <a:ext uri="{FF2B5EF4-FFF2-40B4-BE49-F238E27FC236}">
                <a16:creationId xmlns:a16="http://schemas.microsoft.com/office/drawing/2014/main" id="{7D612D59-F3E8-287B-095D-68BE8894587B}"/>
              </a:ext>
            </a:extLst>
          </p:cNvPr>
          <p:cNvSpPr/>
          <p:nvPr/>
        </p:nvSpPr>
        <p:spPr>
          <a:xfrm>
            <a:off x="10974337" y="2746091"/>
            <a:ext cx="6940062" cy="6940062"/>
          </a:xfrm>
          <a:custGeom>
            <a:avLst/>
            <a:gdLst/>
            <a:ahLst/>
            <a:cxnLst/>
            <a:rect l="l" t="t" r="r" b="b"/>
            <a:pathLst>
              <a:path w="6940062" h="6940062">
                <a:moveTo>
                  <a:pt x="0" y="0"/>
                </a:moveTo>
                <a:lnTo>
                  <a:pt x="6940062" y="0"/>
                </a:lnTo>
                <a:lnTo>
                  <a:pt x="6940062" y="6940063"/>
                </a:lnTo>
                <a:lnTo>
                  <a:pt x="0" y="69400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31" name="Group 31">
            <a:extLst>
              <a:ext uri="{FF2B5EF4-FFF2-40B4-BE49-F238E27FC236}">
                <a16:creationId xmlns:a16="http://schemas.microsoft.com/office/drawing/2014/main" id="{15D3CFBD-5993-8739-84AA-F2FEBB8795AA}"/>
              </a:ext>
            </a:extLst>
          </p:cNvPr>
          <p:cNvGrpSpPr/>
          <p:nvPr/>
        </p:nvGrpSpPr>
        <p:grpSpPr>
          <a:xfrm>
            <a:off x="11398276" y="3170031"/>
            <a:ext cx="6092184" cy="6092184"/>
            <a:chOff x="0" y="0"/>
            <a:chExt cx="812800" cy="812800"/>
          </a:xfrm>
        </p:grpSpPr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D4BC6A93-6C46-8F49-37A9-731A22FA4A7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33" name="TextBox 33">
              <a:extLst>
                <a:ext uri="{FF2B5EF4-FFF2-40B4-BE49-F238E27FC236}">
                  <a16:creationId xmlns:a16="http://schemas.microsoft.com/office/drawing/2014/main" id="{55C848EC-EA78-3573-3620-F4AD312C4E93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4" name="Group 34">
            <a:extLst>
              <a:ext uri="{FF2B5EF4-FFF2-40B4-BE49-F238E27FC236}">
                <a16:creationId xmlns:a16="http://schemas.microsoft.com/office/drawing/2014/main" id="{14C77A32-B5D4-A96F-E9EA-C42CF603F6BD}"/>
              </a:ext>
            </a:extLst>
          </p:cNvPr>
          <p:cNvGrpSpPr/>
          <p:nvPr/>
        </p:nvGrpSpPr>
        <p:grpSpPr>
          <a:xfrm>
            <a:off x="11640242" y="3393886"/>
            <a:ext cx="5608255" cy="5608255"/>
            <a:chOff x="0" y="0"/>
            <a:chExt cx="812800" cy="812800"/>
          </a:xfrm>
        </p:grpSpPr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7A08D38D-8F98-665B-72B7-D32B45E18F9A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36" name="TextBox 36">
              <a:extLst>
                <a:ext uri="{FF2B5EF4-FFF2-40B4-BE49-F238E27FC236}">
                  <a16:creationId xmlns:a16="http://schemas.microsoft.com/office/drawing/2014/main" id="{89918E0A-6762-2F6A-DBE8-D6852917078E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7" name="Group 37">
            <a:extLst>
              <a:ext uri="{FF2B5EF4-FFF2-40B4-BE49-F238E27FC236}">
                <a16:creationId xmlns:a16="http://schemas.microsoft.com/office/drawing/2014/main" id="{0E9D4755-41AD-EF6E-71A4-E55AA2655290}"/>
              </a:ext>
            </a:extLst>
          </p:cNvPr>
          <p:cNvGrpSpPr/>
          <p:nvPr/>
        </p:nvGrpSpPr>
        <p:grpSpPr>
          <a:xfrm>
            <a:off x="11878452" y="3648768"/>
            <a:ext cx="5131832" cy="5131832"/>
            <a:chOff x="0" y="0"/>
            <a:chExt cx="812800" cy="812800"/>
          </a:xfrm>
        </p:grpSpPr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3277F1D2-96D7-BC05-B9B6-6CEFA0EBCAA2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1AFA3716-010F-52A9-13A3-F9B240E8A3BF}"/>
              </a:ext>
            </a:extLst>
          </p:cNvPr>
          <p:cNvSpPr txBox="1"/>
          <p:nvPr/>
        </p:nvSpPr>
        <p:spPr>
          <a:xfrm>
            <a:off x="389888" y="1335473"/>
            <a:ext cx="11131249" cy="85761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4. THE REVELATION OF JESUS IN LUKE 4 CONFRONTS cont’d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B. Against hopelessness</a:t>
            </a: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q"/>
            </a:pPr>
            <a:r>
              <a:rPr lang="en-US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He says, “Today this Scripture is fulfilled in your hearing” (Luke 4:21). </a:t>
            </a: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§"/>
            </a:pPr>
            <a:r>
              <a:rPr lang="en-US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Not one day, not someday, but today</a:t>
            </a: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§"/>
            </a:pPr>
            <a:endParaRPr lang="en-US" sz="36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§"/>
            </a:pPr>
            <a:r>
              <a:rPr lang="en-US" sz="36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</a:t>
            </a:r>
            <a:r>
              <a:rPr lang="en-US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 your hearing, in your presence, in your reality.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36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q"/>
            </a:pPr>
            <a:r>
              <a:rPr lang="en-US" sz="36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John 8:32 </a:t>
            </a:r>
            <a:r>
              <a:rPr lang="en-US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ties directly into this moment: “You shall know the truth, and the truth shall make you free.”</a:t>
            </a: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§"/>
            </a:pPr>
            <a:r>
              <a:rPr lang="en-US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Not just hear it, but know it, see it, grasp it, trust it, surrender to it.</a:t>
            </a:r>
          </a:p>
        </p:txBody>
      </p:sp>
    </p:spTree>
    <p:extLst>
      <p:ext uri="{BB962C8B-B14F-4D97-AF65-F5344CB8AC3E}">
        <p14:creationId xmlns:p14="http://schemas.microsoft.com/office/powerpoint/2010/main" val="41186529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B9B25F-F0F1-63E9-EE36-9552ADF737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C1EB6B12-3ED0-18BE-1CD2-9902927FD0C3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9521" r="-10927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D8AB48AC-6B8D-1F68-D930-D97DE59F3C3F}"/>
              </a:ext>
            </a:extLst>
          </p:cNvPr>
          <p:cNvGrpSpPr/>
          <p:nvPr/>
        </p:nvGrpSpPr>
        <p:grpSpPr>
          <a:xfrm>
            <a:off x="338876" y="110990"/>
            <a:ext cx="11128979" cy="10176010"/>
            <a:chOff x="0" y="0"/>
            <a:chExt cx="2274402" cy="70774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E703D473-C876-A20B-323E-C93B398584AB}"/>
                </a:ext>
              </a:extLst>
            </p:cNvPr>
            <p:cNvSpPr/>
            <p:nvPr/>
          </p:nvSpPr>
          <p:spPr>
            <a:xfrm>
              <a:off x="0" y="0"/>
              <a:ext cx="2274402" cy="707744"/>
            </a:xfrm>
            <a:custGeom>
              <a:avLst/>
              <a:gdLst/>
              <a:ahLst/>
              <a:cxnLst/>
              <a:rect l="l" t="t" r="r" b="b"/>
              <a:pathLst>
                <a:path w="2274402" h="707744">
                  <a:moveTo>
                    <a:pt x="25159" y="0"/>
                  </a:moveTo>
                  <a:lnTo>
                    <a:pt x="2249243" y="0"/>
                  </a:lnTo>
                  <a:cubicBezTo>
                    <a:pt x="2255915" y="0"/>
                    <a:pt x="2262315" y="2651"/>
                    <a:pt x="2267033" y="7369"/>
                  </a:cubicBezTo>
                  <a:cubicBezTo>
                    <a:pt x="2271751" y="12087"/>
                    <a:pt x="2274402" y="18486"/>
                    <a:pt x="2274402" y="25159"/>
                  </a:cubicBezTo>
                  <a:lnTo>
                    <a:pt x="2274402" y="682586"/>
                  </a:lnTo>
                  <a:cubicBezTo>
                    <a:pt x="2274402" y="689258"/>
                    <a:pt x="2271751" y="695657"/>
                    <a:pt x="2267033" y="700376"/>
                  </a:cubicBezTo>
                  <a:cubicBezTo>
                    <a:pt x="2262315" y="705094"/>
                    <a:pt x="2255915" y="707744"/>
                    <a:pt x="2249243" y="707744"/>
                  </a:cubicBezTo>
                  <a:lnTo>
                    <a:pt x="25159" y="707744"/>
                  </a:lnTo>
                  <a:cubicBezTo>
                    <a:pt x="18486" y="707744"/>
                    <a:pt x="12087" y="705094"/>
                    <a:pt x="7369" y="700376"/>
                  </a:cubicBezTo>
                  <a:cubicBezTo>
                    <a:pt x="2651" y="695657"/>
                    <a:pt x="0" y="689258"/>
                    <a:pt x="0" y="682586"/>
                  </a:cubicBezTo>
                  <a:lnTo>
                    <a:pt x="0" y="25159"/>
                  </a:lnTo>
                  <a:cubicBezTo>
                    <a:pt x="0" y="18486"/>
                    <a:pt x="2651" y="12087"/>
                    <a:pt x="7369" y="7369"/>
                  </a:cubicBezTo>
                  <a:cubicBezTo>
                    <a:pt x="12087" y="2651"/>
                    <a:pt x="18486" y="0"/>
                    <a:pt x="25159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gradFill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441B20A1-B6B5-5B48-CFE6-5A373F27CC36}"/>
                </a:ext>
              </a:extLst>
            </p:cNvPr>
            <p:cNvSpPr txBox="1"/>
            <p:nvPr/>
          </p:nvSpPr>
          <p:spPr>
            <a:xfrm>
              <a:off x="0" y="-38100"/>
              <a:ext cx="2274402" cy="745844"/>
            </a:xfrm>
            <a:prstGeom prst="rect">
              <a:avLst/>
            </a:prstGeom>
          </p:spPr>
          <p:txBody>
            <a:bodyPr lIns="57927" tIns="57927" rIns="57927" bIns="57927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>
            <a:extLst>
              <a:ext uri="{FF2B5EF4-FFF2-40B4-BE49-F238E27FC236}">
                <a16:creationId xmlns:a16="http://schemas.microsoft.com/office/drawing/2014/main" id="{C7F3C060-3236-3A52-8631-398EE9F9B975}"/>
              </a:ext>
            </a:extLst>
          </p:cNvPr>
          <p:cNvGrpSpPr/>
          <p:nvPr/>
        </p:nvGrpSpPr>
        <p:grpSpPr>
          <a:xfrm>
            <a:off x="10658240" y="-4851087"/>
            <a:ext cx="13912875" cy="13912875"/>
            <a:chOff x="0" y="0"/>
            <a:chExt cx="18550500" cy="18550500"/>
          </a:xfrm>
        </p:grpSpPr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7F12ADA5-47F4-C7BA-6835-92B245E4E87F}"/>
                </a:ext>
              </a:extLst>
            </p:cNvPr>
            <p:cNvSpPr/>
            <p:nvPr/>
          </p:nvSpPr>
          <p:spPr>
            <a:xfrm>
              <a:off x="0" y="0"/>
              <a:ext cx="18550500" cy="18550500"/>
            </a:xfrm>
            <a:custGeom>
              <a:avLst/>
              <a:gdLst/>
              <a:ahLst/>
              <a:cxnLst/>
              <a:rect l="l" t="t" r="r" b="b"/>
              <a:pathLst>
                <a:path w="18550500" h="18550500">
                  <a:moveTo>
                    <a:pt x="0" y="0"/>
                  </a:moveTo>
                  <a:lnTo>
                    <a:pt x="18550500" y="0"/>
                  </a:lnTo>
                  <a:lnTo>
                    <a:pt x="18550500" y="18550500"/>
                  </a:lnTo>
                  <a:lnTo>
                    <a:pt x="0" y="18550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21" name="Group 21">
              <a:extLst>
                <a:ext uri="{FF2B5EF4-FFF2-40B4-BE49-F238E27FC236}">
                  <a16:creationId xmlns:a16="http://schemas.microsoft.com/office/drawing/2014/main" id="{EFD24C9B-FFBF-A316-4D2E-7E830958B7A6}"/>
                </a:ext>
              </a:extLst>
            </p:cNvPr>
            <p:cNvGrpSpPr/>
            <p:nvPr/>
          </p:nvGrpSpPr>
          <p:grpSpPr>
            <a:xfrm>
              <a:off x="1133172" y="1133172"/>
              <a:ext cx="16284156" cy="16284156"/>
              <a:chOff x="0" y="0"/>
              <a:chExt cx="812800" cy="812800"/>
            </a:xfrm>
          </p:grpSpPr>
          <p:sp>
            <p:nvSpPr>
              <p:cNvPr id="22" name="Freeform 22">
                <a:extLst>
                  <a:ext uri="{FF2B5EF4-FFF2-40B4-BE49-F238E27FC236}">
                    <a16:creationId xmlns:a16="http://schemas.microsoft.com/office/drawing/2014/main" id="{0FB93BCB-7789-8287-5E31-94A70B7F4496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3" name="TextBox 23">
                <a:extLst>
                  <a:ext uri="{FF2B5EF4-FFF2-40B4-BE49-F238E27FC236}">
                    <a16:creationId xmlns:a16="http://schemas.microsoft.com/office/drawing/2014/main" id="{4C958C3A-1273-2D07-EF92-79CF2BE00BC0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24" name="Group 24">
            <a:extLst>
              <a:ext uri="{FF2B5EF4-FFF2-40B4-BE49-F238E27FC236}">
                <a16:creationId xmlns:a16="http://schemas.microsoft.com/office/drawing/2014/main" id="{FF21A1F5-7946-71DD-8F50-D5F150C4CDD5}"/>
              </a:ext>
            </a:extLst>
          </p:cNvPr>
          <p:cNvGrpSpPr/>
          <p:nvPr/>
        </p:nvGrpSpPr>
        <p:grpSpPr>
          <a:xfrm rot="-3207614">
            <a:off x="17455210" y="2837636"/>
            <a:ext cx="6049545" cy="3685699"/>
            <a:chOff x="0" y="0"/>
            <a:chExt cx="1593296" cy="970719"/>
          </a:xfrm>
        </p:grpSpPr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A0606515-9F79-3854-BD07-C977E5B10352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" name="TextBox 26">
              <a:extLst>
                <a:ext uri="{FF2B5EF4-FFF2-40B4-BE49-F238E27FC236}">
                  <a16:creationId xmlns:a16="http://schemas.microsoft.com/office/drawing/2014/main" id="{9CC48DAD-7718-3BF6-E9DD-FCAD7F152CFE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7" name="Group 27">
            <a:extLst>
              <a:ext uri="{FF2B5EF4-FFF2-40B4-BE49-F238E27FC236}">
                <a16:creationId xmlns:a16="http://schemas.microsoft.com/office/drawing/2014/main" id="{377B77D0-C057-33AA-38AC-BA94F9A53333}"/>
              </a:ext>
            </a:extLst>
          </p:cNvPr>
          <p:cNvGrpSpPr/>
          <p:nvPr/>
        </p:nvGrpSpPr>
        <p:grpSpPr>
          <a:xfrm rot="-3207614">
            <a:off x="13944382" y="936044"/>
            <a:ext cx="6049545" cy="3685699"/>
            <a:chOff x="0" y="0"/>
            <a:chExt cx="1593296" cy="970719"/>
          </a:xfrm>
        </p:grpSpPr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B2DF1AF7-9527-5576-70A8-CFC07D074106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" name="TextBox 29">
              <a:extLst>
                <a:ext uri="{FF2B5EF4-FFF2-40B4-BE49-F238E27FC236}">
                  <a16:creationId xmlns:a16="http://schemas.microsoft.com/office/drawing/2014/main" id="{CE3FC2CF-5D62-511D-1AE7-966A6052A6ED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0" name="Freeform 30">
            <a:extLst>
              <a:ext uri="{FF2B5EF4-FFF2-40B4-BE49-F238E27FC236}">
                <a16:creationId xmlns:a16="http://schemas.microsoft.com/office/drawing/2014/main" id="{45F6B568-C38E-FBEC-FA57-87C606FFF4F4}"/>
              </a:ext>
            </a:extLst>
          </p:cNvPr>
          <p:cNvSpPr/>
          <p:nvPr/>
        </p:nvSpPr>
        <p:spPr>
          <a:xfrm>
            <a:off x="10974337" y="2746091"/>
            <a:ext cx="6940062" cy="6940062"/>
          </a:xfrm>
          <a:custGeom>
            <a:avLst/>
            <a:gdLst/>
            <a:ahLst/>
            <a:cxnLst/>
            <a:rect l="l" t="t" r="r" b="b"/>
            <a:pathLst>
              <a:path w="6940062" h="6940062">
                <a:moveTo>
                  <a:pt x="0" y="0"/>
                </a:moveTo>
                <a:lnTo>
                  <a:pt x="6940062" y="0"/>
                </a:lnTo>
                <a:lnTo>
                  <a:pt x="6940062" y="6940063"/>
                </a:lnTo>
                <a:lnTo>
                  <a:pt x="0" y="69400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31" name="Group 31">
            <a:extLst>
              <a:ext uri="{FF2B5EF4-FFF2-40B4-BE49-F238E27FC236}">
                <a16:creationId xmlns:a16="http://schemas.microsoft.com/office/drawing/2014/main" id="{4CCC7CA7-AD04-D77E-40B7-5648865F6AC1}"/>
              </a:ext>
            </a:extLst>
          </p:cNvPr>
          <p:cNvGrpSpPr/>
          <p:nvPr/>
        </p:nvGrpSpPr>
        <p:grpSpPr>
          <a:xfrm>
            <a:off x="11398276" y="3170031"/>
            <a:ext cx="6092184" cy="6092184"/>
            <a:chOff x="0" y="0"/>
            <a:chExt cx="812800" cy="812800"/>
          </a:xfrm>
        </p:grpSpPr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58A41E1D-C840-501C-747F-6F483466411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33" name="TextBox 33">
              <a:extLst>
                <a:ext uri="{FF2B5EF4-FFF2-40B4-BE49-F238E27FC236}">
                  <a16:creationId xmlns:a16="http://schemas.microsoft.com/office/drawing/2014/main" id="{614A3674-EDF0-9908-ECBC-EE6F96A538B7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4" name="Group 34">
            <a:extLst>
              <a:ext uri="{FF2B5EF4-FFF2-40B4-BE49-F238E27FC236}">
                <a16:creationId xmlns:a16="http://schemas.microsoft.com/office/drawing/2014/main" id="{F652E911-8096-0DB4-3460-3B4CED471EA1}"/>
              </a:ext>
            </a:extLst>
          </p:cNvPr>
          <p:cNvGrpSpPr/>
          <p:nvPr/>
        </p:nvGrpSpPr>
        <p:grpSpPr>
          <a:xfrm>
            <a:off x="11640242" y="3393886"/>
            <a:ext cx="5608255" cy="5608255"/>
            <a:chOff x="0" y="0"/>
            <a:chExt cx="812800" cy="812800"/>
          </a:xfrm>
        </p:grpSpPr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5D95C80C-3226-CAA6-8B1D-6D68206D7CE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36" name="TextBox 36">
              <a:extLst>
                <a:ext uri="{FF2B5EF4-FFF2-40B4-BE49-F238E27FC236}">
                  <a16:creationId xmlns:a16="http://schemas.microsoft.com/office/drawing/2014/main" id="{9435AA60-F9A2-FFF3-BE10-36F96AA33AA2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7" name="Group 37">
            <a:extLst>
              <a:ext uri="{FF2B5EF4-FFF2-40B4-BE49-F238E27FC236}">
                <a16:creationId xmlns:a16="http://schemas.microsoft.com/office/drawing/2014/main" id="{45B10289-5C8E-051A-D8DF-FEF505B1AD22}"/>
              </a:ext>
            </a:extLst>
          </p:cNvPr>
          <p:cNvGrpSpPr/>
          <p:nvPr/>
        </p:nvGrpSpPr>
        <p:grpSpPr>
          <a:xfrm>
            <a:off x="11878452" y="3648768"/>
            <a:ext cx="5131832" cy="5131832"/>
            <a:chOff x="0" y="0"/>
            <a:chExt cx="812800" cy="812800"/>
          </a:xfrm>
        </p:grpSpPr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CC88A85D-CB2C-2DED-6D82-A101AE54D5F3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9BF0A1A-2AE8-8D94-0C9B-8292EFEF6226}"/>
              </a:ext>
            </a:extLst>
          </p:cNvPr>
          <p:cNvSpPr txBox="1"/>
          <p:nvPr/>
        </p:nvSpPr>
        <p:spPr>
          <a:xfrm>
            <a:off x="373601" y="1066925"/>
            <a:ext cx="11131249" cy="5915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5. CHAINS BROKEN.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The Chain of Ignorance and Hopelessness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In this first movement of Luke 4, before any demons are cast out or any sick bodies are healed, a deeper chain is challenged: the chain of ignorance and hopelessness.</a:t>
            </a:r>
          </a:p>
          <a:p>
            <a:pPr marL="571500" indent="-571500">
              <a:buFont typeface="Wingdings" pitchFamily="2" charset="2"/>
              <a:buChar char="q"/>
            </a:pPr>
            <a:endParaRPr lang="en-US" sz="36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itchFamily="2" charset="2"/>
              <a:buChar char="q"/>
            </a:pPr>
            <a:r>
              <a:rPr lang="en-US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Ignorance says, “I didn’t know God cared about this. I didn’t know freedom was possible. I didn’t know Christ came for people like me.”</a:t>
            </a:r>
          </a:p>
        </p:txBody>
      </p:sp>
    </p:spTree>
    <p:extLst>
      <p:ext uri="{BB962C8B-B14F-4D97-AF65-F5344CB8AC3E}">
        <p14:creationId xmlns:p14="http://schemas.microsoft.com/office/powerpoint/2010/main" val="28813614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B9B25F-F0F1-63E9-EE36-9552ADF737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C1EB6B12-3ED0-18BE-1CD2-9902927FD0C3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9521" r="-10927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D8AB48AC-6B8D-1F68-D930-D97DE59F3C3F}"/>
              </a:ext>
            </a:extLst>
          </p:cNvPr>
          <p:cNvGrpSpPr/>
          <p:nvPr/>
        </p:nvGrpSpPr>
        <p:grpSpPr>
          <a:xfrm>
            <a:off x="338876" y="110990"/>
            <a:ext cx="11222215" cy="10176010"/>
            <a:chOff x="0" y="0"/>
            <a:chExt cx="2274402" cy="70774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E703D473-C876-A20B-323E-C93B398584AB}"/>
                </a:ext>
              </a:extLst>
            </p:cNvPr>
            <p:cNvSpPr/>
            <p:nvPr/>
          </p:nvSpPr>
          <p:spPr>
            <a:xfrm>
              <a:off x="0" y="0"/>
              <a:ext cx="2274402" cy="707744"/>
            </a:xfrm>
            <a:custGeom>
              <a:avLst/>
              <a:gdLst/>
              <a:ahLst/>
              <a:cxnLst/>
              <a:rect l="l" t="t" r="r" b="b"/>
              <a:pathLst>
                <a:path w="2274402" h="707744">
                  <a:moveTo>
                    <a:pt x="25159" y="0"/>
                  </a:moveTo>
                  <a:lnTo>
                    <a:pt x="2249243" y="0"/>
                  </a:lnTo>
                  <a:cubicBezTo>
                    <a:pt x="2255915" y="0"/>
                    <a:pt x="2262315" y="2651"/>
                    <a:pt x="2267033" y="7369"/>
                  </a:cubicBezTo>
                  <a:cubicBezTo>
                    <a:pt x="2271751" y="12087"/>
                    <a:pt x="2274402" y="18486"/>
                    <a:pt x="2274402" y="25159"/>
                  </a:cubicBezTo>
                  <a:lnTo>
                    <a:pt x="2274402" y="682586"/>
                  </a:lnTo>
                  <a:cubicBezTo>
                    <a:pt x="2274402" y="689258"/>
                    <a:pt x="2271751" y="695657"/>
                    <a:pt x="2267033" y="700376"/>
                  </a:cubicBezTo>
                  <a:cubicBezTo>
                    <a:pt x="2262315" y="705094"/>
                    <a:pt x="2255915" y="707744"/>
                    <a:pt x="2249243" y="707744"/>
                  </a:cubicBezTo>
                  <a:lnTo>
                    <a:pt x="25159" y="707744"/>
                  </a:lnTo>
                  <a:cubicBezTo>
                    <a:pt x="18486" y="707744"/>
                    <a:pt x="12087" y="705094"/>
                    <a:pt x="7369" y="700376"/>
                  </a:cubicBezTo>
                  <a:cubicBezTo>
                    <a:pt x="2651" y="695657"/>
                    <a:pt x="0" y="689258"/>
                    <a:pt x="0" y="682586"/>
                  </a:cubicBezTo>
                  <a:lnTo>
                    <a:pt x="0" y="25159"/>
                  </a:lnTo>
                  <a:cubicBezTo>
                    <a:pt x="0" y="18486"/>
                    <a:pt x="2651" y="12087"/>
                    <a:pt x="7369" y="7369"/>
                  </a:cubicBezTo>
                  <a:cubicBezTo>
                    <a:pt x="12087" y="2651"/>
                    <a:pt x="18486" y="0"/>
                    <a:pt x="25159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gradFill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441B20A1-B6B5-5B48-CFE6-5A373F27CC36}"/>
                </a:ext>
              </a:extLst>
            </p:cNvPr>
            <p:cNvSpPr txBox="1"/>
            <p:nvPr/>
          </p:nvSpPr>
          <p:spPr>
            <a:xfrm>
              <a:off x="0" y="-38100"/>
              <a:ext cx="2274402" cy="745844"/>
            </a:xfrm>
            <a:prstGeom prst="rect">
              <a:avLst/>
            </a:prstGeom>
          </p:spPr>
          <p:txBody>
            <a:bodyPr lIns="57927" tIns="57927" rIns="57927" bIns="57927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>
            <a:extLst>
              <a:ext uri="{FF2B5EF4-FFF2-40B4-BE49-F238E27FC236}">
                <a16:creationId xmlns:a16="http://schemas.microsoft.com/office/drawing/2014/main" id="{C7F3C060-3236-3A52-8631-398EE9F9B975}"/>
              </a:ext>
            </a:extLst>
          </p:cNvPr>
          <p:cNvGrpSpPr/>
          <p:nvPr/>
        </p:nvGrpSpPr>
        <p:grpSpPr>
          <a:xfrm>
            <a:off x="10658240" y="-4851087"/>
            <a:ext cx="13912875" cy="13912875"/>
            <a:chOff x="0" y="0"/>
            <a:chExt cx="18550500" cy="18550500"/>
          </a:xfrm>
        </p:grpSpPr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7F12ADA5-47F4-C7BA-6835-92B245E4E87F}"/>
                </a:ext>
              </a:extLst>
            </p:cNvPr>
            <p:cNvSpPr/>
            <p:nvPr/>
          </p:nvSpPr>
          <p:spPr>
            <a:xfrm>
              <a:off x="0" y="0"/>
              <a:ext cx="18550500" cy="18550500"/>
            </a:xfrm>
            <a:custGeom>
              <a:avLst/>
              <a:gdLst/>
              <a:ahLst/>
              <a:cxnLst/>
              <a:rect l="l" t="t" r="r" b="b"/>
              <a:pathLst>
                <a:path w="18550500" h="18550500">
                  <a:moveTo>
                    <a:pt x="0" y="0"/>
                  </a:moveTo>
                  <a:lnTo>
                    <a:pt x="18550500" y="0"/>
                  </a:lnTo>
                  <a:lnTo>
                    <a:pt x="18550500" y="18550500"/>
                  </a:lnTo>
                  <a:lnTo>
                    <a:pt x="0" y="18550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21" name="Group 21">
              <a:extLst>
                <a:ext uri="{FF2B5EF4-FFF2-40B4-BE49-F238E27FC236}">
                  <a16:creationId xmlns:a16="http://schemas.microsoft.com/office/drawing/2014/main" id="{EFD24C9B-FFBF-A316-4D2E-7E830958B7A6}"/>
                </a:ext>
              </a:extLst>
            </p:cNvPr>
            <p:cNvGrpSpPr/>
            <p:nvPr/>
          </p:nvGrpSpPr>
          <p:grpSpPr>
            <a:xfrm>
              <a:off x="1133172" y="1133172"/>
              <a:ext cx="16284156" cy="16284156"/>
              <a:chOff x="0" y="0"/>
              <a:chExt cx="812800" cy="812800"/>
            </a:xfrm>
          </p:grpSpPr>
          <p:sp>
            <p:nvSpPr>
              <p:cNvPr id="22" name="Freeform 22">
                <a:extLst>
                  <a:ext uri="{FF2B5EF4-FFF2-40B4-BE49-F238E27FC236}">
                    <a16:creationId xmlns:a16="http://schemas.microsoft.com/office/drawing/2014/main" id="{0FB93BCB-7789-8287-5E31-94A70B7F4496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3" name="TextBox 23">
                <a:extLst>
                  <a:ext uri="{FF2B5EF4-FFF2-40B4-BE49-F238E27FC236}">
                    <a16:creationId xmlns:a16="http://schemas.microsoft.com/office/drawing/2014/main" id="{4C958C3A-1273-2D07-EF92-79CF2BE00BC0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24" name="Group 24">
            <a:extLst>
              <a:ext uri="{FF2B5EF4-FFF2-40B4-BE49-F238E27FC236}">
                <a16:creationId xmlns:a16="http://schemas.microsoft.com/office/drawing/2014/main" id="{FF21A1F5-7946-71DD-8F50-D5F150C4CDD5}"/>
              </a:ext>
            </a:extLst>
          </p:cNvPr>
          <p:cNvGrpSpPr/>
          <p:nvPr/>
        </p:nvGrpSpPr>
        <p:grpSpPr>
          <a:xfrm rot="-3207614">
            <a:off x="17455210" y="2837636"/>
            <a:ext cx="6049545" cy="3685699"/>
            <a:chOff x="0" y="0"/>
            <a:chExt cx="1593296" cy="970719"/>
          </a:xfrm>
        </p:grpSpPr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A0606515-9F79-3854-BD07-C977E5B10352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" name="TextBox 26">
              <a:extLst>
                <a:ext uri="{FF2B5EF4-FFF2-40B4-BE49-F238E27FC236}">
                  <a16:creationId xmlns:a16="http://schemas.microsoft.com/office/drawing/2014/main" id="{9CC48DAD-7718-3BF6-E9DD-FCAD7F152CFE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7" name="Group 27">
            <a:extLst>
              <a:ext uri="{FF2B5EF4-FFF2-40B4-BE49-F238E27FC236}">
                <a16:creationId xmlns:a16="http://schemas.microsoft.com/office/drawing/2014/main" id="{377B77D0-C057-33AA-38AC-BA94F9A53333}"/>
              </a:ext>
            </a:extLst>
          </p:cNvPr>
          <p:cNvGrpSpPr/>
          <p:nvPr/>
        </p:nvGrpSpPr>
        <p:grpSpPr>
          <a:xfrm rot="-3207614">
            <a:off x="13944382" y="936044"/>
            <a:ext cx="6049545" cy="3685699"/>
            <a:chOff x="0" y="0"/>
            <a:chExt cx="1593296" cy="970719"/>
          </a:xfrm>
        </p:grpSpPr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B2DF1AF7-9527-5576-70A8-CFC07D074106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" name="TextBox 29">
              <a:extLst>
                <a:ext uri="{FF2B5EF4-FFF2-40B4-BE49-F238E27FC236}">
                  <a16:creationId xmlns:a16="http://schemas.microsoft.com/office/drawing/2014/main" id="{CE3FC2CF-5D62-511D-1AE7-966A6052A6ED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0" name="Freeform 30">
            <a:extLst>
              <a:ext uri="{FF2B5EF4-FFF2-40B4-BE49-F238E27FC236}">
                <a16:creationId xmlns:a16="http://schemas.microsoft.com/office/drawing/2014/main" id="{45F6B568-C38E-FBEC-FA57-87C606FFF4F4}"/>
              </a:ext>
            </a:extLst>
          </p:cNvPr>
          <p:cNvSpPr/>
          <p:nvPr/>
        </p:nvSpPr>
        <p:spPr>
          <a:xfrm>
            <a:off x="10974337" y="2746091"/>
            <a:ext cx="6940062" cy="6940062"/>
          </a:xfrm>
          <a:custGeom>
            <a:avLst/>
            <a:gdLst/>
            <a:ahLst/>
            <a:cxnLst/>
            <a:rect l="l" t="t" r="r" b="b"/>
            <a:pathLst>
              <a:path w="6940062" h="6940062">
                <a:moveTo>
                  <a:pt x="0" y="0"/>
                </a:moveTo>
                <a:lnTo>
                  <a:pt x="6940062" y="0"/>
                </a:lnTo>
                <a:lnTo>
                  <a:pt x="6940062" y="6940063"/>
                </a:lnTo>
                <a:lnTo>
                  <a:pt x="0" y="69400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31" name="Group 31">
            <a:extLst>
              <a:ext uri="{FF2B5EF4-FFF2-40B4-BE49-F238E27FC236}">
                <a16:creationId xmlns:a16="http://schemas.microsoft.com/office/drawing/2014/main" id="{4CCC7CA7-AD04-D77E-40B7-5648865F6AC1}"/>
              </a:ext>
            </a:extLst>
          </p:cNvPr>
          <p:cNvGrpSpPr/>
          <p:nvPr/>
        </p:nvGrpSpPr>
        <p:grpSpPr>
          <a:xfrm>
            <a:off x="11398276" y="3170031"/>
            <a:ext cx="6092184" cy="6092184"/>
            <a:chOff x="0" y="0"/>
            <a:chExt cx="812800" cy="812800"/>
          </a:xfrm>
        </p:grpSpPr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58A41E1D-C840-501C-747F-6F483466411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33" name="TextBox 33">
              <a:extLst>
                <a:ext uri="{FF2B5EF4-FFF2-40B4-BE49-F238E27FC236}">
                  <a16:creationId xmlns:a16="http://schemas.microsoft.com/office/drawing/2014/main" id="{614A3674-EDF0-9908-ECBC-EE6F96A538B7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4" name="Group 34">
            <a:extLst>
              <a:ext uri="{FF2B5EF4-FFF2-40B4-BE49-F238E27FC236}">
                <a16:creationId xmlns:a16="http://schemas.microsoft.com/office/drawing/2014/main" id="{F652E911-8096-0DB4-3460-3B4CED471EA1}"/>
              </a:ext>
            </a:extLst>
          </p:cNvPr>
          <p:cNvGrpSpPr/>
          <p:nvPr/>
        </p:nvGrpSpPr>
        <p:grpSpPr>
          <a:xfrm>
            <a:off x="11640242" y="3393886"/>
            <a:ext cx="5608255" cy="5608255"/>
            <a:chOff x="0" y="0"/>
            <a:chExt cx="812800" cy="812800"/>
          </a:xfrm>
        </p:grpSpPr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5D95C80C-3226-CAA6-8B1D-6D68206D7CE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36" name="TextBox 36">
              <a:extLst>
                <a:ext uri="{FF2B5EF4-FFF2-40B4-BE49-F238E27FC236}">
                  <a16:creationId xmlns:a16="http://schemas.microsoft.com/office/drawing/2014/main" id="{9435AA60-F9A2-FFF3-BE10-36F96AA33AA2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7" name="Group 37">
            <a:extLst>
              <a:ext uri="{FF2B5EF4-FFF2-40B4-BE49-F238E27FC236}">
                <a16:creationId xmlns:a16="http://schemas.microsoft.com/office/drawing/2014/main" id="{45B10289-5C8E-051A-D8DF-FEF505B1AD22}"/>
              </a:ext>
            </a:extLst>
          </p:cNvPr>
          <p:cNvGrpSpPr/>
          <p:nvPr/>
        </p:nvGrpSpPr>
        <p:grpSpPr>
          <a:xfrm>
            <a:off x="11878452" y="3648768"/>
            <a:ext cx="5131832" cy="5131832"/>
            <a:chOff x="0" y="0"/>
            <a:chExt cx="812800" cy="812800"/>
          </a:xfrm>
        </p:grpSpPr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CC88A85D-CB2C-2DED-6D82-A101AE54D5F3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9BF0A1A-2AE8-8D94-0C9B-8292EFEF6226}"/>
              </a:ext>
            </a:extLst>
          </p:cNvPr>
          <p:cNvSpPr txBox="1"/>
          <p:nvPr/>
        </p:nvSpPr>
        <p:spPr>
          <a:xfrm>
            <a:off x="373601" y="1638300"/>
            <a:ext cx="11131249" cy="7577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5. CHAINS BROKEN</a:t>
            </a:r>
            <a:r>
              <a:rPr lang="en-US" sz="3600" b="1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cont’d</a:t>
            </a:r>
            <a:endParaRPr lang="en-US" sz="3600" b="1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The Chain of Ignorance and Hopelessness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Hopelessness says, “Maybe for others, but not for me. My story is too far gone. My chains are too strong.”</a:t>
            </a:r>
          </a:p>
          <a:p>
            <a:pPr marL="571500" indent="-571500">
              <a:buFont typeface="Wingdings" pitchFamily="2" charset="2"/>
              <a:buChar char="q"/>
            </a:pPr>
            <a:endParaRPr lang="en-US" sz="36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itchFamily="2" charset="2"/>
              <a:buChar char="q"/>
            </a:pPr>
            <a:r>
              <a:rPr lang="en-US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Jesus answers both by standing in the synagogue of ordinary people and declaring: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“The Spirit of the Lord is upon Me.”</a:t>
            </a:r>
          </a:p>
          <a:p>
            <a:endParaRPr lang="en-US" sz="36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“He has anointed Me, for you.”</a:t>
            </a:r>
          </a:p>
          <a:p>
            <a:endParaRPr lang="en-US" sz="36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“Today this Scripture is fulfilled in your hearing.”</a:t>
            </a:r>
          </a:p>
        </p:txBody>
      </p:sp>
    </p:spTree>
    <p:extLst>
      <p:ext uri="{BB962C8B-B14F-4D97-AF65-F5344CB8AC3E}">
        <p14:creationId xmlns:p14="http://schemas.microsoft.com/office/powerpoint/2010/main" val="38096457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7DFBF1-1457-4D6A-9510-8515308252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D606444B-CA88-4C7E-1DC4-7D00C18E1A4E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9521" r="-10927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A3DD7C45-3271-DADD-7C15-DDC2D0E54E47}"/>
              </a:ext>
            </a:extLst>
          </p:cNvPr>
          <p:cNvGrpSpPr/>
          <p:nvPr/>
        </p:nvGrpSpPr>
        <p:grpSpPr>
          <a:xfrm>
            <a:off x="338876" y="110990"/>
            <a:ext cx="11222215" cy="10176010"/>
            <a:chOff x="0" y="0"/>
            <a:chExt cx="2274402" cy="70774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6E4F0965-164A-D05B-263A-B334B9B3EB88}"/>
                </a:ext>
              </a:extLst>
            </p:cNvPr>
            <p:cNvSpPr/>
            <p:nvPr/>
          </p:nvSpPr>
          <p:spPr>
            <a:xfrm>
              <a:off x="0" y="0"/>
              <a:ext cx="2274402" cy="707744"/>
            </a:xfrm>
            <a:custGeom>
              <a:avLst/>
              <a:gdLst/>
              <a:ahLst/>
              <a:cxnLst/>
              <a:rect l="l" t="t" r="r" b="b"/>
              <a:pathLst>
                <a:path w="2274402" h="707744">
                  <a:moveTo>
                    <a:pt x="25159" y="0"/>
                  </a:moveTo>
                  <a:lnTo>
                    <a:pt x="2249243" y="0"/>
                  </a:lnTo>
                  <a:cubicBezTo>
                    <a:pt x="2255915" y="0"/>
                    <a:pt x="2262315" y="2651"/>
                    <a:pt x="2267033" y="7369"/>
                  </a:cubicBezTo>
                  <a:cubicBezTo>
                    <a:pt x="2271751" y="12087"/>
                    <a:pt x="2274402" y="18486"/>
                    <a:pt x="2274402" y="25159"/>
                  </a:cubicBezTo>
                  <a:lnTo>
                    <a:pt x="2274402" y="682586"/>
                  </a:lnTo>
                  <a:cubicBezTo>
                    <a:pt x="2274402" y="689258"/>
                    <a:pt x="2271751" y="695657"/>
                    <a:pt x="2267033" y="700376"/>
                  </a:cubicBezTo>
                  <a:cubicBezTo>
                    <a:pt x="2262315" y="705094"/>
                    <a:pt x="2255915" y="707744"/>
                    <a:pt x="2249243" y="707744"/>
                  </a:cubicBezTo>
                  <a:lnTo>
                    <a:pt x="25159" y="707744"/>
                  </a:lnTo>
                  <a:cubicBezTo>
                    <a:pt x="18486" y="707744"/>
                    <a:pt x="12087" y="705094"/>
                    <a:pt x="7369" y="700376"/>
                  </a:cubicBezTo>
                  <a:cubicBezTo>
                    <a:pt x="2651" y="695657"/>
                    <a:pt x="0" y="689258"/>
                    <a:pt x="0" y="682586"/>
                  </a:cubicBezTo>
                  <a:lnTo>
                    <a:pt x="0" y="25159"/>
                  </a:lnTo>
                  <a:cubicBezTo>
                    <a:pt x="0" y="18486"/>
                    <a:pt x="2651" y="12087"/>
                    <a:pt x="7369" y="7369"/>
                  </a:cubicBezTo>
                  <a:cubicBezTo>
                    <a:pt x="12087" y="2651"/>
                    <a:pt x="18486" y="0"/>
                    <a:pt x="25159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gradFill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67539B7E-8A02-D5E8-565D-73FCC09E3BD3}"/>
                </a:ext>
              </a:extLst>
            </p:cNvPr>
            <p:cNvSpPr txBox="1"/>
            <p:nvPr/>
          </p:nvSpPr>
          <p:spPr>
            <a:xfrm>
              <a:off x="0" y="-38100"/>
              <a:ext cx="2274402" cy="745844"/>
            </a:xfrm>
            <a:prstGeom prst="rect">
              <a:avLst/>
            </a:prstGeom>
          </p:spPr>
          <p:txBody>
            <a:bodyPr lIns="57927" tIns="57927" rIns="57927" bIns="57927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>
            <a:extLst>
              <a:ext uri="{FF2B5EF4-FFF2-40B4-BE49-F238E27FC236}">
                <a16:creationId xmlns:a16="http://schemas.microsoft.com/office/drawing/2014/main" id="{9311DB99-4C6B-020A-2582-8DC4F8C9F46C}"/>
              </a:ext>
            </a:extLst>
          </p:cNvPr>
          <p:cNvGrpSpPr/>
          <p:nvPr/>
        </p:nvGrpSpPr>
        <p:grpSpPr>
          <a:xfrm>
            <a:off x="10658240" y="-4851087"/>
            <a:ext cx="13912875" cy="13912875"/>
            <a:chOff x="0" y="0"/>
            <a:chExt cx="18550500" cy="18550500"/>
          </a:xfrm>
        </p:grpSpPr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FCF30F69-1CA4-AC08-6CB4-F24ACE2EE882}"/>
                </a:ext>
              </a:extLst>
            </p:cNvPr>
            <p:cNvSpPr/>
            <p:nvPr/>
          </p:nvSpPr>
          <p:spPr>
            <a:xfrm>
              <a:off x="0" y="0"/>
              <a:ext cx="18550500" cy="18550500"/>
            </a:xfrm>
            <a:custGeom>
              <a:avLst/>
              <a:gdLst/>
              <a:ahLst/>
              <a:cxnLst/>
              <a:rect l="l" t="t" r="r" b="b"/>
              <a:pathLst>
                <a:path w="18550500" h="18550500">
                  <a:moveTo>
                    <a:pt x="0" y="0"/>
                  </a:moveTo>
                  <a:lnTo>
                    <a:pt x="18550500" y="0"/>
                  </a:lnTo>
                  <a:lnTo>
                    <a:pt x="18550500" y="18550500"/>
                  </a:lnTo>
                  <a:lnTo>
                    <a:pt x="0" y="18550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21" name="Group 21">
              <a:extLst>
                <a:ext uri="{FF2B5EF4-FFF2-40B4-BE49-F238E27FC236}">
                  <a16:creationId xmlns:a16="http://schemas.microsoft.com/office/drawing/2014/main" id="{C655C804-7E94-1A08-7540-42CB03D2FD08}"/>
                </a:ext>
              </a:extLst>
            </p:cNvPr>
            <p:cNvGrpSpPr/>
            <p:nvPr/>
          </p:nvGrpSpPr>
          <p:grpSpPr>
            <a:xfrm>
              <a:off x="1133172" y="1133172"/>
              <a:ext cx="16284156" cy="16284156"/>
              <a:chOff x="0" y="0"/>
              <a:chExt cx="812800" cy="812800"/>
            </a:xfrm>
          </p:grpSpPr>
          <p:sp>
            <p:nvSpPr>
              <p:cNvPr id="22" name="Freeform 22">
                <a:extLst>
                  <a:ext uri="{FF2B5EF4-FFF2-40B4-BE49-F238E27FC236}">
                    <a16:creationId xmlns:a16="http://schemas.microsoft.com/office/drawing/2014/main" id="{9C60743A-DAED-E5A8-5477-5E8647F55896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3" name="TextBox 23">
                <a:extLst>
                  <a:ext uri="{FF2B5EF4-FFF2-40B4-BE49-F238E27FC236}">
                    <a16:creationId xmlns:a16="http://schemas.microsoft.com/office/drawing/2014/main" id="{85E86120-6E44-281C-DCA7-3014A5F2CE59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24" name="Group 24">
            <a:extLst>
              <a:ext uri="{FF2B5EF4-FFF2-40B4-BE49-F238E27FC236}">
                <a16:creationId xmlns:a16="http://schemas.microsoft.com/office/drawing/2014/main" id="{A44A9407-035A-3D79-82AE-879261724E87}"/>
              </a:ext>
            </a:extLst>
          </p:cNvPr>
          <p:cNvGrpSpPr/>
          <p:nvPr/>
        </p:nvGrpSpPr>
        <p:grpSpPr>
          <a:xfrm rot="-3207614">
            <a:off x="17455210" y="2837636"/>
            <a:ext cx="6049545" cy="3685699"/>
            <a:chOff x="0" y="0"/>
            <a:chExt cx="1593296" cy="970719"/>
          </a:xfrm>
        </p:grpSpPr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8C3BD9B0-CAAF-3878-6F9B-707A2DF95955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" name="TextBox 26">
              <a:extLst>
                <a:ext uri="{FF2B5EF4-FFF2-40B4-BE49-F238E27FC236}">
                  <a16:creationId xmlns:a16="http://schemas.microsoft.com/office/drawing/2014/main" id="{26F62DC5-D961-8098-0D42-88902CF5B634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7" name="Group 27">
            <a:extLst>
              <a:ext uri="{FF2B5EF4-FFF2-40B4-BE49-F238E27FC236}">
                <a16:creationId xmlns:a16="http://schemas.microsoft.com/office/drawing/2014/main" id="{228C9FEB-6196-9B62-035E-0467E238657B}"/>
              </a:ext>
            </a:extLst>
          </p:cNvPr>
          <p:cNvGrpSpPr/>
          <p:nvPr/>
        </p:nvGrpSpPr>
        <p:grpSpPr>
          <a:xfrm rot="-3207614">
            <a:off x="13944382" y="936044"/>
            <a:ext cx="6049545" cy="3685699"/>
            <a:chOff x="0" y="0"/>
            <a:chExt cx="1593296" cy="970719"/>
          </a:xfrm>
        </p:grpSpPr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60B76157-B20D-6980-B207-3B42309DB514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" name="TextBox 29">
              <a:extLst>
                <a:ext uri="{FF2B5EF4-FFF2-40B4-BE49-F238E27FC236}">
                  <a16:creationId xmlns:a16="http://schemas.microsoft.com/office/drawing/2014/main" id="{F8A6093E-4032-1D1F-0953-5507819D1E29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0" name="Freeform 30">
            <a:extLst>
              <a:ext uri="{FF2B5EF4-FFF2-40B4-BE49-F238E27FC236}">
                <a16:creationId xmlns:a16="http://schemas.microsoft.com/office/drawing/2014/main" id="{A0ADF16C-61E9-2DCC-5775-DAB960374939}"/>
              </a:ext>
            </a:extLst>
          </p:cNvPr>
          <p:cNvSpPr/>
          <p:nvPr/>
        </p:nvSpPr>
        <p:spPr>
          <a:xfrm>
            <a:off x="10974337" y="2746091"/>
            <a:ext cx="6940062" cy="6940062"/>
          </a:xfrm>
          <a:custGeom>
            <a:avLst/>
            <a:gdLst/>
            <a:ahLst/>
            <a:cxnLst/>
            <a:rect l="l" t="t" r="r" b="b"/>
            <a:pathLst>
              <a:path w="6940062" h="6940062">
                <a:moveTo>
                  <a:pt x="0" y="0"/>
                </a:moveTo>
                <a:lnTo>
                  <a:pt x="6940062" y="0"/>
                </a:lnTo>
                <a:lnTo>
                  <a:pt x="6940062" y="6940063"/>
                </a:lnTo>
                <a:lnTo>
                  <a:pt x="0" y="69400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31" name="Group 31">
            <a:extLst>
              <a:ext uri="{FF2B5EF4-FFF2-40B4-BE49-F238E27FC236}">
                <a16:creationId xmlns:a16="http://schemas.microsoft.com/office/drawing/2014/main" id="{E4F791FB-00F9-0057-3671-9DA3CD9D4B32}"/>
              </a:ext>
            </a:extLst>
          </p:cNvPr>
          <p:cNvGrpSpPr/>
          <p:nvPr/>
        </p:nvGrpSpPr>
        <p:grpSpPr>
          <a:xfrm>
            <a:off x="11398276" y="3170031"/>
            <a:ext cx="6092184" cy="6092184"/>
            <a:chOff x="0" y="0"/>
            <a:chExt cx="812800" cy="812800"/>
          </a:xfrm>
        </p:grpSpPr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DE8B1226-F6C6-F4C4-E95A-F59D8D91ADF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33" name="TextBox 33">
              <a:extLst>
                <a:ext uri="{FF2B5EF4-FFF2-40B4-BE49-F238E27FC236}">
                  <a16:creationId xmlns:a16="http://schemas.microsoft.com/office/drawing/2014/main" id="{719C8DEE-D1C8-6A86-9218-EB2E4755B0E6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4" name="Group 34">
            <a:extLst>
              <a:ext uri="{FF2B5EF4-FFF2-40B4-BE49-F238E27FC236}">
                <a16:creationId xmlns:a16="http://schemas.microsoft.com/office/drawing/2014/main" id="{64C8CA0A-E2E1-29EF-DD1D-A959F1924DDD}"/>
              </a:ext>
            </a:extLst>
          </p:cNvPr>
          <p:cNvGrpSpPr/>
          <p:nvPr/>
        </p:nvGrpSpPr>
        <p:grpSpPr>
          <a:xfrm>
            <a:off x="11640242" y="3393886"/>
            <a:ext cx="5608255" cy="5608255"/>
            <a:chOff x="0" y="0"/>
            <a:chExt cx="812800" cy="812800"/>
          </a:xfrm>
        </p:grpSpPr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853C9429-F905-9B93-B589-F075BAC61DE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36" name="TextBox 36">
              <a:extLst>
                <a:ext uri="{FF2B5EF4-FFF2-40B4-BE49-F238E27FC236}">
                  <a16:creationId xmlns:a16="http://schemas.microsoft.com/office/drawing/2014/main" id="{F44AA5A3-B810-DD4E-F001-3B092DC90E27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7" name="Group 37">
            <a:extLst>
              <a:ext uri="{FF2B5EF4-FFF2-40B4-BE49-F238E27FC236}">
                <a16:creationId xmlns:a16="http://schemas.microsoft.com/office/drawing/2014/main" id="{723CF2AF-BEA8-687D-8EBF-CA12B392D6C3}"/>
              </a:ext>
            </a:extLst>
          </p:cNvPr>
          <p:cNvGrpSpPr/>
          <p:nvPr/>
        </p:nvGrpSpPr>
        <p:grpSpPr>
          <a:xfrm>
            <a:off x="11878452" y="3648768"/>
            <a:ext cx="5131832" cy="5131832"/>
            <a:chOff x="0" y="0"/>
            <a:chExt cx="812800" cy="812800"/>
          </a:xfrm>
        </p:grpSpPr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EE9B95F8-D5A9-7B37-3C59-96D761DC5CA3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3B63BC2B-13D4-2DF8-82E6-DD3BC542DA05}"/>
              </a:ext>
            </a:extLst>
          </p:cNvPr>
          <p:cNvSpPr txBox="1"/>
          <p:nvPr/>
        </p:nvSpPr>
        <p:spPr>
          <a:xfrm>
            <a:off x="373601" y="1562099"/>
            <a:ext cx="11131249" cy="68163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CONCLUSION</a:t>
            </a:r>
            <a:endParaRPr lang="en-US" sz="3600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itchFamily="2" charset="2"/>
              <a:buChar char="q"/>
            </a:pPr>
            <a:r>
              <a:rPr lang="en-US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When Jesus </a:t>
            </a:r>
            <a:r>
              <a:rPr lang="en-US" sz="36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is revealed</a:t>
            </a:r>
            <a:r>
              <a:rPr lang="en-US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, ignorance is shattered.</a:t>
            </a:r>
          </a:p>
          <a:p>
            <a:pPr marL="571500" indent="-571500">
              <a:buFont typeface="Wingdings" pitchFamily="2" charset="2"/>
              <a:buChar char="q"/>
            </a:pPr>
            <a:endParaRPr lang="en-US" sz="3600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itchFamily="2" charset="2"/>
              <a:buChar char="q"/>
            </a:pPr>
            <a:r>
              <a:rPr lang="en-US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When Jesus </a:t>
            </a:r>
            <a:r>
              <a:rPr lang="en-US" sz="36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is believed</a:t>
            </a:r>
            <a:r>
              <a:rPr lang="en-US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, hopelessness begins to crumble.</a:t>
            </a:r>
          </a:p>
          <a:p>
            <a:pPr marL="571500" indent="-571500">
              <a:buFont typeface="Wingdings" pitchFamily="2" charset="2"/>
              <a:buChar char="q"/>
            </a:pPr>
            <a:endParaRPr lang="en-US" sz="36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itchFamily="2" charset="2"/>
              <a:buChar char="q"/>
            </a:pPr>
            <a:r>
              <a:rPr lang="en-US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When Jesus </a:t>
            </a:r>
            <a:r>
              <a:rPr lang="en-US" sz="36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is received</a:t>
            </a:r>
            <a:r>
              <a:rPr lang="en-US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, chains start to break from the inside out.</a:t>
            </a:r>
          </a:p>
          <a:p>
            <a:pPr marL="571500" indent="-571500">
              <a:buFont typeface="Wingdings" pitchFamily="2" charset="2"/>
              <a:buChar char="q"/>
            </a:pPr>
            <a:endParaRPr lang="en-US" sz="36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itchFamily="2" charset="2"/>
              <a:buChar char="q"/>
            </a:pPr>
            <a:r>
              <a:rPr lang="en-US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The announcement of freedom is not just an event in Nazareth; it is God’s word to you now.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3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0811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7DFBF1-1457-4D6A-9510-8515308252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D606444B-CA88-4C7E-1DC4-7D00C18E1A4E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9521" r="-10927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A3DD7C45-3271-DADD-7C15-DDC2D0E54E47}"/>
              </a:ext>
            </a:extLst>
          </p:cNvPr>
          <p:cNvGrpSpPr/>
          <p:nvPr/>
        </p:nvGrpSpPr>
        <p:grpSpPr>
          <a:xfrm>
            <a:off x="338876" y="110990"/>
            <a:ext cx="11222215" cy="10176010"/>
            <a:chOff x="0" y="0"/>
            <a:chExt cx="2274402" cy="70774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6E4F0965-164A-D05B-263A-B334B9B3EB88}"/>
                </a:ext>
              </a:extLst>
            </p:cNvPr>
            <p:cNvSpPr/>
            <p:nvPr/>
          </p:nvSpPr>
          <p:spPr>
            <a:xfrm>
              <a:off x="0" y="0"/>
              <a:ext cx="2274402" cy="707744"/>
            </a:xfrm>
            <a:custGeom>
              <a:avLst/>
              <a:gdLst/>
              <a:ahLst/>
              <a:cxnLst/>
              <a:rect l="l" t="t" r="r" b="b"/>
              <a:pathLst>
                <a:path w="2274402" h="707744">
                  <a:moveTo>
                    <a:pt x="25159" y="0"/>
                  </a:moveTo>
                  <a:lnTo>
                    <a:pt x="2249243" y="0"/>
                  </a:lnTo>
                  <a:cubicBezTo>
                    <a:pt x="2255915" y="0"/>
                    <a:pt x="2262315" y="2651"/>
                    <a:pt x="2267033" y="7369"/>
                  </a:cubicBezTo>
                  <a:cubicBezTo>
                    <a:pt x="2271751" y="12087"/>
                    <a:pt x="2274402" y="18486"/>
                    <a:pt x="2274402" y="25159"/>
                  </a:cubicBezTo>
                  <a:lnTo>
                    <a:pt x="2274402" y="682586"/>
                  </a:lnTo>
                  <a:cubicBezTo>
                    <a:pt x="2274402" y="689258"/>
                    <a:pt x="2271751" y="695657"/>
                    <a:pt x="2267033" y="700376"/>
                  </a:cubicBezTo>
                  <a:cubicBezTo>
                    <a:pt x="2262315" y="705094"/>
                    <a:pt x="2255915" y="707744"/>
                    <a:pt x="2249243" y="707744"/>
                  </a:cubicBezTo>
                  <a:lnTo>
                    <a:pt x="25159" y="707744"/>
                  </a:lnTo>
                  <a:cubicBezTo>
                    <a:pt x="18486" y="707744"/>
                    <a:pt x="12087" y="705094"/>
                    <a:pt x="7369" y="700376"/>
                  </a:cubicBezTo>
                  <a:cubicBezTo>
                    <a:pt x="2651" y="695657"/>
                    <a:pt x="0" y="689258"/>
                    <a:pt x="0" y="682586"/>
                  </a:cubicBezTo>
                  <a:lnTo>
                    <a:pt x="0" y="25159"/>
                  </a:lnTo>
                  <a:cubicBezTo>
                    <a:pt x="0" y="18486"/>
                    <a:pt x="2651" y="12087"/>
                    <a:pt x="7369" y="7369"/>
                  </a:cubicBezTo>
                  <a:cubicBezTo>
                    <a:pt x="12087" y="2651"/>
                    <a:pt x="18486" y="0"/>
                    <a:pt x="25159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gradFill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67539B7E-8A02-D5E8-565D-73FCC09E3BD3}"/>
                </a:ext>
              </a:extLst>
            </p:cNvPr>
            <p:cNvSpPr txBox="1"/>
            <p:nvPr/>
          </p:nvSpPr>
          <p:spPr>
            <a:xfrm>
              <a:off x="0" y="-38100"/>
              <a:ext cx="2274402" cy="745844"/>
            </a:xfrm>
            <a:prstGeom prst="rect">
              <a:avLst/>
            </a:prstGeom>
          </p:spPr>
          <p:txBody>
            <a:bodyPr lIns="57927" tIns="57927" rIns="57927" bIns="57927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>
            <a:extLst>
              <a:ext uri="{FF2B5EF4-FFF2-40B4-BE49-F238E27FC236}">
                <a16:creationId xmlns:a16="http://schemas.microsoft.com/office/drawing/2014/main" id="{9311DB99-4C6B-020A-2582-8DC4F8C9F46C}"/>
              </a:ext>
            </a:extLst>
          </p:cNvPr>
          <p:cNvGrpSpPr/>
          <p:nvPr/>
        </p:nvGrpSpPr>
        <p:grpSpPr>
          <a:xfrm>
            <a:off x="10658240" y="-4851087"/>
            <a:ext cx="13912875" cy="13912875"/>
            <a:chOff x="0" y="0"/>
            <a:chExt cx="18550500" cy="18550500"/>
          </a:xfrm>
        </p:grpSpPr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FCF30F69-1CA4-AC08-6CB4-F24ACE2EE882}"/>
                </a:ext>
              </a:extLst>
            </p:cNvPr>
            <p:cNvSpPr/>
            <p:nvPr/>
          </p:nvSpPr>
          <p:spPr>
            <a:xfrm>
              <a:off x="0" y="0"/>
              <a:ext cx="18550500" cy="18550500"/>
            </a:xfrm>
            <a:custGeom>
              <a:avLst/>
              <a:gdLst/>
              <a:ahLst/>
              <a:cxnLst/>
              <a:rect l="l" t="t" r="r" b="b"/>
              <a:pathLst>
                <a:path w="18550500" h="18550500">
                  <a:moveTo>
                    <a:pt x="0" y="0"/>
                  </a:moveTo>
                  <a:lnTo>
                    <a:pt x="18550500" y="0"/>
                  </a:lnTo>
                  <a:lnTo>
                    <a:pt x="18550500" y="18550500"/>
                  </a:lnTo>
                  <a:lnTo>
                    <a:pt x="0" y="18550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21" name="Group 21">
              <a:extLst>
                <a:ext uri="{FF2B5EF4-FFF2-40B4-BE49-F238E27FC236}">
                  <a16:creationId xmlns:a16="http://schemas.microsoft.com/office/drawing/2014/main" id="{C655C804-7E94-1A08-7540-42CB03D2FD08}"/>
                </a:ext>
              </a:extLst>
            </p:cNvPr>
            <p:cNvGrpSpPr/>
            <p:nvPr/>
          </p:nvGrpSpPr>
          <p:grpSpPr>
            <a:xfrm>
              <a:off x="1133172" y="1133172"/>
              <a:ext cx="16284156" cy="16284156"/>
              <a:chOff x="0" y="0"/>
              <a:chExt cx="812800" cy="812800"/>
            </a:xfrm>
          </p:grpSpPr>
          <p:sp>
            <p:nvSpPr>
              <p:cNvPr id="22" name="Freeform 22">
                <a:extLst>
                  <a:ext uri="{FF2B5EF4-FFF2-40B4-BE49-F238E27FC236}">
                    <a16:creationId xmlns:a16="http://schemas.microsoft.com/office/drawing/2014/main" id="{9C60743A-DAED-E5A8-5477-5E8647F55896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3" name="TextBox 23">
                <a:extLst>
                  <a:ext uri="{FF2B5EF4-FFF2-40B4-BE49-F238E27FC236}">
                    <a16:creationId xmlns:a16="http://schemas.microsoft.com/office/drawing/2014/main" id="{85E86120-6E44-281C-DCA7-3014A5F2CE59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24" name="Group 24">
            <a:extLst>
              <a:ext uri="{FF2B5EF4-FFF2-40B4-BE49-F238E27FC236}">
                <a16:creationId xmlns:a16="http://schemas.microsoft.com/office/drawing/2014/main" id="{A44A9407-035A-3D79-82AE-879261724E87}"/>
              </a:ext>
            </a:extLst>
          </p:cNvPr>
          <p:cNvGrpSpPr/>
          <p:nvPr/>
        </p:nvGrpSpPr>
        <p:grpSpPr>
          <a:xfrm rot="-3207614">
            <a:off x="17455210" y="2837636"/>
            <a:ext cx="6049545" cy="3685699"/>
            <a:chOff x="0" y="0"/>
            <a:chExt cx="1593296" cy="970719"/>
          </a:xfrm>
        </p:grpSpPr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8C3BD9B0-CAAF-3878-6F9B-707A2DF95955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" name="TextBox 26">
              <a:extLst>
                <a:ext uri="{FF2B5EF4-FFF2-40B4-BE49-F238E27FC236}">
                  <a16:creationId xmlns:a16="http://schemas.microsoft.com/office/drawing/2014/main" id="{26F62DC5-D961-8098-0D42-88902CF5B634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7" name="Group 27">
            <a:extLst>
              <a:ext uri="{FF2B5EF4-FFF2-40B4-BE49-F238E27FC236}">
                <a16:creationId xmlns:a16="http://schemas.microsoft.com/office/drawing/2014/main" id="{228C9FEB-6196-9B62-035E-0467E238657B}"/>
              </a:ext>
            </a:extLst>
          </p:cNvPr>
          <p:cNvGrpSpPr/>
          <p:nvPr/>
        </p:nvGrpSpPr>
        <p:grpSpPr>
          <a:xfrm rot="-3207614">
            <a:off x="13944382" y="936044"/>
            <a:ext cx="6049545" cy="3685699"/>
            <a:chOff x="0" y="0"/>
            <a:chExt cx="1593296" cy="970719"/>
          </a:xfrm>
        </p:grpSpPr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60B76157-B20D-6980-B207-3B42309DB514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" name="TextBox 29">
              <a:extLst>
                <a:ext uri="{FF2B5EF4-FFF2-40B4-BE49-F238E27FC236}">
                  <a16:creationId xmlns:a16="http://schemas.microsoft.com/office/drawing/2014/main" id="{F8A6093E-4032-1D1F-0953-5507819D1E29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0" name="Freeform 30">
            <a:extLst>
              <a:ext uri="{FF2B5EF4-FFF2-40B4-BE49-F238E27FC236}">
                <a16:creationId xmlns:a16="http://schemas.microsoft.com/office/drawing/2014/main" id="{A0ADF16C-61E9-2DCC-5775-DAB960374939}"/>
              </a:ext>
            </a:extLst>
          </p:cNvPr>
          <p:cNvSpPr/>
          <p:nvPr/>
        </p:nvSpPr>
        <p:spPr>
          <a:xfrm>
            <a:off x="10974337" y="2746091"/>
            <a:ext cx="6940062" cy="6940062"/>
          </a:xfrm>
          <a:custGeom>
            <a:avLst/>
            <a:gdLst/>
            <a:ahLst/>
            <a:cxnLst/>
            <a:rect l="l" t="t" r="r" b="b"/>
            <a:pathLst>
              <a:path w="6940062" h="6940062">
                <a:moveTo>
                  <a:pt x="0" y="0"/>
                </a:moveTo>
                <a:lnTo>
                  <a:pt x="6940062" y="0"/>
                </a:lnTo>
                <a:lnTo>
                  <a:pt x="6940062" y="6940063"/>
                </a:lnTo>
                <a:lnTo>
                  <a:pt x="0" y="69400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31" name="Group 31">
            <a:extLst>
              <a:ext uri="{FF2B5EF4-FFF2-40B4-BE49-F238E27FC236}">
                <a16:creationId xmlns:a16="http://schemas.microsoft.com/office/drawing/2014/main" id="{E4F791FB-00F9-0057-3671-9DA3CD9D4B32}"/>
              </a:ext>
            </a:extLst>
          </p:cNvPr>
          <p:cNvGrpSpPr/>
          <p:nvPr/>
        </p:nvGrpSpPr>
        <p:grpSpPr>
          <a:xfrm>
            <a:off x="11398276" y="3170031"/>
            <a:ext cx="6092184" cy="6092184"/>
            <a:chOff x="0" y="0"/>
            <a:chExt cx="812800" cy="812800"/>
          </a:xfrm>
        </p:grpSpPr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DE8B1226-F6C6-F4C4-E95A-F59D8D91ADF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33" name="TextBox 33">
              <a:extLst>
                <a:ext uri="{FF2B5EF4-FFF2-40B4-BE49-F238E27FC236}">
                  <a16:creationId xmlns:a16="http://schemas.microsoft.com/office/drawing/2014/main" id="{719C8DEE-D1C8-6A86-9218-EB2E4755B0E6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4" name="Group 34">
            <a:extLst>
              <a:ext uri="{FF2B5EF4-FFF2-40B4-BE49-F238E27FC236}">
                <a16:creationId xmlns:a16="http://schemas.microsoft.com/office/drawing/2014/main" id="{64C8CA0A-E2E1-29EF-DD1D-A959F1924DDD}"/>
              </a:ext>
            </a:extLst>
          </p:cNvPr>
          <p:cNvGrpSpPr/>
          <p:nvPr/>
        </p:nvGrpSpPr>
        <p:grpSpPr>
          <a:xfrm>
            <a:off x="11640242" y="3393886"/>
            <a:ext cx="5608255" cy="5608255"/>
            <a:chOff x="0" y="0"/>
            <a:chExt cx="812800" cy="812800"/>
          </a:xfrm>
        </p:grpSpPr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853C9429-F905-9B93-B589-F075BAC61DE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36" name="TextBox 36">
              <a:extLst>
                <a:ext uri="{FF2B5EF4-FFF2-40B4-BE49-F238E27FC236}">
                  <a16:creationId xmlns:a16="http://schemas.microsoft.com/office/drawing/2014/main" id="{F44AA5A3-B810-DD4E-F001-3B092DC90E27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7" name="Group 37">
            <a:extLst>
              <a:ext uri="{FF2B5EF4-FFF2-40B4-BE49-F238E27FC236}">
                <a16:creationId xmlns:a16="http://schemas.microsoft.com/office/drawing/2014/main" id="{723CF2AF-BEA8-687D-8EBF-CA12B392D6C3}"/>
              </a:ext>
            </a:extLst>
          </p:cNvPr>
          <p:cNvGrpSpPr/>
          <p:nvPr/>
        </p:nvGrpSpPr>
        <p:grpSpPr>
          <a:xfrm>
            <a:off x="11878452" y="3648768"/>
            <a:ext cx="5131832" cy="5131832"/>
            <a:chOff x="0" y="0"/>
            <a:chExt cx="812800" cy="812800"/>
          </a:xfrm>
        </p:grpSpPr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EE9B95F8-D5A9-7B37-3C59-96D761DC5CA3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3B63BC2B-13D4-2DF8-82E6-DD3BC542DA05}"/>
              </a:ext>
            </a:extLst>
          </p:cNvPr>
          <p:cNvSpPr txBox="1"/>
          <p:nvPr/>
        </p:nvSpPr>
        <p:spPr>
          <a:xfrm>
            <a:off x="533400" y="1485900"/>
            <a:ext cx="10864876" cy="6327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CONCLUSION cont’d</a:t>
            </a:r>
            <a:endParaRPr lang="en-US" sz="3600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itchFamily="2" charset="2"/>
              <a:buChar char="q"/>
            </a:pPr>
            <a:r>
              <a:rPr lang="en-US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Christ still opens the book, still speaks by His Spirit, still targets the poor, the brokenhearted, the captive, the blind, and the oppressed.</a:t>
            </a:r>
          </a:p>
          <a:p>
            <a:pPr marL="571500" indent="-571500">
              <a:buFont typeface="Wingdings" pitchFamily="2" charset="2"/>
              <a:buChar char="q"/>
            </a:pPr>
            <a:endParaRPr lang="en-US" sz="36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itchFamily="2" charset="2"/>
              <a:buChar char="q"/>
            </a:pPr>
            <a:r>
              <a:rPr lang="en-US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Your freedom does not begin the day you feel different; it begins the day you see Jesus differently.</a:t>
            </a:r>
          </a:p>
          <a:p>
            <a:pPr marL="571500" indent="-571500">
              <a:buFont typeface="Wingdings" pitchFamily="2" charset="2"/>
              <a:buChar char="q"/>
            </a:pPr>
            <a:endParaRPr lang="en-US" sz="36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itchFamily="2" charset="2"/>
              <a:buChar char="q"/>
            </a:pPr>
            <a:r>
              <a:rPr lang="en-US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When Jesus declares freedom, chains don’t get to have the last word.</a:t>
            </a:r>
          </a:p>
        </p:txBody>
      </p:sp>
    </p:spTree>
    <p:extLst>
      <p:ext uri="{BB962C8B-B14F-4D97-AF65-F5344CB8AC3E}">
        <p14:creationId xmlns:p14="http://schemas.microsoft.com/office/powerpoint/2010/main" val="3072003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2888" b="-12888"/>
            </a:stretch>
          </a:blipFill>
        </p:spPr>
        <p:txBody>
          <a:bodyPr/>
          <a:lstStyle/>
          <a:p>
            <a:endParaRPr lang="en-CA" dirty="0"/>
          </a:p>
        </p:txBody>
      </p:sp>
      <p:grpSp>
        <p:nvGrpSpPr>
          <p:cNvPr id="3" name="Group 3"/>
          <p:cNvGrpSpPr/>
          <p:nvPr/>
        </p:nvGrpSpPr>
        <p:grpSpPr>
          <a:xfrm>
            <a:off x="-164272" y="9986785"/>
            <a:ext cx="18452272" cy="300217"/>
            <a:chOff x="0" y="0"/>
            <a:chExt cx="4859858" cy="7907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59858" cy="79070"/>
            </a:xfrm>
            <a:custGeom>
              <a:avLst/>
              <a:gdLst/>
              <a:ahLst/>
              <a:cxnLst/>
              <a:rect l="l" t="t" r="r" b="b"/>
              <a:pathLst>
                <a:path w="4859858" h="79070">
                  <a:moveTo>
                    <a:pt x="0" y="0"/>
                  </a:moveTo>
                  <a:lnTo>
                    <a:pt x="4859858" y="0"/>
                  </a:lnTo>
                  <a:lnTo>
                    <a:pt x="4859858" y="79070"/>
                  </a:lnTo>
                  <a:lnTo>
                    <a:pt x="0" y="79070"/>
                  </a:ln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859858" cy="1171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0"/>
            <a:ext cx="5032970" cy="10287000"/>
            <a:chOff x="0" y="0"/>
            <a:chExt cx="1325556" cy="270933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325556" cy="2709333"/>
            </a:xfrm>
            <a:custGeom>
              <a:avLst/>
              <a:gdLst/>
              <a:ahLst/>
              <a:cxnLst/>
              <a:rect l="l" t="t" r="r" b="b"/>
              <a:pathLst>
                <a:path w="1325556" h="2709333">
                  <a:moveTo>
                    <a:pt x="0" y="0"/>
                  </a:moveTo>
                  <a:lnTo>
                    <a:pt x="1325556" y="0"/>
                  </a:lnTo>
                  <a:lnTo>
                    <a:pt x="1325556" y="2709333"/>
                  </a:lnTo>
                  <a:lnTo>
                    <a:pt x="0" y="2709333"/>
                  </a:ln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1325556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 rot="-7707974">
            <a:off x="-5963391" y="47891"/>
            <a:ext cx="5356105" cy="4523232"/>
            <a:chOff x="0" y="0"/>
            <a:chExt cx="1410661" cy="119130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410661" cy="1191304"/>
            </a:xfrm>
            <a:custGeom>
              <a:avLst/>
              <a:gdLst/>
              <a:ahLst/>
              <a:cxnLst/>
              <a:rect l="l" t="t" r="r" b="b"/>
              <a:pathLst>
                <a:path w="1410661" h="1191304">
                  <a:moveTo>
                    <a:pt x="0" y="0"/>
                  </a:moveTo>
                  <a:lnTo>
                    <a:pt x="1410661" y="0"/>
                  </a:lnTo>
                  <a:lnTo>
                    <a:pt x="1410661" y="1191304"/>
                  </a:lnTo>
                  <a:lnTo>
                    <a:pt x="0" y="1191304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1410661" cy="12294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 rot="-7707974">
            <a:off x="-6449508" y="5451170"/>
            <a:ext cx="7767223" cy="4523232"/>
            <a:chOff x="0" y="0"/>
            <a:chExt cx="2045688" cy="119130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045689" cy="1191304"/>
            </a:xfrm>
            <a:custGeom>
              <a:avLst/>
              <a:gdLst/>
              <a:ahLst/>
              <a:cxnLst/>
              <a:rect l="l" t="t" r="r" b="b"/>
              <a:pathLst>
                <a:path w="2045689" h="1191304">
                  <a:moveTo>
                    <a:pt x="0" y="0"/>
                  </a:moveTo>
                  <a:lnTo>
                    <a:pt x="2045689" y="0"/>
                  </a:lnTo>
                  <a:lnTo>
                    <a:pt x="2045689" y="1191304"/>
                  </a:lnTo>
                  <a:lnTo>
                    <a:pt x="0" y="1191304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2045688" cy="12294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758348" y="1088222"/>
            <a:ext cx="8110559" cy="8110559"/>
          </a:xfrm>
          <a:custGeom>
            <a:avLst/>
            <a:gdLst/>
            <a:ahLst/>
            <a:cxnLst/>
            <a:rect l="l" t="t" r="r" b="b"/>
            <a:pathLst>
              <a:path w="8110559" h="8110559">
                <a:moveTo>
                  <a:pt x="0" y="0"/>
                </a:moveTo>
                <a:lnTo>
                  <a:pt x="8110559" y="0"/>
                </a:lnTo>
                <a:lnTo>
                  <a:pt x="8110559" y="8110560"/>
                </a:lnTo>
                <a:lnTo>
                  <a:pt x="0" y="811056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16" name="Group 16"/>
          <p:cNvGrpSpPr/>
          <p:nvPr/>
        </p:nvGrpSpPr>
        <p:grpSpPr>
          <a:xfrm>
            <a:off x="1208962" y="1538835"/>
            <a:ext cx="6883095" cy="7209330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6708" tIns="46708" rIns="46708" bIns="46708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468909" y="1798784"/>
            <a:ext cx="6689437" cy="6689437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6708" tIns="46708" rIns="46708" bIns="46708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782101" y="2111975"/>
            <a:ext cx="5749112" cy="6063055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8400138" y="1566712"/>
            <a:ext cx="9801661" cy="32419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buNone/>
            </a:pPr>
            <a:r>
              <a:rPr lang="en-US" sz="4000" b="1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l">
              <a:buNone/>
            </a:pPr>
            <a:endParaRPr lang="en-US" sz="4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en-US" sz="4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Scripture:</a:t>
            </a:r>
          </a:p>
          <a:p>
            <a:pPr algn="ctr">
              <a:buNone/>
            </a:pPr>
            <a:endParaRPr lang="en-US" sz="4800" b="1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LUKE 4: 1 – 14   </a:t>
            </a:r>
            <a:endParaRPr lang="en-US" sz="480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7" name="Group 27"/>
          <p:cNvGrpSpPr/>
          <p:nvPr/>
        </p:nvGrpSpPr>
        <p:grpSpPr>
          <a:xfrm>
            <a:off x="15264249" y="-2577575"/>
            <a:ext cx="5693728" cy="5693728"/>
            <a:chOff x="0" y="0"/>
            <a:chExt cx="7591638" cy="7591638"/>
          </a:xfrm>
        </p:grpSpPr>
        <p:sp>
          <p:nvSpPr>
            <p:cNvPr id="28" name="Freeform 28"/>
            <p:cNvSpPr/>
            <p:nvPr/>
          </p:nvSpPr>
          <p:spPr>
            <a:xfrm rot="-6339738">
              <a:off x="716888" y="716888"/>
              <a:ext cx="6157862" cy="6157862"/>
            </a:xfrm>
            <a:custGeom>
              <a:avLst/>
              <a:gdLst/>
              <a:ahLst/>
              <a:cxnLst/>
              <a:rect l="l" t="t" r="r" b="b"/>
              <a:pathLst>
                <a:path w="6157862" h="6157862">
                  <a:moveTo>
                    <a:pt x="0" y="0"/>
                  </a:moveTo>
                  <a:lnTo>
                    <a:pt x="6157862" y="0"/>
                  </a:lnTo>
                  <a:lnTo>
                    <a:pt x="6157862" y="6157862"/>
                  </a:lnTo>
                  <a:lnTo>
                    <a:pt x="0" y="61578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29" name="Group 29"/>
            <p:cNvGrpSpPr/>
            <p:nvPr/>
          </p:nvGrpSpPr>
          <p:grpSpPr>
            <a:xfrm rot="-6339738">
              <a:off x="1093046" y="1093046"/>
              <a:ext cx="5405546" cy="5405546"/>
              <a:chOff x="0" y="0"/>
              <a:chExt cx="812800" cy="812800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31" name="TextBox 31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2870" tIns="32870" rIns="32870" bIns="3287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32" name="Group 32"/>
          <p:cNvGrpSpPr/>
          <p:nvPr/>
        </p:nvGrpSpPr>
        <p:grpSpPr>
          <a:xfrm>
            <a:off x="19099654" y="1451964"/>
            <a:ext cx="1437790" cy="1437790"/>
            <a:chOff x="0" y="0"/>
            <a:chExt cx="1917053" cy="1917053"/>
          </a:xfrm>
        </p:grpSpPr>
        <p:sp>
          <p:nvSpPr>
            <p:cNvPr id="33" name="Freeform 33"/>
            <p:cNvSpPr/>
            <p:nvPr/>
          </p:nvSpPr>
          <p:spPr>
            <a:xfrm rot="-6339738">
              <a:off x="181030" y="181030"/>
              <a:ext cx="1554993" cy="1554993"/>
            </a:xfrm>
            <a:custGeom>
              <a:avLst/>
              <a:gdLst/>
              <a:ahLst/>
              <a:cxnLst/>
              <a:rect l="l" t="t" r="r" b="b"/>
              <a:pathLst>
                <a:path w="1554993" h="1554993">
                  <a:moveTo>
                    <a:pt x="0" y="0"/>
                  </a:moveTo>
                  <a:lnTo>
                    <a:pt x="1554993" y="0"/>
                  </a:lnTo>
                  <a:lnTo>
                    <a:pt x="1554993" y="1554993"/>
                  </a:lnTo>
                  <a:lnTo>
                    <a:pt x="0" y="15549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34" name="Group 34"/>
            <p:cNvGrpSpPr/>
            <p:nvPr/>
          </p:nvGrpSpPr>
          <p:grpSpPr>
            <a:xfrm rot="-6339738">
              <a:off x="276018" y="276018"/>
              <a:ext cx="1365017" cy="1365017"/>
              <a:chOff x="0" y="0"/>
              <a:chExt cx="812800" cy="812800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36" name="TextBox 36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6078" tIns="6078" rIns="6078" bIns="6078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37" name="Group 37"/>
          <p:cNvGrpSpPr/>
          <p:nvPr/>
        </p:nvGrpSpPr>
        <p:grpSpPr>
          <a:xfrm>
            <a:off x="19860347" y="2816390"/>
            <a:ext cx="630070" cy="630070"/>
            <a:chOff x="0" y="0"/>
            <a:chExt cx="840093" cy="840093"/>
          </a:xfrm>
        </p:grpSpPr>
        <p:sp>
          <p:nvSpPr>
            <p:cNvPr id="38" name="Freeform 38"/>
            <p:cNvSpPr/>
            <p:nvPr/>
          </p:nvSpPr>
          <p:spPr>
            <a:xfrm rot="-6339738">
              <a:off x="79331" y="79331"/>
              <a:ext cx="681431" cy="681431"/>
            </a:xfrm>
            <a:custGeom>
              <a:avLst/>
              <a:gdLst/>
              <a:ahLst/>
              <a:cxnLst/>
              <a:rect l="l" t="t" r="r" b="b"/>
              <a:pathLst>
                <a:path w="681431" h="681431">
                  <a:moveTo>
                    <a:pt x="0" y="0"/>
                  </a:moveTo>
                  <a:lnTo>
                    <a:pt x="681431" y="0"/>
                  </a:lnTo>
                  <a:lnTo>
                    <a:pt x="681431" y="681431"/>
                  </a:lnTo>
                  <a:lnTo>
                    <a:pt x="0" y="6814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39" name="Group 39"/>
            <p:cNvGrpSpPr/>
            <p:nvPr/>
          </p:nvGrpSpPr>
          <p:grpSpPr>
            <a:xfrm rot="-6339738">
              <a:off x="120957" y="120957"/>
              <a:ext cx="598179" cy="598179"/>
              <a:chOff x="0" y="0"/>
              <a:chExt cx="812800" cy="812800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1" name="TextBox 41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6078" tIns="6078" rIns="6078" bIns="6078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9521" r="-10927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7" name="Group 7"/>
          <p:cNvGrpSpPr/>
          <p:nvPr/>
        </p:nvGrpSpPr>
        <p:grpSpPr>
          <a:xfrm>
            <a:off x="338876" y="110990"/>
            <a:ext cx="11222215" cy="10176010"/>
            <a:chOff x="0" y="0"/>
            <a:chExt cx="2274402" cy="70774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274402" cy="707744"/>
            </a:xfrm>
            <a:custGeom>
              <a:avLst/>
              <a:gdLst/>
              <a:ahLst/>
              <a:cxnLst/>
              <a:rect l="l" t="t" r="r" b="b"/>
              <a:pathLst>
                <a:path w="2274402" h="707744">
                  <a:moveTo>
                    <a:pt x="25159" y="0"/>
                  </a:moveTo>
                  <a:lnTo>
                    <a:pt x="2249243" y="0"/>
                  </a:lnTo>
                  <a:cubicBezTo>
                    <a:pt x="2255915" y="0"/>
                    <a:pt x="2262315" y="2651"/>
                    <a:pt x="2267033" y="7369"/>
                  </a:cubicBezTo>
                  <a:cubicBezTo>
                    <a:pt x="2271751" y="12087"/>
                    <a:pt x="2274402" y="18486"/>
                    <a:pt x="2274402" y="25159"/>
                  </a:cubicBezTo>
                  <a:lnTo>
                    <a:pt x="2274402" y="682586"/>
                  </a:lnTo>
                  <a:cubicBezTo>
                    <a:pt x="2274402" y="689258"/>
                    <a:pt x="2271751" y="695657"/>
                    <a:pt x="2267033" y="700376"/>
                  </a:cubicBezTo>
                  <a:cubicBezTo>
                    <a:pt x="2262315" y="705094"/>
                    <a:pt x="2255915" y="707744"/>
                    <a:pt x="2249243" y="707744"/>
                  </a:cubicBezTo>
                  <a:lnTo>
                    <a:pt x="25159" y="707744"/>
                  </a:lnTo>
                  <a:cubicBezTo>
                    <a:pt x="18486" y="707744"/>
                    <a:pt x="12087" y="705094"/>
                    <a:pt x="7369" y="700376"/>
                  </a:cubicBezTo>
                  <a:cubicBezTo>
                    <a:pt x="2651" y="695657"/>
                    <a:pt x="0" y="689258"/>
                    <a:pt x="0" y="682586"/>
                  </a:cubicBezTo>
                  <a:lnTo>
                    <a:pt x="0" y="25159"/>
                  </a:lnTo>
                  <a:cubicBezTo>
                    <a:pt x="0" y="18486"/>
                    <a:pt x="2651" y="12087"/>
                    <a:pt x="7369" y="7369"/>
                  </a:cubicBezTo>
                  <a:cubicBezTo>
                    <a:pt x="12087" y="2651"/>
                    <a:pt x="18486" y="0"/>
                    <a:pt x="25159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gradFill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2274402" cy="745844"/>
            </a:xfrm>
            <a:prstGeom prst="rect">
              <a:avLst/>
            </a:prstGeom>
          </p:spPr>
          <p:txBody>
            <a:bodyPr lIns="57927" tIns="57927" rIns="57927" bIns="57927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0658240" y="-4851087"/>
            <a:ext cx="13912875" cy="13912875"/>
            <a:chOff x="0" y="0"/>
            <a:chExt cx="18550500" cy="185505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8550500" cy="18550500"/>
            </a:xfrm>
            <a:custGeom>
              <a:avLst/>
              <a:gdLst/>
              <a:ahLst/>
              <a:cxnLst/>
              <a:rect l="l" t="t" r="r" b="b"/>
              <a:pathLst>
                <a:path w="18550500" h="18550500">
                  <a:moveTo>
                    <a:pt x="0" y="0"/>
                  </a:moveTo>
                  <a:lnTo>
                    <a:pt x="18550500" y="0"/>
                  </a:lnTo>
                  <a:lnTo>
                    <a:pt x="18550500" y="18550500"/>
                  </a:lnTo>
                  <a:lnTo>
                    <a:pt x="0" y="18550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21" name="Group 21"/>
            <p:cNvGrpSpPr/>
            <p:nvPr/>
          </p:nvGrpSpPr>
          <p:grpSpPr>
            <a:xfrm>
              <a:off x="1133172" y="1133172"/>
              <a:ext cx="16284156" cy="16284156"/>
              <a:chOff x="0" y="0"/>
              <a:chExt cx="812800" cy="8128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24" name="Group 24"/>
          <p:cNvGrpSpPr/>
          <p:nvPr/>
        </p:nvGrpSpPr>
        <p:grpSpPr>
          <a:xfrm rot="-3207614">
            <a:off x="17455210" y="2837636"/>
            <a:ext cx="6049545" cy="3685699"/>
            <a:chOff x="0" y="0"/>
            <a:chExt cx="1593296" cy="970719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 rot="-3207614">
            <a:off x="13944382" y="936044"/>
            <a:ext cx="6049545" cy="3685699"/>
            <a:chOff x="0" y="0"/>
            <a:chExt cx="1593296" cy="970719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0" name="Freeform 30"/>
          <p:cNvSpPr/>
          <p:nvPr/>
        </p:nvSpPr>
        <p:spPr>
          <a:xfrm>
            <a:off x="10974337" y="2746091"/>
            <a:ext cx="6940062" cy="6940062"/>
          </a:xfrm>
          <a:custGeom>
            <a:avLst/>
            <a:gdLst/>
            <a:ahLst/>
            <a:cxnLst/>
            <a:rect l="l" t="t" r="r" b="b"/>
            <a:pathLst>
              <a:path w="6940062" h="6940062">
                <a:moveTo>
                  <a:pt x="0" y="0"/>
                </a:moveTo>
                <a:lnTo>
                  <a:pt x="6940062" y="0"/>
                </a:lnTo>
                <a:lnTo>
                  <a:pt x="6940062" y="6940063"/>
                </a:lnTo>
                <a:lnTo>
                  <a:pt x="0" y="69400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31" name="Group 31"/>
          <p:cNvGrpSpPr/>
          <p:nvPr/>
        </p:nvGrpSpPr>
        <p:grpSpPr>
          <a:xfrm>
            <a:off x="11398276" y="3170031"/>
            <a:ext cx="6092184" cy="6092184"/>
            <a:chOff x="0" y="0"/>
            <a:chExt cx="812800" cy="81280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11640242" y="3393886"/>
            <a:ext cx="5608255" cy="5608255"/>
            <a:chOff x="0" y="0"/>
            <a:chExt cx="812800" cy="812800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11878452" y="3648768"/>
            <a:ext cx="5131832" cy="5131832"/>
            <a:chOff x="0" y="0"/>
            <a:chExt cx="812800" cy="812800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F23E8F41-98AD-5234-1674-CFFE6284E8CE}"/>
              </a:ext>
            </a:extLst>
          </p:cNvPr>
          <p:cNvSpPr txBox="1"/>
          <p:nvPr/>
        </p:nvSpPr>
        <p:spPr>
          <a:xfrm>
            <a:off x="609599" y="289269"/>
            <a:ext cx="10895251" cy="9585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INTRODUCTION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Jesus opens the scroll and declares heaven’s agenda. </a:t>
            </a:r>
          </a:p>
          <a:p>
            <a:pPr marL="571500" indent="-571500">
              <a:buFont typeface="Wingdings" pitchFamily="2" charset="2"/>
              <a:buChar char="q"/>
            </a:pPr>
            <a:endParaRPr lang="en-US" sz="36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itchFamily="2" charset="2"/>
              <a:buChar char="q"/>
            </a:pPr>
            <a:r>
              <a:rPr lang="en-US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He does something heaven had waited centuries to do on earth. He announces freedom.</a:t>
            </a:r>
          </a:p>
          <a:p>
            <a:pPr marL="571500" indent="-571500">
              <a:buFont typeface="Wingdings" pitchFamily="2" charset="2"/>
              <a:buChar char="q"/>
            </a:pPr>
            <a:endParaRPr lang="en-US" sz="36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itchFamily="2" charset="2"/>
              <a:buChar char="q"/>
            </a:pPr>
            <a:r>
              <a:rPr lang="en-US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He stepped into human history and declared, </a:t>
            </a:r>
          </a:p>
          <a:p>
            <a:pPr marL="571500" indent="-571500">
              <a:buFont typeface="Wingdings" pitchFamily="2" charset="2"/>
              <a:buChar char="§"/>
            </a:pPr>
            <a:r>
              <a:rPr lang="en-US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This is God’s moment. </a:t>
            </a:r>
          </a:p>
          <a:p>
            <a:pPr marL="571500" indent="-571500">
              <a:buFont typeface="Wingdings" pitchFamily="2" charset="2"/>
              <a:buChar char="§"/>
            </a:pPr>
            <a:r>
              <a:rPr lang="en-US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This is God’s move. </a:t>
            </a:r>
          </a:p>
          <a:p>
            <a:pPr marL="571500" indent="-571500">
              <a:buFont typeface="Wingdings" pitchFamily="2" charset="2"/>
              <a:buChar char="§"/>
            </a:pPr>
            <a:r>
              <a:rPr lang="en-US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This is God’s agenda.</a:t>
            </a:r>
          </a:p>
          <a:p>
            <a:endParaRPr lang="en-US" sz="36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itchFamily="2" charset="2"/>
              <a:buChar char="q"/>
            </a:pPr>
            <a:r>
              <a:rPr lang="en-US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“Before chains fall, truth must be spoken.”</a:t>
            </a:r>
          </a:p>
          <a:p>
            <a:pPr marL="571500" indent="-571500">
              <a:buFont typeface="Wingdings" pitchFamily="2" charset="2"/>
              <a:buChar char="q"/>
            </a:pPr>
            <a:endParaRPr lang="en-US" sz="36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itchFamily="2" charset="2"/>
              <a:buChar char="q"/>
            </a:pPr>
            <a:r>
              <a:rPr lang="en-US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The first sound of breaking chains is not the clatter of metal; it is the voice of Jesus revealing the purpose of God.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91FF9D-0187-0C72-D789-AA01B6B52A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7E0ADC49-C85B-45B7-318A-734ACCB9EB78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9521" r="-10927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5607164E-BC2A-2463-B975-E21566AD0565}"/>
              </a:ext>
            </a:extLst>
          </p:cNvPr>
          <p:cNvGrpSpPr/>
          <p:nvPr/>
        </p:nvGrpSpPr>
        <p:grpSpPr>
          <a:xfrm>
            <a:off x="338876" y="110990"/>
            <a:ext cx="11222215" cy="10176010"/>
            <a:chOff x="0" y="0"/>
            <a:chExt cx="2274402" cy="70774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9AA12F24-A35E-EACC-6E8E-DA9C4B8AD313}"/>
                </a:ext>
              </a:extLst>
            </p:cNvPr>
            <p:cNvSpPr/>
            <p:nvPr/>
          </p:nvSpPr>
          <p:spPr>
            <a:xfrm>
              <a:off x="0" y="0"/>
              <a:ext cx="2274402" cy="707744"/>
            </a:xfrm>
            <a:custGeom>
              <a:avLst/>
              <a:gdLst/>
              <a:ahLst/>
              <a:cxnLst/>
              <a:rect l="l" t="t" r="r" b="b"/>
              <a:pathLst>
                <a:path w="2274402" h="707744">
                  <a:moveTo>
                    <a:pt x="25159" y="0"/>
                  </a:moveTo>
                  <a:lnTo>
                    <a:pt x="2249243" y="0"/>
                  </a:lnTo>
                  <a:cubicBezTo>
                    <a:pt x="2255915" y="0"/>
                    <a:pt x="2262315" y="2651"/>
                    <a:pt x="2267033" y="7369"/>
                  </a:cubicBezTo>
                  <a:cubicBezTo>
                    <a:pt x="2271751" y="12087"/>
                    <a:pt x="2274402" y="18486"/>
                    <a:pt x="2274402" y="25159"/>
                  </a:cubicBezTo>
                  <a:lnTo>
                    <a:pt x="2274402" y="682586"/>
                  </a:lnTo>
                  <a:cubicBezTo>
                    <a:pt x="2274402" y="689258"/>
                    <a:pt x="2271751" y="695657"/>
                    <a:pt x="2267033" y="700376"/>
                  </a:cubicBezTo>
                  <a:cubicBezTo>
                    <a:pt x="2262315" y="705094"/>
                    <a:pt x="2255915" y="707744"/>
                    <a:pt x="2249243" y="707744"/>
                  </a:cubicBezTo>
                  <a:lnTo>
                    <a:pt x="25159" y="707744"/>
                  </a:lnTo>
                  <a:cubicBezTo>
                    <a:pt x="18486" y="707744"/>
                    <a:pt x="12087" y="705094"/>
                    <a:pt x="7369" y="700376"/>
                  </a:cubicBezTo>
                  <a:cubicBezTo>
                    <a:pt x="2651" y="695657"/>
                    <a:pt x="0" y="689258"/>
                    <a:pt x="0" y="682586"/>
                  </a:cubicBezTo>
                  <a:lnTo>
                    <a:pt x="0" y="25159"/>
                  </a:lnTo>
                  <a:cubicBezTo>
                    <a:pt x="0" y="18486"/>
                    <a:pt x="2651" y="12087"/>
                    <a:pt x="7369" y="7369"/>
                  </a:cubicBezTo>
                  <a:cubicBezTo>
                    <a:pt x="12087" y="2651"/>
                    <a:pt x="18486" y="0"/>
                    <a:pt x="25159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gradFill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B1D5096C-417B-4961-3D83-DEF5E4B959FA}"/>
                </a:ext>
              </a:extLst>
            </p:cNvPr>
            <p:cNvSpPr txBox="1"/>
            <p:nvPr/>
          </p:nvSpPr>
          <p:spPr>
            <a:xfrm>
              <a:off x="0" y="-38100"/>
              <a:ext cx="2274402" cy="745844"/>
            </a:xfrm>
            <a:prstGeom prst="rect">
              <a:avLst/>
            </a:prstGeom>
          </p:spPr>
          <p:txBody>
            <a:bodyPr lIns="57927" tIns="57927" rIns="57927" bIns="57927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>
            <a:extLst>
              <a:ext uri="{FF2B5EF4-FFF2-40B4-BE49-F238E27FC236}">
                <a16:creationId xmlns:a16="http://schemas.microsoft.com/office/drawing/2014/main" id="{C2D910CC-A6AC-131E-4C5A-01D51BA1479D}"/>
              </a:ext>
            </a:extLst>
          </p:cNvPr>
          <p:cNvGrpSpPr/>
          <p:nvPr/>
        </p:nvGrpSpPr>
        <p:grpSpPr>
          <a:xfrm>
            <a:off x="10658240" y="-4851087"/>
            <a:ext cx="13912875" cy="13912875"/>
            <a:chOff x="0" y="0"/>
            <a:chExt cx="18550500" cy="18550500"/>
          </a:xfrm>
        </p:grpSpPr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B8CE1757-6F44-480D-7A36-C6246FA2EA3D}"/>
                </a:ext>
              </a:extLst>
            </p:cNvPr>
            <p:cNvSpPr/>
            <p:nvPr/>
          </p:nvSpPr>
          <p:spPr>
            <a:xfrm>
              <a:off x="0" y="0"/>
              <a:ext cx="18550500" cy="18550500"/>
            </a:xfrm>
            <a:custGeom>
              <a:avLst/>
              <a:gdLst/>
              <a:ahLst/>
              <a:cxnLst/>
              <a:rect l="l" t="t" r="r" b="b"/>
              <a:pathLst>
                <a:path w="18550500" h="18550500">
                  <a:moveTo>
                    <a:pt x="0" y="0"/>
                  </a:moveTo>
                  <a:lnTo>
                    <a:pt x="18550500" y="0"/>
                  </a:lnTo>
                  <a:lnTo>
                    <a:pt x="18550500" y="18550500"/>
                  </a:lnTo>
                  <a:lnTo>
                    <a:pt x="0" y="18550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21" name="Group 21">
              <a:extLst>
                <a:ext uri="{FF2B5EF4-FFF2-40B4-BE49-F238E27FC236}">
                  <a16:creationId xmlns:a16="http://schemas.microsoft.com/office/drawing/2014/main" id="{7A203ED7-CEBD-1900-4758-273E1DA08A4B}"/>
                </a:ext>
              </a:extLst>
            </p:cNvPr>
            <p:cNvGrpSpPr/>
            <p:nvPr/>
          </p:nvGrpSpPr>
          <p:grpSpPr>
            <a:xfrm>
              <a:off x="1133172" y="1133172"/>
              <a:ext cx="16284156" cy="16284156"/>
              <a:chOff x="0" y="0"/>
              <a:chExt cx="812800" cy="812800"/>
            </a:xfrm>
          </p:grpSpPr>
          <p:sp>
            <p:nvSpPr>
              <p:cNvPr id="22" name="Freeform 22">
                <a:extLst>
                  <a:ext uri="{FF2B5EF4-FFF2-40B4-BE49-F238E27FC236}">
                    <a16:creationId xmlns:a16="http://schemas.microsoft.com/office/drawing/2014/main" id="{5D4CE6DF-89BA-C479-CED9-8D3CB1456F1B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3" name="TextBox 23">
                <a:extLst>
                  <a:ext uri="{FF2B5EF4-FFF2-40B4-BE49-F238E27FC236}">
                    <a16:creationId xmlns:a16="http://schemas.microsoft.com/office/drawing/2014/main" id="{755743F2-C244-4C41-5652-BDD1EEE38A01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24" name="Group 24">
            <a:extLst>
              <a:ext uri="{FF2B5EF4-FFF2-40B4-BE49-F238E27FC236}">
                <a16:creationId xmlns:a16="http://schemas.microsoft.com/office/drawing/2014/main" id="{22893C7C-CC58-2BA6-7C83-2212F4AD098E}"/>
              </a:ext>
            </a:extLst>
          </p:cNvPr>
          <p:cNvGrpSpPr/>
          <p:nvPr/>
        </p:nvGrpSpPr>
        <p:grpSpPr>
          <a:xfrm rot="-3207614">
            <a:off x="17455210" y="2837636"/>
            <a:ext cx="6049545" cy="3685699"/>
            <a:chOff x="0" y="0"/>
            <a:chExt cx="1593296" cy="970719"/>
          </a:xfrm>
        </p:grpSpPr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281C2D82-D822-163E-44E5-A0EEE2BE341D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" name="TextBox 26">
              <a:extLst>
                <a:ext uri="{FF2B5EF4-FFF2-40B4-BE49-F238E27FC236}">
                  <a16:creationId xmlns:a16="http://schemas.microsoft.com/office/drawing/2014/main" id="{D597C7A1-50AA-F92E-61D1-7B393A8C5D82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7" name="Group 27">
            <a:extLst>
              <a:ext uri="{FF2B5EF4-FFF2-40B4-BE49-F238E27FC236}">
                <a16:creationId xmlns:a16="http://schemas.microsoft.com/office/drawing/2014/main" id="{37F93A09-CABB-EE7A-4101-81C2E32F4F15}"/>
              </a:ext>
            </a:extLst>
          </p:cNvPr>
          <p:cNvGrpSpPr/>
          <p:nvPr/>
        </p:nvGrpSpPr>
        <p:grpSpPr>
          <a:xfrm rot="-3207614">
            <a:off x="13944382" y="936044"/>
            <a:ext cx="6049545" cy="3685699"/>
            <a:chOff x="0" y="0"/>
            <a:chExt cx="1593296" cy="970719"/>
          </a:xfrm>
        </p:grpSpPr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9F734C0C-8DEB-8340-F49C-C28F6489A0C2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" name="TextBox 29">
              <a:extLst>
                <a:ext uri="{FF2B5EF4-FFF2-40B4-BE49-F238E27FC236}">
                  <a16:creationId xmlns:a16="http://schemas.microsoft.com/office/drawing/2014/main" id="{59EE506D-293B-CC40-D276-B9FDF9D793BD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0" name="Freeform 30">
            <a:extLst>
              <a:ext uri="{FF2B5EF4-FFF2-40B4-BE49-F238E27FC236}">
                <a16:creationId xmlns:a16="http://schemas.microsoft.com/office/drawing/2014/main" id="{C2538A36-0603-C919-25DE-6231D5C3A116}"/>
              </a:ext>
            </a:extLst>
          </p:cNvPr>
          <p:cNvSpPr/>
          <p:nvPr/>
        </p:nvSpPr>
        <p:spPr>
          <a:xfrm>
            <a:off x="10974337" y="2746091"/>
            <a:ext cx="6940062" cy="6940062"/>
          </a:xfrm>
          <a:custGeom>
            <a:avLst/>
            <a:gdLst/>
            <a:ahLst/>
            <a:cxnLst/>
            <a:rect l="l" t="t" r="r" b="b"/>
            <a:pathLst>
              <a:path w="6940062" h="6940062">
                <a:moveTo>
                  <a:pt x="0" y="0"/>
                </a:moveTo>
                <a:lnTo>
                  <a:pt x="6940062" y="0"/>
                </a:lnTo>
                <a:lnTo>
                  <a:pt x="6940062" y="6940063"/>
                </a:lnTo>
                <a:lnTo>
                  <a:pt x="0" y="69400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31" name="Group 31">
            <a:extLst>
              <a:ext uri="{FF2B5EF4-FFF2-40B4-BE49-F238E27FC236}">
                <a16:creationId xmlns:a16="http://schemas.microsoft.com/office/drawing/2014/main" id="{660F566E-FA47-B6FB-52E9-BA8B29A4B801}"/>
              </a:ext>
            </a:extLst>
          </p:cNvPr>
          <p:cNvGrpSpPr/>
          <p:nvPr/>
        </p:nvGrpSpPr>
        <p:grpSpPr>
          <a:xfrm>
            <a:off x="11398276" y="3170031"/>
            <a:ext cx="6092184" cy="6092184"/>
            <a:chOff x="0" y="0"/>
            <a:chExt cx="812800" cy="812800"/>
          </a:xfrm>
        </p:grpSpPr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CB66D9E6-0CCC-4D0D-71D4-2ACFDFF196A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33" name="TextBox 33">
              <a:extLst>
                <a:ext uri="{FF2B5EF4-FFF2-40B4-BE49-F238E27FC236}">
                  <a16:creationId xmlns:a16="http://schemas.microsoft.com/office/drawing/2014/main" id="{B871C25C-0CD7-C95E-0ED6-FB6CA68F7B21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4" name="Group 34">
            <a:extLst>
              <a:ext uri="{FF2B5EF4-FFF2-40B4-BE49-F238E27FC236}">
                <a16:creationId xmlns:a16="http://schemas.microsoft.com/office/drawing/2014/main" id="{874E083E-056D-BF4F-4AE9-1EC59DE0909C}"/>
              </a:ext>
            </a:extLst>
          </p:cNvPr>
          <p:cNvGrpSpPr/>
          <p:nvPr/>
        </p:nvGrpSpPr>
        <p:grpSpPr>
          <a:xfrm>
            <a:off x="11640242" y="3393886"/>
            <a:ext cx="5608255" cy="5608255"/>
            <a:chOff x="0" y="0"/>
            <a:chExt cx="812800" cy="812800"/>
          </a:xfrm>
        </p:grpSpPr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D3CB4F6C-4E6D-F967-593B-8F0E290C475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36" name="TextBox 36">
              <a:extLst>
                <a:ext uri="{FF2B5EF4-FFF2-40B4-BE49-F238E27FC236}">
                  <a16:creationId xmlns:a16="http://schemas.microsoft.com/office/drawing/2014/main" id="{A3F257C1-A57B-F8E4-CC5B-5DF0F3177805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7" name="Group 37">
            <a:extLst>
              <a:ext uri="{FF2B5EF4-FFF2-40B4-BE49-F238E27FC236}">
                <a16:creationId xmlns:a16="http://schemas.microsoft.com/office/drawing/2014/main" id="{C092FE68-E717-8F56-2ECB-C8C14ED1D4C6}"/>
              </a:ext>
            </a:extLst>
          </p:cNvPr>
          <p:cNvGrpSpPr/>
          <p:nvPr/>
        </p:nvGrpSpPr>
        <p:grpSpPr>
          <a:xfrm>
            <a:off x="11878452" y="3648768"/>
            <a:ext cx="5131832" cy="5131832"/>
            <a:chOff x="0" y="0"/>
            <a:chExt cx="812800" cy="812800"/>
          </a:xfrm>
        </p:grpSpPr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2B8A32E5-D026-C7F0-9037-D9B444ED29B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ED7AF40-67D2-6745-9588-BE8464EE728C}"/>
              </a:ext>
            </a:extLst>
          </p:cNvPr>
          <p:cNvSpPr txBox="1"/>
          <p:nvPr/>
        </p:nvSpPr>
        <p:spPr>
          <a:xfrm>
            <a:off x="609599" y="289269"/>
            <a:ext cx="10895251" cy="96251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1. FREEDOM IS GOD INITIATED, NOT MAN ENGINEERED</a:t>
            </a:r>
          </a:p>
          <a:p>
            <a:r>
              <a:rPr lang="en-US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“The Spirit of the Lord is upon Me, because He has anointed Me…” (Luke 4:18).</a:t>
            </a:r>
          </a:p>
          <a:p>
            <a:endParaRPr lang="en-US" sz="36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itchFamily="2" charset="2"/>
              <a:buChar char="q"/>
            </a:pPr>
            <a:r>
              <a:rPr lang="en-US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Before Jesus speaks about the poor, the brokenhearted, or the captives, He speaks about the Spirit and the anointing.</a:t>
            </a:r>
          </a:p>
          <a:p>
            <a:pPr marL="571500" indent="-571500">
              <a:buFont typeface="Wingdings" pitchFamily="2" charset="2"/>
              <a:buChar char="q"/>
            </a:pPr>
            <a:endParaRPr lang="en-US" sz="3600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itchFamily="2" charset="2"/>
              <a:buChar char="q"/>
            </a:pPr>
            <a:r>
              <a:rPr lang="en-US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Freedom does not start with a plan, a program, or a promise we make to ourselves. Freedom starts with the presence and power of God.</a:t>
            </a:r>
          </a:p>
          <a:p>
            <a:pPr marL="571500" indent="-571500">
              <a:buFont typeface="Wingdings" pitchFamily="2" charset="2"/>
              <a:buChar char="q"/>
            </a:pPr>
            <a:endParaRPr lang="en-US" sz="3600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itchFamily="2" charset="2"/>
              <a:buChar char="q"/>
            </a:pPr>
            <a:r>
              <a:rPr lang="en-US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You cannot free yourself. Only the Spirit of the Lord can do this. Chains break because of anointing, not effort.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3200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678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A5C32C-D727-4D31-FF1E-54295ED9F6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808CE922-48A7-0BAF-B8B6-1BB57528CC35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9521" r="-10927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10E18476-8A0B-C5F2-EA9C-A4C82FD0F192}"/>
              </a:ext>
            </a:extLst>
          </p:cNvPr>
          <p:cNvGrpSpPr/>
          <p:nvPr/>
        </p:nvGrpSpPr>
        <p:grpSpPr>
          <a:xfrm>
            <a:off x="338876" y="110990"/>
            <a:ext cx="11222215" cy="10176010"/>
            <a:chOff x="0" y="0"/>
            <a:chExt cx="2274402" cy="70774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348D26BE-51DC-AF1B-F0E0-E1E89C9D4D78}"/>
                </a:ext>
              </a:extLst>
            </p:cNvPr>
            <p:cNvSpPr/>
            <p:nvPr/>
          </p:nvSpPr>
          <p:spPr>
            <a:xfrm>
              <a:off x="0" y="0"/>
              <a:ext cx="2274402" cy="707744"/>
            </a:xfrm>
            <a:custGeom>
              <a:avLst/>
              <a:gdLst/>
              <a:ahLst/>
              <a:cxnLst/>
              <a:rect l="l" t="t" r="r" b="b"/>
              <a:pathLst>
                <a:path w="2274402" h="707744">
                  <a:moveTo>
                    <a:pt x="25159" y="0"/>
                  </a:moveTo>
                  <a:lnTo>
                    <a:pt x="2249243" y="0"/>
                  </a:lnTo>
                  <a:cubicBezTo>
                    <a:pt x="2255915" y="0"/>
                    <a:pt x="2262315" y="2651"/>
                    <a:pt x="2267033" y="7369"/>
                  </a:cubicBezTo>
                  <a:cubicBezTo>
                    <a:pt x="2271751" y="12087"/>
                    <a:pt x="2274402" y="18486"/>
                    <a:pt x="2274402" y="25159"/>
                  </a:cubicBezTo>
                  <a:lnTo>
                    <a:pt x="2274402" y="682586"/>
                  </a:lnTo>
                  <a:cubicBezTo>
                    <a:pt x="2274402" y="689258"/>
                    <a:pt x="2271751" y="695657"/>
                    <a:pt x="2267033" y="700376"/>
                  </a:cubicBezTo>
                  <a:cubicBezTo>
                    <a:pt x="2262315" y="705094"/>
                    <a:pt x="2255915" y="707744"/>
                    <a:pt x="2249243" y="707744"/>
                  </a:cubicBezTo>
                  <a:lnTo>
                    <a:pt x="25159" y="707744"/>
                  </a:lnTo>
                  <a:cubicBezTo>
                    <a:pt x="18486" y="707744"/>
                    <a:pt x="12087" y="705094"/>
                    <a:pt x="7369" y="700376"/>
                  </a:cubicBezTo>
                  <a:cubicBezTo>
                    <a:pt x="2651" y="695657"/>
                    <a:pt x="0" y="689258"/>
                    <a:pt x="0" y="682586"/>
                  </a:cubicBezTo>
                  <a:lnTo>
                    <a:pt x="0" y="25159"/>
                  </a:lnTo>
                  <a:cubicBezTo>
                    <a:pt x="0" y="18486"/>
                    <a:pt x="2651" y="12087"/>
                    <a:pt x="7369" y="7369"/>
                  </a:cubicBezTo>
                  <a:cubicBezTo>
                    <a:pt x="12087" y="2651"/>
                    <a:pt x="18486" y="0"/>
                    <a:pt x="25159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gradFill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A2943F1D-6806-F4BC-78FB-8ADECE7C5B1C}"/>
                </a:ext>
              </a:extLst>
            </p:cNvPr>
            <p:cNvSpPr txBox="1"/>
            <p:nvPr/>
          </p:nvSpPr>
          <p:spPr>
            <a:xfrm>
              <a:off x="0" y="-38100"/>
              <a:ext cx="2274402" cy="745844"/>
            </a:xfrm>
            <a:prstGeom prst="rect">
              <a:avLst/>
            </a:prstGeom>
          </p:spPr>
          <p:txBody>
            <a:bodyPr lIns="57927" tIns="57927" rIns="57927" bIns="57927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>
            <a:extLst>
              <a:ext uri="{FF2B5EF4-FFF2-40B4-BE49-F238E27FC236}">
                <a16:creationId xmlns:a16="http://schemas.microsoft.com/office/drawing/2014/main" id="{D821964E-4A26-CD4D-37B0-1D93041FE911}"/>
              </a:ext>
            </a:extLst>
          </p:cNvPr>
          <p:cNvGrpSpPr/>
          <p:nvPr/>
        </p:nvGrpSpPr>
        <p:grpSpPr>
          <a:xfrm>
            <a:off x="10658240" y="-4851087"/>
            <a:ext cx="13912875" cy="13912875"/>
            <a:chOff x="0" y="0"/>
            <a:chExt cx="18550500" cy="18550500"/>
          </a:xfrm>
        </p:grpSpPr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D104FD22-473A-C0E6-47FB-A76909376D6E}"/>
                </a:ext>
              </a:extLst>
            </p:cNvPr>
            <p:cNvSpPr/>
            <p:nvPr/>
          </p:nvSpPr>
          <p:spPr>
            <a:xfrm>
              <a:off x="0" y="0"/>
              <a:ext cx="18550500" cy="18550500"/>
            </a:xfrm>
            <a:custGeom>
              <a:avLst/>
              <a:gdLst/>
              <a:ahLst/>
              <a:cxnLst/>
              <a:rect l="l" t="t" r="r" b="b"/>
              <a:pathLst>
                <a:path w="18550500" h="18550500">
                  <a:moveTo>
                    <a:pt x="0" y="0"/>
                  </a:moveTo>
                  <a:lnTo>
                    <a:pt x="18550500" y="0"/>
                  </a:lnTo>
                  <a:lnTo>
                    <a:pt x="18550500" y="18550500"/>
                  </a:lnTo>
                  <a:lnTo>
                    <a:pt x="0" y="18550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21" name="Group 21">
              <a:extLst>
                <a:ext uri="{FF2B5EF4-FFF2-40B4-BE49-F238E27FC236}">
                  <a16:creationId xmlns:a16="http://schemas.microsoft.com/office/drawing/2014/main" id="{87D4097D-C39A-098E-AD23-5AC491AD8599}"/>
                </a:ext>
              </a:extLst>
            </p:cNvPr>
            <p:cNvGrpSpPr/>
            <p:nvPr/>
          </p:nvGrpSpPr>
          <p:grpSpPr>
            <a:xfrm>
              <a:off x="1133172" y="1133172"/>
              <a:ext cx="16284156" cy="16284156"/>
              <a:chOff x="0" y="0"/>
              <a:chExt cx="812800" cy="812800"/>
            </a:xfrm>
          </p:grpSpPr>
          <p:sp>
            <p:nvSpPr>
              <p:cNvPr id="22" name="Freeform 22">
                <a:extLst>
                  <a:ext uri="{FF2B5EF4-FFF2-40B4-BE49-F238E27FC236}">
                    <a16:creationId xmlns:a16="http://schemas.microsoft.com/office/drawing/2014/main" id="{E5C2422A-5DCB-88F4-3BB6-C742441A29AC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3" name="TextBox 23">
                <a:extLst>
                  <a:ext uri="{FF2B5EF4-FFF2-40B4-BE49-F238E27FC236}">
                    <a16:creationId xmlns:a16="http://schemas.microsoft.com/office/drawing/2014/main" id="{79A9D558-8FC5-24EE-F2F4-55DB3A0C2357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24" name="Group 24">
            <a:extLst>
              <a:ext uri="{FF2B5EF4-FFF2-40B4-BE49-F238E27FC236}">
                <a16:creationId xmlns:a16="http://schemas.microsoft.com/office/drawing/2014/main" id="{BFDC930B-6CC6-FB09-CC44-873A0C59C239}"/>
              </a:ext>
            </a:extLst>
          </p:cNvPr>
          <p:cNvGrpSpPr/>
          <p:nvPr/>
        </p:nvGrpSpPr>
        <p:grpSpPr>
          <a:xfrm rot="-3207614">
            <a:off x="17455210" y="2837636"/>
            <a:ext cx="6049545" cy="3685699"/>
            <a:chOff x="0" y="0"/>
            <a:chExt cx="1593296" cy="970719"/>
          </a:xfrm>
        </p:grpSpPr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0232AB26-1F28-33F6-6310-9CFAA91613CC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" name="TextBox 26">
              <a:extLst>
                <a:ext uri="{FF2B5EF4-FFF2-40B4-BE49-F238E27FC236}">
                  <a16:creationId xmlns:a16="http://schemas.microsoft.com/office/drawing/2014/main" id="{4883A4F3-9677-779E-F371-830D01FE736D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7" name="Group 27">
            <a:extLst>
              <a:ext uri="{FF2B5EF4-FFF2-40B4-BE49-F238E27FC236}">
                <a16:creationId xmlns:a16="http://schemas.microsoft.com/office/drawing/2014/main" id="{B9F78073-00EC-7455-9037-60A8EB4C84B6}"/>
              </a:ext>
            </a:extLst>
          </p:cNvPr>
          <p:cNvGrpSpPr/>
          <p:nvPr/>
        </p:nvGrpSpPr>
        <p:grpSpPr>
          <a:xfrm rot="-3207614">
            <a:off x="13944382" y="936044"/>
            <a:ext cx="6049545" cy="3685699"/>
            <a:chOff x="0" y="0"/>
            <a:chExt cx="1593296" cy="970719"/>
          </a:xfrm>
        </p:grpSpPr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CED2CAF8-8F37-726A-982C-600AD6E1DE22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" name="TextBox 29">
              <a:extLst>
                <a:ext uri="{FF2B5EF4-FFF2-40B4-BE49-F238E27FC236}">
                  <a16:creationId xmlns:a16="http://schemas.microsoft.com/office/drawing/2014/main" id="{3C07C990-1A68-9575-25FC-EAE3C6A7C130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0" name="Freeform 30">
            <a:extLst>
              <a:ext uri="{FF2B5EF4-FFF2-40B4-BE49-F238E27FC236}">
                <a16:creationId xmlns:a16="http://schemas.microsoft.com/office/drawing/2014/main" id="{808627D8-52F9-0F5A-BC1E-D173F8FD5C88}"/>
              </a:ext>
            </a:extLst>
          </p:cNvPr>
          <p:cNvSpPr/>
          <p:nvPr/>
        </p:nvSpPr>
        <p:spPr>
          <a:xfrm>
            <a:off x="10974337" y="2746091"/>
            <a:ext cx="6940062" cy="6940062"/>
          </a:xfrm>
          <a:custGeom>
            <a:avLst/>
            <a:gdLst/>
            <a:ahLst/>
            <a:cxnLst/>
            <a:rect l="l" t="t" r="r" b="b"/>
            <a:pathLst>
              <a:path w="6940062" h="6940062">
                <a:moveTo>
                  <a:pt x="0" y="0"/>
                </a:moveTo>
                <a:lnTo>
                  <a:pt x="6940062" y="0"/>
                </a:lnTo>
                <a:lnTo>
                  <a:pt x="6940062" y="6940063"/>
                </a:lnTo>
                <a:lnTo>
                  <a:pt x="0" y="69400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31" name="Group 31">
            <a:extLst>
              <a:ext uri="{FF2B5EF4-FFF2-40B4-BE49-F238E27FC236}">
                <a16:creationId xmlns:a16="http://schemas.microsoft.com/office/drawing/2014/main" id="{0B8960A1-BB45-D4C5-3683-07F50493E1DC}"/>
              </a:ext>
            </a:extLst>
          </p:cNvPr>
          <p:cNvGrpSpPr/>
          <p:nvPr/>
        </p:nvGrpSpPr>
        <p:grpSpPr>
          <a:xfrm>
            <a:off x="11398276" y="3170031"/>
            <a:ext cx="6092184" cy="6092184"/>
            <a:chOff x="0" y="0"/>
            <a:chExt cx="812800" cy="812800"/>
          </a:xfrm>
        </p:grpSpPr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FC58040F-05EA-DD14-B38B-6E381CABED8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33" name="TextBox 33">
              <a:extLst>
                <a:ext uri="{FF2B5EF4-FFF2-40B4-BE49-F238E27FC236}">
                  <a16:creationId xmlns:a16="http://schemas.microsoft.com/office/drawing/2014/main" id="{05843056-E6E7-D6E7-94F5-9A88593B8FCC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4" name="Group 34">
            <a:extLst>
              <a:ext uri="{FF2B5EF4-FFF2-40B4-BE49-F238E27FC236}">
                <a16:creationId xmlns:a16="http://schemas.microsoft.com/office/drawing/2014/main" id="{98D69FAB-47E9-B8CC-1F22-A239387C5B49}"/>
              </a:ext>
            </a:extLst>
          </p:cNvPr>
          <p:cNvGrpSpPr/>
          <p:nvPr/>
        </p:nvGrpSpPr>
        <p:grpSpPr>
          <a:xfrm>
            <a:off x="11640242" y="3393886"/>
            <a:ext cx="5608255" cy="5608255"/>
            <a:chOff x="0" y="0"/>
            <a:chExt cx="812800" cy="812800"/>
          </a:xfrm>
        </p:grpSpPr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6D54FF56-0501-283A-FAE3-6509DC6E09C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36" name="TextBox 36">
              <a:extLst>
                <a:ext uri="{FF2B5EF4-FFF2-40B4-BE49-F238E27FC236}">
                  <a16:creationId xmlns:a16="http://schemas.microsoft.com/office/drawing/2014/main" id="{86FA6D7A-6105-5F63-EDB1-88AB9B19A1EF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7" name="Group 37">
            <a:extLst>
              <a:ext uri="{FF2B5EF4-FFF2-40B4-BE49-F238E27FC236}">
                <a16:creationId xmlns:a16="http://schemas.microsoft.com/office/drawing/2014/main" id="{CACB70F7-092A-4984-4D21-D1EC44A592CE}"/>
              </a:ext>
            </a:extLst>
          </p:cNvPr>
          <p:cNvGrpSpPr/>
          <p:nvPr/>
        </p:nvGrpSpPr>
        <p:grpSpPr>
          <a:xfrm>
            <a:off x="11878452" y="3648768"/>
            <a:ext cx="5131832" cy="5131832"/>
            <a:chOff x="0" y="0"/>
            <a:chExt cx="812800" cy="812800"/>
          </a:xfrm>
        </p:grpSpPr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16E66F88-BA4E-CF6E-909D-C6AB101792E3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6470DEA-94DD-35CD-2EA2-5140382B7F69}"/>
              </a:ext>
            </a:extLst>
          </p:cNvPr>
          <p:cNvSpPr txBox="1"/>
          <p:nvPr/>
        </p:nvSpPr>
        <p:spPr>
          <a:xfrm>
            <a:off x="533401" y="1225211"/>
            <a:ext cx="10971450" cy="94157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2. FREEDOM HAS A TARGETED MISSION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Jesus doesn’t just announce some abstract or vague religious blessing. He names specific people and specific conditions:</a:t>
            </a: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§"/>
            </a:pPr>
            <a:r>
              <a:rPr lang="en-US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“To preach the gospel to </a:t>
            </a:r>
            <a:r>
              <a:rPr lang="en-US" sz="36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the poor”</a:t>
            </a: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§"/>
            </a:pPr>
            <a:endParaRPr lang="en-US" sz="3600" b="1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§"/>
            </a:pPr>
            <a:r>
              <a:rPr lang="en-US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“To heal </a:t>
            </a:r>
            <a:r>
              <a:rPr lang="en-US" sz="36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the brokenhearted”</a:t>
            </a: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§"/>
            </a:pPr>
            <a:endParaRPr lang="en-US" sz="3600" b="1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§"/>
            </a:pPr>
            <a:r>
              <a:rPr lang="en-US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“To proclaim liberty to </a:t>
            </a:r>
            <a:r>
              <a:rPr lang="en-US" sz="36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the captives”</a:t>
            </a: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§"/>
            </a:pPr>
            <a:endParaRPr lang="en-US" sz="3600" b="1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§"/>
            </a:pPr>
            <a:r>
              <a:rPr lang="en-US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“And recovery of sight to </a:t>
            </a:r>
            <a:r>
              <a:rPr lang="en-US" sz="36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the blind”</a:t>
            </a: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§"/>
            </a:pPr>
            <a:endParaRPr lang="en-US" sz="3600" b="1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§"/>
            </a:pPr>
            <a:r>
              <a:rPr lang="en-US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“To set at liberty those who are </a:t>
            </a:r>
            <a:r>
              <a:rPr lang="en-US" sz="36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oppressed</a:t>
            </a:r>
            <a:r>
              <a:rPr lang="en-US" sz="32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”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3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07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A5C32C-D727-4D31-FF1E-54295ED9F6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808CE922-48A7-0BAF-B8B6-1BB57528CC35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9521" r="-10927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10E18476-8A0B-C5F2-EA9C-A4C82FD0F192}"/>
              </a:ext>
            </a:extLst>
          </p:cNvPr>
          <p:cNvGrpSpPr/>
          <p:nvPr/>
        </p:nvGrpSpPr>
        <p:grpSpPr>
          <a:xfrm>
            <a:off x="338876" y="110990"/>
            <a:ext cx="11222215" cy="10176010"/>
            <a:chOff x="0" y="0"/>
            <a:chExt cx="2274402" cy="70774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348D26BE-51DC-AF1B-F0E0-E1E89C9D4D78}"/>
                </a:ext>
              </a:extLst>
            </p:cNvPr>
            <p:cNvSpPr/>
            <p:nvPr/>
          </p:nvSpPr>
          <p:spPr>
            <a:xfrm>
              <a:off x="0" y="0"/>
              <a:ext cx="2274402" cy="707744"/>
            </a:xfrm>
            <a:custGeom>
              <a:avLst/>
              <a:gdLst/>
              <a:ahLst/>
              <a:cxnLst/>
              <a:rect l="l" t="t" r="r" b="b"/>
              <a:pathLst>
                <a:path w="2274402" h="707744">
                  <a:moveTo>
                    <a:pt x="25159" y="0"/>
                  </a:moveTo>
                  <a:lnTo>
                    <a:pt x="2249243" y="0"/>
                  </a:lnTo>
                  <a:cubicBezTo>
                    <a:pt x="2255915" y="0"/>
                    <a:pt x="2262315" y="2651"/>
                    <a:pt x="2267033" y="7369"/>
                  </a:cubicBezTo>
                  <a:cubicBezTo>
                    <a:pt x="2271751" y="12087"/>
                    <a:pt x="2274402" y="18486"/>
                    <a:pt x="2274402" y="25159"/>
                  </a:cubicBezTo>
                  <a:lnTo>
                    <a:pt x="2274402" y="682586"/>
                  </a:lnTo>
                  <a:cubicBezTo>
                    <a:pt x="2274402" y="689258"/>
                    <a:pt x="2271751" y="695657"/>
                    <a:pt x="2267033" y="700376"/>
                  </a:cubicBezTo>
                  <a:cubicBezTo>
                    <a:pt x="2262315" y="705094"/>
                    <a:pt x="2255915" y="707744"/>
                    <a:pt x="2249243" y="707744"/>
                  </a:cubicBezTo>
                  <a:lnTo>
                    <a:pt x="25159" y="707744"/>
                  </a:lnTo>
                  <a:cubicBezTo>
                    <a:pt x="18486" y="707744"/>
                    <a:pt x="12087" y="705094"/>
                    <a:pt x="7369" y="700376"/>
                  </a:cubicBezTo>
                  <a:cubicBezTo>
                    <a:pt x="2651" y="695657"/>
                    <a:pt x="0" y="689258"/>
                    <a:pt x="0" y="682586"/>
                  </a:cubicBezTo>
                  <a:lnTo>
                    <a:pt x="0" y="25159"/>
                  </a:lnTo>
                  <a:cubicBezTo>
                    <a:pt x="0" y="18486"/>
                    <a:pt x="2651" y="12087"/>
                    <a:pt x="7369" y="7369"/>
                  </a:cubicBezTo>
                  <a:cubicBezTo>
                    <a:pt x="12087" y="2651"/>
                    <a:pt x="18486" y="0"/>
                    <a:pt x="25159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gradFill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A2943F1D-6806-F4BC-78FB-8ADECE7C5B1C}"/>
                </a:ext>
              </a:extLst>
            </p:cNvPr>
            <p:cNvSpPr txBox="1"/>
            <p:nvPr/>
          </p:nvSpPr>
          <p:spPr>
            <a:xfrm>
              <a:off x="0" y="-38100"/>
              <a:ext cx="2274402" cy="745844"/>
            </a:xfrm>
            <a:prstGeom prst="rect">
              <a:avLst/>
            </a:prstGeom>
          </p:spPr>
          <p:txBody>
            <a:bodyPr lIns="57927" tIns="57927" rIns="57927" bIns="57927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>
            <a:extLst>
              <a:ext uri="{FF2B5EF4-FFF2-40B4-BE49-F238E27FC236}">
                <a16:creationId xmlns:a16="http://schemas.microsoft.com/office/drawing/2014/main" id="{D821964E-4A26-CD4D-37B0-1D93041FE911}"/>
              </a:ext>
            </a:extLst>
          </p:cNvPr>
          <p:cNvGrpSpPr/>
          <p:nvPr/>
        </p:nvGrpSpPr>
        <p:grpSpPr>
          <a:xfrm>
            <a:off x="10658240" y="-4851087"/>
            <a:ext cx="13912875" cy="13912875"/>
            <a:chOff x="0" y="0"/>
            <a:chExt cx="18550500" cy="18550500"/>
          </a:xfrm>
        </p:grpSpPr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D104FD22-473A-C0E6-47FB-A76909376D6E}"/>
                </a:ext>
              </a:extLst>
            </p:cNvPr>
            <p:cNvSpPr/>
            <p:nvPr/>
          </p:nvSpPr>
          <p:spPr>
            <a:xfrm>
              <a:off x="0" y="0"/>
              <a:ext cx="18550500" cy="18550500"/>
            </a:xfrm>
            <a:custGeom>
              <a:avLst/>
              <a:gdLst/>
              <a:ahLst/>
              <a:cxnLst/>
              <a:rect l="l" t="t" r="r" b="b"/>
              <a:pathLst>
                <a:path w="18550500" h="18550500">
                  <a:moveTo>
                    <a:pt x="0" y="0"/>
                  </a:moveTo>
                  <a:lnTo>
                    <a:pt x="18550500" y="0"/>
                  </a:lnTo>
                  <a:lnTo>
                    <a:pt x="18550500" y="18550500"/>
                  </a:lnTo>
                  <a:lnTo>
                    <a:pt x="0" y="18550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21" name="Group 21">
              <a:extLst>
                <a:ext uri="{FF2B5EF4-FFF2-40B4-BE49-F238E27FC236}">
                  <a16:creationId xmlns:a16="http://schemas.microsoft.com/office/drawing/2014/main" id="{87D4097D-C39A-098E-AD23-5AC491AD8599}"/>
                </a:ext>
              </a:extLst>
            </p:cNvPr>
            <p:cNvGrpSpPr/>
            <p:nvPr/>
          </p:nvGrpSpPr>
          <p:grpSpPr>
            <a:xfrm>
              <a:off x="1133172" y="1133172"/>
              <a:ext cx="16284156" cy="16284156"/>
              <a:chOff x="0" y="0"/>
              <a:chExt cx="812800" cy="812800"/>
            </a:xfrm>
          </p:grpSpPr>
          <p:sp>
            <p:nvSpPr>
              <p:cNvPr id="22" name="Freeform 22">
                <a:extLst>
                  <a:ext uri="{FF2B5EF4-FFF2-40B4-BE49-F238E27FC236}">
                    <a16:creationId xmlns:a16="http://schemas.microsoft.com/office/drawing/2014/main" id="{E5C2422A-5DCB-88F4-3BB6-C742441A29AC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3" name="TextBox 23">
                <a:extLst>
                  <a:ext uri="{FF2B5EF4-FFF2-40B4-BE49-F238E27FC236}">
                    <a16:creationId xmlns:a16="http://schemas.microsoft.com/office/drawing/2014/main" id="{79A9D558-8FC5-24EE-F2F4-55DB3A0C2357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24" name="Group 24">
            <a:extLst>
              <a:ext uri="{FF2B5EF4-FFF2-40B4-BE49-F238E27FC236}">
                <a16:creationId xmlns:a16="http://schemas.microsoft.com/office/drawing/2014/main" id="{BFDC930B-6CC6-FB09-CC44-873A0C59C239}"/>
              </a:ext>
            </a:extLst>
          </p:cNvPr>
          <p:cNvGrpSpPr/>
          <p:nvPr/>
        </p:nvGrpSpPr>
        <p:grpSpPr>
          <a:xfrm rot="-3207614">
            <a:off x="17455210" y="2837636"/>
            <a:ext cx="6049545" cy="3685699"/>
            <a:chOff x="0" y="0"/>
            <a:chExt cx="1593296" cy="970719"/>
          </a:xfrm>
        </p:grpSpPr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0232AB26-1F28-33F6-6310-9CFAA91613CC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" name="TextBox 26">
              <a:extLst>
                <a:ext uri="{FF2B5EF4-FFF2-40B4-BE49-F238E27FC236}">
                  <a16:creationId xmlns:a16="http://schemas.microsoft.com/office/drawing/2014/main" id="{4883A4F3-9677-779E-F371-830D01FE736D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7" name="Group 27">
            <a:extLst>
              <a:ext uri="{FF2B5EF4-FFF2-40B4-BE49-F238E27FC236}">
                <a16:creationId xmlns:a16="http://schemas.microsoft.com/office/drawing/2014/main" id="{B9F78073-00EC-7455-9037-60A8EB4C84B6}"/>
              </a:ext>
            </a:extLst>
          </p:cNvPr>
          <p:cNvGrpSpPr/>
          <p:nvPr/>
        </p:nvGrpSpPr>
        <p:grpSpPr>
          <a:xfrm rot="-3207614">
            <a:off x="13944382" y="936044"/>
            <a:ext cx="6049545" cy="3685699"/>
            <a:chOff x="0" y="0"/>
            <a:chExt cx="1593296" cy="970719"/>
          </a:xfrm>
        </p:grpSpPr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CED2CAF8-8F37-726A-982C-600AD6E1DE22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" name="TextBox 29">
              <a:extLst>
                <a:ext uri="{FF2B5EF4-FFF2-40B4-BE49-F238E27FC236}">
                  <a16:creationId xmlns:a16="http://schemas.microsoft.com/office/drawing/2014/main" id="{3C07C990-1A68-9575-25FC-EAE3C6A7C130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0" name="Freeform 30">
            <a:extLst>
              <a:ext uri="{FF2B5EF4-FFF2-40B4-BE49-F238E27FC236}">
                <a16:creationId xmlns:a16="http://schemas.microsoft.com/office/drawing/2014/main" id="{808627D8-52F9-0F5A-BC1E-D173F8FD5C88}"/>
              </a:ext>
            </a:extLst>
          </p:cNvPr>
          <p:cNvSpPr/>
          <p:nvPr/>
        </p:nvSpPr>
        <p:spPr>
          <a:xfrm>
            <a:off x="10974337" y="2746091"/>
            <a:ext cx="6940062" cy="6940062"/>
          </a:xfrm>
          <a:custGeom>
            <a:avLst/>
            <a:gdLst/>
            <a:ahLst/>
            <a:cxnLst/>
            <a:rect l="l" t="t" r="r" b="b"/>
            <a:pathLst>
              <a:path w="6940062" h="6940062">
                <a:moveTo>
                  <a:pt x="0" y="0"/>
                </a:moveTo>
                <a:lnTo>
                  <a:pt x="6940062" y="0"/>
                </a:lnTo>
                <a:lnTo>
                  <a:pt x="6940062" y="6940063"/>
                </a:lnTo>
                <a:lnTo>
                  <a:pt x="0" y="69400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31" name="Group 31">
            <a:extLst>
              <a:ext uri="{FF2B5EF4-FFF2-40B4-BE49-F238E27FC236}">
                <a16:creationId xmlns:a16="http://schemas.microsoft.com/office/drawing/2014/main" id="{0B8960A1-BB45-D4C5-3683-07F50493E1DC}"/>
              </a:ext>
            </a:extLst>
          </p:cNvPr>
          <p:cNvGrpSpPr/>
          <p:nvPr/>
        </p:nvGrpSpPr>
        <p:grpSpPr>
          <a:xfrm>
            <a:off x="11398276" y="3170031"/>
            <a:ext cx="6092184" cy="6092184"/>
            <a:chOff x="0" y="0"/>
            <a:chExt cx="812800" cy="812800"/>
          </a:xfrm>
        </p:grpSpPr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FC58040F-05EA-DD14-B38B-6E381CABED8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33" name="TextBox 33">
              <a:extLst>
                <a:ext uri="{FF2B5EF4-FFF2-40B4-BE49-F238E27FC236}">
                  <a16:creationId xmlns:a16="http://schemas.microsoft.com/office/drawing/2014/main" id="{05843056-E6E7-D6E7-94F5-9A88593B8FCC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4" name="Group 34">
            <a:extLst>
              <a:ext uri="{FF2B5EF4-FFF2-40B4-BE49-F238E27FC236}">
                <a16:creationId xmlns:a16="http://schemas.microsoft.com/office/drawing/2014/main" id="{98D69FAB-47E9-B8CC-1F22-A239387C5B49}"/>
              </a:ext>
            </a:extLst>
          </p:cNvPr>
          <p:cNvGrpSpPr/>
          <p:nvPr/>
        </p:nvGrpSpPr>
        <p:grpSpPr>
          <a:xfrm>
            <a:off x="11640242" y="3393886"/>
            <a:ext cx="5608255" cy="5608255"/>
            <a:chOff x="0" y="0"/>
            <a:chExt cx="812800" cy="812800"/>
          </a:xfrm>
        </p:grpSpPr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6D54FF56-0501-283A-FAE3-6509DC6E09C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36" name="TextBox 36">
              <a:extLst>
                <a:ext uri="{FF2B5EF4-FFF2-40B4-BE49-F238E27FC236}">
                  <a16:creationId xmlns:a16="http://schemas.microsoft.com/office/drawing/2014/main" id="{86FA6D7A-6105-5F63-EDB1-88AB9B19A1EF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7" name="Group 37">
            <a:extLst>
              <a:ext uri="{FF2B5EF4-FFF2-40B4-BE49-F238E27FC236}">
                <a16:creationId xmlns:a16="http://schemas.microsoft.com/office/drawing/2014/main" id="{CACB70F7-092A-4984-4D21-D1EC44A592CE}"/>
              </a:ext>
            </a:extLst>
          </p:cNvPr>
          <p:cNvGrpSpPr/>
          <p:nvPr/>
        </p:nvGrpSpPr>
        <p:grpSpPr>
          <a:xfrm>
            <a:off x="11878452" y="3648768"/>
            <a:ext cx="5131832" cy="5131832"/>
            <a:chOff x="0" y="0"/>
            <a:chExt cx="812800" cy="812800"/>
          </a:xfrm>
        </p:grpSpPr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16E66F88-BA4E-CF6E-909D-C6AB101792E3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6470DEA-94DD-35CD-2EA2-5140382B7F69}"/>
              </a:ext>
            </a:extLst>
          </p:cNvPr>
          <p:cNvSpPr txBox="1"/>
          <p:nvPr/>
        </p:nvSpPr>
        <p:spPr>
          <a:xfrm>
            <a:off x="373601" y="2019299"/>
            <a:ext cx="11131249" cy="57736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2. FREEDOM HAS A TARGETED MISSION cont’d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Freedom in Christ is not vague spirituality; it is a targeted mission. </a:t>
            </a:r>
          </a:p>
          <a:p>
            <a:pPr marL="571500" indent="-571500">
              <a:buFont typeface="Wingdings" pitchFamily="2" charset="2"/>
              <a:buChar char="q"/>
            </a:pPr>
            <a:endParaRPr lang="en-US" sz="36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itchFamily="2" charset="2"/>
              <a:buChar char="q"/>
            </a:pPr>
            <a:r>
              <a:rPr lang="en-US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The anointing of Jesus aims at real conditions.</a:t>
            </a:r>
          </a:p>
          <a:p>
            <a:pPr marL="571500" indent="-571500">
              <a:buFont typeface="Wingdings" pitchFamily="2" charset="2"/>
              <a:buChar char="§"/>
            </a:pPr>
            <a:r>
              <a:rPr lang="en-US" sz="36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</a:t>
            </a:r>
            <a:r>
              <a:rPr lang="en-US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piritual</a:t>
            </a:r>
          </a:p>
          <a:p>
            <a:endParaRPr lang="en-US" sz="36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itchFamily="2" charset="2"/>
              <a:buChar char="§"/>
            </a:pPr>
            <a:r>
              <a:rPr lang="en-US" sz="36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</a:t>
            </a:r>
            <a:r>
              <a:rPr lang="en-US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motional</a:t>
            </a:r>
          </a:p>
          <a:p>
            <a:pPr marL="571500" indent="-571500">
              <a:buFont typeface="Wingdings" pitchFamily="2" charset="2"/>
              <a:buChar char="§"/>
            </a:pPr>
            <a:endParaRPr lang="en-US" sz="36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itchFamily="2" charset="2"/>
              <a:buChar char="§"/>
            </a:pPr>
            <a:r>
              <a:rPr lang="en-US" sz="36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</a:t>
            </a:r>
            <a:r>
              <a:rPr lang="en-US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ocial.</a:t>
            </a:r>
          </a:p>
        </p:txBody>
      </p:sp>
    </p:spTree>
    <p:extLst>
      <p:ext uri="{BB962C8B-B14F-4D97-AF65-F5344CB8AC3E}">
        <p14:creationId xmlns:p14="http://schemas.microsoft.com/office/powerpoint/2010/main" val="1242667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D316D0-7956-BD86-D59A-37AAD76B57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8764A9B9-EA41-12D6-02D7-6CBD9CE40C17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9521" r="-10927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F7DE562A-CC4B-5858-EC41-1B63161E08C3}"/>
              </a:ext>
            </a:extLst>
          </p:cNvPr>
          <p:cNvGrpSpPr/>
          <p:nvPr/>
        </p:nvGrpSpPr>
        <p:grpSpPr>
          <a:xfrm>
            <a:off x="338876" y="110990"/>
            <a:ext cx="11222215" cy="10176010"/>
            <a:chOff x="0" y="0"/>
            <a:chExt cx="2274402" cy="70774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538182FF-AF1B-67CA-CCCC-4D7E934A4F2A}"/>
                </a:ext>
              </a:extLst>
            </p:cNvPr>
            <p:cNvSpPr/>
            <p:nvPr/>
          </p:nvSpPr>
          <p:spPr>
            <a:xfrm>
              <a:off x="0" y="0"/>
              <a:ext cx="2274402" cy="707744"/>
            </a:xfrm>
            <a:custGeom>
              <a:avLst/>
              <a:gdLst/>
              <a:ahLst/>
              <a:cxnLst/>
              <a:rect l="l" t="t" r="r" b="b"/>
              <a:pathLst>
                <a:path w="2274402" h="707744">
                  <a:moveTo>
                    <a:pt x="25159" y="0"/>
                  </a:moveTo>
                  <a:lnTo>
                    <a:pt x="2249243" y="0"/>
                  </a:lnTo>
                  <a:cubicBezTo>
                    <a:pt x="2255915" y="0"/>
                    <a:pt x="2262315" y="2651"/>
                    <a:pt x="2267033" y="7369"/>
                  </a:cubicBezTo>
                  <a:cubicBezTo>
                    <a:pt x="2271751" y="12087"/>
                    <a:pt x="2274402" y="18486"/>
                    <a:pt x="2274402" y="25159"/>
                  </a:cubicBezTo>
                  <a:lnTo>
                    <a:pt x="2274402" y="682586"/>
                  </a:lnTo>
                  <a:cubicBezTo>
                    <a:pt x="2274402" y="689258"/>
                    <a:pt x="2271751" y="695657"/>
                    <a:pt x="2267033" y="700376"/>
                  </a:cubicBezTo>
                  <a:cubicBezTo>
                    <a:pt x="2262315" y="705094"/>
                    <a:pt x="2255915" y="707744"/>
                    <a:pt x="2249243" y="707744"/>
                  </a:cubicBezTo>
                  <a:lnTo>
                    <a:pt x="25159" y="707744"/>
                  </a:lnTo>
                  <a:cubicBezTo>
                    <a:pt x="18486" y="707744"/>
                    <a:pt x="12087" y="705094"/>
                    <a:pt x="7369" y="700376"/>
                  </a:cubicBezTo>
                  <a:cubicBezTo>
                    <a:pt x="2651" y="695657"/>
                    <a:pt x="0" y="689258"/>
                    <a:pt x="0" y="682586"/>
                  </a:cubicBezTo>
                  <a:lnTo>
                    <a:pt x="0" y="25159"/>
                  </a:lnTo>
                  <a:cubicBezTo>
                    <a:pt x="0" y="18486"/>
                    <a:pt x="2651" y="12087"/>
                    <a:pt x="7369" y="7369"/>
                  </a:cubicBezTo>
                  <a:cubicBezTo>
                    <a:pt x="12087" y="2651"/>
                    <a:pt x="18486" y="0"/>
                    <a:pt x="25159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gradFill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DBE0130B-C864-0610-2F24-F5057B4A2D13}"/>
                </a:ext>
              </a:extLst>
            </p:cNvPr>
            <p:cNvSpPr txBox="1"/>
            <p:nvPr/>
          </p:nvSpPr>
          <p:spPr>
            <a:xfrm>
              <a:off x="0" y="-38100"/>
              <a:ext cx="2274402" cy="745844"/>
            </a:xfrm>
            <a:prstGeom prst="rect">
              <a:avLst/>
            </a:prstGeom>
          </p:spPr>
          <p:txBody>
            <a:bodyPr lIns="57927" tIns="57927" rIns="57927" bIns="57927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>
            <a:extLst>
              <a:ext uri="{FF2B5EF4-FFF2-40B4-BE49-F238E27FC236}">
                <a16:creationId xmlns:a16="http://schemas.microsoft.com/office/drawing/2014/main" id="{2893896E-AE10-EC6A-4DF0-6AAD32A7EF14}"/>
              </a:ext>
            </a:extLst>
          </p:cNvPr>
          <p:cNvGrpSpPr/>
          <p:nvPr/>
        </p:nvGrpSpPr>
        <p:grpSpPr>
          <a:xfrm>
            <a:off x="10658240" y="-4851087"/>
            <a:ext cx="13912875" cy="13912875"/>
            <a:chOff x="0" y="0"/>
            <a:chExt cx="18550500" cy="18550500"/>
          </a:xfrm>
        </p:grpSpPr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AEC52F69-6231-D463-F209-F4A1B321984E}"/>
                </a:ext>
              </a:extLst>
            </p:cNvPr>
            <p:cNvSpPr/>
            <p:nvPr/>
          </p:nvSpPr>
          <p:spPr>
            <a:xfrm>
              <a:off x="0" y="0"/>
              <a:ext cx="18550500" cy="18550500"/>
            </a:xfrm>
            <a:custGeom>
              <a:avLst/>
              <a:gdLst/>
              <a:ahLst/>
              <a:cxnLst/>
              <a:rect l="l" t="t" r="r" b="b"/>
              <a:pathLst>
                <a:path w="18550500" h="18550500">
                  <a:moveTo>
                    <a:pt x="0" y="0"/>
                  </a:moveTo>
                  <a:lnTo>
                    <a:pt x="18550500" y="0"/>
                  </a:lnTo>
                  <a:lnTo>
                    <a:pt x="18550500" y="18550500"/>
                  </a:lnTo>
                  <a:lnTo>
                    <a:pt x="0" y="18550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21" name="Group 21">
              <a:extLst>
                <a:ext uri="{FF2B5EF4-FFF2-40B4-BE49-F238E27FC236}">
                  <a16:creationId xmlns:a16="http://schemas.microsoft.com/office/drawing/2014/main" id="{07345184-83B9-52A8-0934-674EED157912}"/>
                </a:ext>
              </a:extLst>
            </p:cNvPr>
            <p:cNvGrpSpPr/>
            <p:nvPr/>
          </p:nvGrpSpPr>
          <p:grpSpPr>
            <a:xfrm>
              <a:off x="1133172" y="1133172"/>
              <a:ext cx="16284156" cy="16284156"/>
              <a:chOff x="0" y="0"/>
              <a:chExt cx="812800" cy="812800"/>
            </a:xfrm>
          </p:grpSpPr>
          <p:sp>
            <p:nvSpPr>
              <p:cNvPr id="22" name="Freeform 22">
                <a:extLst>
                  <a:ext uri="{FF2B5EF4-FFF2-40B4-BE49-F238E27FC236}">
                    <a16:creationId xmlns:a16="http://schemas.microsoft.com/office/drawing/2014/main" id="{3A80A26D-18C4-5F51-FEB8-572412C5EEF4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3" name="TextBox 23">
                <a:extLst>
                  <a:ext uri="{FF2B5EF4-FFF2-40B4-BE49-F238E27FC236}">
                    <a16:creationId xmlns:a16="http://schemas.microsoft.com/office/drawing/2014/main" id="{F22D6D5C-F481-D7A1-9223-043140DAB793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24" name="Group 24">
            <a:extLst>
              <a:ext uri="{FF2B5EF4-FFF2-40B4-BE49-F238E27FC236}">
                <a16:creationId xmlns:a16="http://schemas.microsoft.com/office/drawing/2014/main" id="{EF6FAA84-80B6-AFE8-8A08-C702E5254FCA}"/>
              </a:ext>
            </a:extLst>
          </p:cNvPr>
          <p:cNvGrpSpPr/>
          <p:nvPr/>
        </p:nvGrpSpPr>
        <p:grpSpPr>
          <a:xfrm rot="-3207614">
            <a:off x="17455210" y="2837636"/>
            <a:ext cx="6049545" cy="3685699"/>
            <a:chOff x="0" y="0"/>
            <a:chExt cx="1593296" cy="970719"/>
          </a:xfrm>
        </p:grpSpPr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A3B61A1C-FF6D-59BA-360D-06E42FE9E8F3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" name="TextBox 26">
              <a:extLst>
                <a:ext uri="{FF2B5EF4-FFF2-40B4-BE49-F238E27FC236}">
                  <a16:creationId xmlns:a16="http://schemas.microsoft.com/office/drawing/2014/main" id="{F472DB78-5441-1C27-C3BC-984CCEE6B5D9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7" name="Group 27">
            <a:extLst>
              <a:ext uri="{FF2B5EF4-FFF2-40B4-BE49-F238E27FC236}">
                <a16:creationId xmlns:a16="http://schemas.microsoft.com/office/drawing/2014/main" id="{ED08273E-5A82-1ED6-D3DD-AE5243C00618}"/>
              </a:ext>
            </a:extLst>
          </p:cNvPr>
          <p:cNvGrpSpPr/>
          <p:nvPr/>
        </p:nvGrpSpPr>
        <p:grpSpPr>
          <a:xfrm rot="-3207614">
            <a:off x="13944382" y="936044"/>
            <a:ext cx="6049545" cy="3685699"/>
            <a:chOff x="0" y="0"/>
            <a:chExt cx="1593296" cy="970719"/>
          </a:xfrm>
        </p:grpSpPr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6F3B50E3-5EBE-CD7B-08D1-23E75A026CD7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" name="TextBox 29">
              <a:extLst>
                <a:ext uri="{FF2B5EF4-FFF2-40B4-BE49-F238E27FC236}">
                  <a16:creationId xmlns:a16="http://schemas.microsoft.com/office/drawing/2014/main" id="{2A7EC57A-F479-A658-1C5D-5E9560D60B13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0" name="Freeform 30">
            <a:extLst>
              <a:ext uri="{FF2B5EF4-FFF2-40B4-BE49-F238E27FC236}">
                <a16:creationId xmlns:a16="http://schemas.microsoft.com/office/drawing/2014/main" id="{79C9A8AF-F85F-95FF-6A5A-DC56223A5153}"/>
              </a:ext>
            </a:extLst>
          </p:cNvPr>
          <p:cNvSpPr/>
          <p:nvPr/>
        </p:nvSpPr>
        <p:spPr>
          <a:xfrm>
            <a:off x="10974337" y="2746091"/>
            <a:ext cx="6940062" cy="6940062"/>
          </a:xfrm>
          <a:custGeom>
            <a:avLst/>
            <a:gdLst/>
            <a:ahLst/>
            <a:cxnLst/>
            <a:rect l="l" t="t" r="r" b="b"/>
            <a:pathLst>
              <a:path w="6940062" h="6940062">
                <a:moveTo>
                  <a:pt x="0" y="0"/>
                </a:moveTo>
                <a:lnTo>
                  <a:pt x="6940062" y="0"/>
                </a:lnTo>
                <a:lnTo>
                  <a:pt x="6940062" y="6940063"/>
                </a:lnTo>
                <a:lnTo>
                  <a:pt x="0" y="69400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31" name="Group 31">
            <a:extLst>
              <a:ext uri="{FF2B5EF4-FFF2-40B4-BE49-F238E27FC236}">
                <a16:creationId xmlns:a16="http://schemas.microsoft.com/office/drawing/2014/main" id="{83E3D699-7073-5B91-B3B3-90368C4D278C}"/>
              </a:ext>
            </a:extLst>
          </p:cNvPr>
          <p:cNvGrpSpPr/>
          <p:nvPr/>
        </p:nvGrpSpPr>
        <p:grpSpPr>
          <a:xfrm>
            <a:off x="11398276" y="3170031"/>
            <a:ext cx="6092184" cy="6092184"/>
            <a:chOff x="0" y="0"/>
            <a:chExt cx="812800" cy="812800"/>
          </a:xfrm>
        </p:grpSpPr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4190CF36-9721-DBB5-1397-0983D6FE22EB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33" name="TextBox 33">
              <a:extLst>
                <a:ext uri="{FF2B5EF4-FFF2-40B4-BE49-F238E27FC236}">
                  <a16:creationId xmlns:a16="http://schemas.microsoft.com/office/drawing/2014/main" id="{6F29ACEE-52B2-58AD-C3DB-FEAAD542E56E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4" name="Group 34">
            <a:extLst>
              <a:ext uri="{FF2B5EF4-FFF2-40B4-BE49-F238E27FC236}">
                <a16:creationId xmlns:a16="http://schemas.microsoft.com/office/drawing/2014/main" id="{535DE61A-67E8-5405-3D07-60F0D1BEF8E5}"/>
              </a:ext>
            </a:extLst>
          </p:cNvPr>
          <p:cNvGrpSpPr/>
          <p:nvPr/>
        </p:nvGrpSpPr>
        <p:grpSpPr>
          <a:xfrm>
            <a:off x="11640242" y="3393886"/>
            <a:ext cx="5608255" cy="5608255"/>
            <a:chOff x="0" y="0"/>
            <a:chExt cx="812800" cy="812800"/>
          </a:xfrm>
        </p:grpSpPr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363AE476-9CAF-7B7A-3074-EA3002B0E16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36" name="TextBox 36">
              <a:extLst>
                <a:ext uri="{FF2B5EF4-FFF2-40B4-BE49-F238E27FC236}">
                  <a16:creationId xmlns:a16="http://schemas.microsoft.com/office/drawing/2014/main" id="{48209899-B8D1-48B5-FD6F-D3C92B7E7998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7" name="Group 37">
            <a:extLst>
              <a:ext uri="{FF2B5EF4-FFF2-40B4-BE49-F238E27FC236}">
                <a16:creationId xmlns:a16="http://schemas.microsoft.com/office/drawing/2014/main" id="{34FF9A5C-6CCE-CFD1-4B06-1BF5A0892BE9}"/>
              </a:ext>
            </a:extLst>
          </p:cNvPr>
          <p:cNvGrpSpPr/>
          <p:nvPr/>
        </p:nvGrpSpPr>
        <p:grpSpPr>
          <a:xfrm>
            <a:off x="11878452" y="3648768"/>
            <a:ext cx="5131832" cy="5131832"/>
            <a:chOff x="0" y="0"/>
            <a:chExt cx="812800" cy="812800"/>
          </a:xfrm>
        </p:grpSpPr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F22256FF-B4AE-B432-ABE2-6480F6905168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599B3EB7-866D-D748-3484-088E18A15B2F}"/>
              </a:ext>
            </a:extLst>
          </p:cNvPr>
          <p:cNvSpPr txBox="1"/>
          <p:nvPr/>
        </p:nvSpPr>
        <p:spPr>
          <a:xfrm>
            <a:off x="533400" y="1409700"/>
            <a:ext cx="10864876" cy="57736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3. FREEDOM BEGINS WITH REVELATION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Before Jesus heals, delivers, or restores, He opens the book. </a:t>
            </a:r>
          </a:p>
          <a:p>
            <a:pPr marL="571500" indent="-571500">
              <a:buFont typeface="Wingdings" pitchFamily="2" charset="2"/>
              <a:buChar char="q"/>
            </a:pPr>
            <a:endParaRPr lang="en-US" sz="36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itchFamily="2" charset="2"/>
              <a:buChar char="q"/>
            </a:pPr>
            <a:r>
              <a:rPr lang="en-US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Before chains fall, truth is revealed. The scroll is unrolled, the Word is read, and a divine announcement is made: </a:t>
            </a:r>
          </a:p>
          <a:p>
            <a:pPr marL="571500" indent="-571500">
              <a:buFont typeface="Wingdings" pitchFamily="2" charset="2"/>
              <a:buChar char="q"/>
            </a:pPr>
            <a:endParaRPr lang="en-US" sz="36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itchFamily="2" charset="2"/>
              <a:buChar char="q"/>
            </a:pPr>
            <a:r>
              <a:rPr lang="en-US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This is what God is doing. This is who I am. This is what I’ve come to accomplish.</a:t>
            </a:r>
          </a:p>
        </p:txBody>
      </p:sp>
    </p:spTree>
    <p:extLst>
      <p:ext uri="{BB962C8B-B14F-4D97-AF65-F5344CB8AC3E}">
        <p14:creationId xmlns:p14="http://schemas.microsoft.com/office/powerpoint/2010/main" val="4285172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D316D0-7956-BD86-D59A-37AAD76B57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8764A9B9-EA41-12D6-02D7-6CBD9CE40C17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9521" r="-10927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F7DE562A-CC4B-5858-EC41-1B63161E08C3}"/>
              </a:ext>
            </a:extLst>
          </p:cNvPr>
          <p:cNvGrpSpPr/>
          <p:nvPr/>
        </p:nvGrpSpPr>
        <p:grpSpPr>
          <a:xfrm>
            <a:off x="338876" y="110990"/>
            <a:ext cx="11222215" cy="10176010"/>
            <a:chOff x="0" y="0"/>
            <a:chExt cx="2274402" cy="70774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538182FF-AF1B-67CA-CCCC-4D7E934A4F2A}"/>
                </a:ext>
              </a:extLst>
            </p:cNvPr>
            <p:cNvSpPr/>
            <p:nvPr/>
          </p:nvSpPr>
          <p:spPr>
            <a:xfrm>
              <a:off x="0" y="0"/>
              <a:ext cx="2274402" cy="707744"/>
            </a:xfrm>
            <a:custGeom>
              <a:avLst/>
              <a:gdLst/>
              <a:ahLst/>
              <a:cxnLst/>
              <a:rect l="l" t="t" r="r" b="b"/>
              <a:pathLst>
                <a:path w="2274402" h="707744">
                  <a:moveTo>
                    <a:pt x="25159" y="0"/>
                  </a:moveTo>
                  <a:lnTo>
                    <a:pt x="2249243" y="0"/>
                  </a:lnTo>
                  <a:cubicBezTo>
                    <a:pt x="2255915" y="0"/>
                    <a:pt x="2262315" y="2651"/>
                    <a:pt x="2267033" y="7369"/>
                  </a:cubicBezTo>
                  <a:cubicBezTo>
                    <a:pt x="2271751" y="12087"/>
                    <a:pt x="2274402" y="18486"/>
                    <a:pt x="2274402" y="25159"/>
                  </a:cubicBezTo>
                  <a:lnTo>
                    <a:pt x="2274402" y="682586"/>
                  </a:lnTo>
                  <a:cubicBezTo>
                    <a:pt x="2274402" y="689258"/>
                    <a:pt x="2271751" y="695657"/>
                    <a:pt x="2267033" y="700376"/>
                  </a:cubicBezTo>
                  <a:cubicBezTo>
                    <a:pt x="2262315" y="705094"/>
                    <a:pt x="2255915" y="707744"/>
                    <a:pt x="2249243" y="707744"/>
                  </a:cubicBezTo>
                  <a:lnTo>
                    <a:pt x="25159" y="707744"/>
                  </a:lnTo>
                  <a:cubicBezTo>
                    <a:pt x="18486" y="707744"/>
                    <a:pt x="12087" y="705094"/>
                    <a:pt x="7369" y="700376"/>
                  </a:cubicBezTo>
                  <a:cubicBezTo>
                    <a:pt x="2651" y="695657"/>
                    <a:pt x="0" y="689258"/>
                    <a:pt x="0" y="682586"/>
                  </a:cubicBezTo>
                  <a:lnTo>
                    <a:pt x="0" y="25159"/>
                  </a:lnTo>
                  <a:cubicBezTo>
                    <a:pt x="0" y="18486"/>
                    <a:pt x="2651" y="12087"/>
                    <a:pt x="7369" y="7369"/>
                  </a:cubicBezTo>
                  <a:cubicBezTo>
                    <a:pt x="12087" y="2651"/>
                    <a:pt x="18486" y="0"/>
                    <a:pt x="25159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gradFill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DBE0130B-C864-0610-2F24-F5057B4A2D13}"/>
                </a:ext>
              </a:extLst>
            </p:cNvPr>
            <p:cNvSpPr txBox="1"/>
            <p:nvPr/>
          </p:nvSpPr>
          <p:spPr>
            <a:xfrm>
              <a:off x="0" y="-38100"/>
              <a:ext cx="2274402" cy="745844"/>
            </a:xfrm>
            <a:prstGeom prst="rect">
              <a:avLst/>
            </a:prstGeom>
          </p:spPr>
          <p:txBody>
            <a:bodyPr lIns="57927" tIns="57927" rIns="57927" bIns="57927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>
            <a:extLst>
              <a:ext uri="{FF2B5EF4-FFF2-40B4-BE49-F238E27FC236}">
                <a16:creationId xmlns:a16="http://schemas.microsoft.com/office/drawing/2014/main" id="{2893896E-AE10-EC6A-4DF0-6AAD32A7EF14}"/>
              </a:ext>
            </a:extLst>
          </p:cNvPr>
          <p:cNvGrpSpPr/>
          <p:nvPr/>
        </p:nvGrpSpPr>
        <p:grpSpPr>
          <a:xfrm>
            <a:off x="10658240" y="-4851087"/>
            <a:ext cx="13912875" cy="13912875"/>
            <a:chOff x="0" y="0"/>
            <a:chExt cx="18550500" cy="18550500"/>
          </a:xfrm>
        </p:grpSpPr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AEC52F69-6231-D463-F209-F4A1B321984E}"/>
                </a:ext>
              </a:extLst>
            </p:cNvPr>
            <p:cNvSpPr/>
            <p:nvPr/>
          </p:nvSpPr>
          <p:spPr>
            <a:xfrm>
              <a:off x="0" y="0"/>
              <a:ext cx="18550500" cy="18550500"/>
            </a:xfrm>
            <a:custGeom>
              <a:avLst/>
              <a:gdLst/>
              <a:ahLst/>
              <a:cxnLst/>
              <a:rect l="l" t="t" r="r" b="b"/>
              <a:pathLst>
                <a:path w="18550500" h="18550500">
                  <a:moveTo>
                    <a:pt x="0" y="0"/>
                  </a:moveTo>
                  <a:lnTo>
                    <a:pt x="18550500" y="0"/>
                  </a:lnTo>
                  <a:lnTo>
                    <a:pt x="18550500" y="18550500"/>
                  </a:lnTo>
                  <a:lnTo>
                    <a:pt x="0" y="18550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21" name="Group 21">
              <a:extLst>
                <a:ext uri="{FF2B5EF4-FFF2-40B4-BE49-F238E27FC236}">
                  <a16:creationId xmlns:a16="http://schemas.microsoft.com/office/drawing/2014/main" id="{07345184-83B9-52A8-0934-674EED157912}"/>
                </a:ext>
              </a:extLst>
            </p:cNvPr>
            <p:cNvGrpSpPr/>
            <p:nvPr/>
          </p:nvGrpSpPr>
          <p:grpSpPr>
            <a:xfrm>
              <a:off x="1133172" y="1133172"/>
              <a:ext cx="16284156" cy="16284156"/>
              <a:chOff x="0" y="0"/>
              <a:chExt cx="812800" cy="812800"/>
            </a:xfrm>
          </p:grpSpPr>
          <p:sp>
            <p:nvSpPr>
              <p:cNvPr id="22" name="Freeform 22">
                <a:extLst>
                  <a:ext uri="{FF2B5EF4-FFF2-40B4-BE49-F238E27FC236}">
                    <a16:creationId xmlns:a16="http://schemas.microsoft.com/office/drawing/2014/main" id="{3A80A26D-18C4-5F51-FEB8-572412C5EEF4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3" name="TextBox 23">
                <a:extLst>
                  <a:ext uri="{FF2B5EF4-FFF2-40B4-BE49-F238E27FC236}">
                    <a16:creationId xmlns:a16="http://schemas.microsoft.com/office/drawing/2014/main" id="{F22D6D5C-F481-D7A1-9223-043140DAB793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24" name="Group 24">
            <a:extLst>
              <a:ext uri="{FF2B5EF4-FFF2-40B4-BE49-F238E27FC236}">
                <a16:creationId xmlns:a16="http://schemas.microsoft.com/office/drawing/2014/main" id="{EF6FAA84-80B6-AFE8-8A08-C702E5254FCA}"/>
              </a:ext>
            </a:extLst>
          </p:cNvPr>
          <p:cNvGrpSpPr/>
          <p:nvPr/>
        </p:nvGrpSpPr>
        <p:grpSpPr>
          <a:xfrm rot="-3207614">
            <a:off x="17455210" y="2837636"/>
            <a:ext cx="6049545" cy="3685699"/>
            <a:chOff x="0" y="0"/>
            <a:chExt cx="1593296" cy="970719"/>
          </a:xfrm>
        </p:grpSpPr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A3B61A1C-FF6D-59BA-360D-06E42FE9E8F3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" name="TextBox 26">
              <a:extLst>
                <a:ext uri="{FF2B5EF4-FFF2-40B4-BE49-F238E27FC236}">
                  <a16:creationId xmlns:a16="http://schemas.microsoft.com/office/drawing/2014/main" id="{F472DB78-5441-1C27-C3BC-984CCEE6B5D9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7" name="Group 27">
            <a:extLst>
              <a:ext uri="{FF2B5EF4-FFF2-40B4-BE49-F238E27FC236}">
                <a16:creationId xmlns:a16="http://schemas.microsoft.com/office/drawing/2014/main" id="{ED08273E-5A82-1ED6-D3DD-AE5243C00618}"/>
              </a:ext>
            </a:extLst>
          </p:cNvPr>
          <p:cNvGrpSpPr/>
          <p:nvPr/>
        </p:nvGrpSpPr>
        <p:grpSpPr>
          <a:xfrm rot="-3207614">
            <a:off x="13944382" y="936044"/>
            <a:ext cx="6049545" cy="3685699"/>
            <a:chOff x="0" y="0"/>
            <a:chExt cx="1593296" cy="970719"/>
          </a:xfrm>
        </p:grpSpPr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6F3B50E3-5EBE-CD7B-08D1-23E75A026CD7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" name="TextBox 29">
              <a:extLst>
                <a:ext uri="{FF2B5EF4-FFF2-40B4-BE49-F238E27FC236}">
                  <a16:creationId xmlns:a16="http://schemas.microsoft.com/office/drawing/2014/main" id="{2A7EC57A-F479-A658-1C5D-5E9560D60B13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0" name="Freeform 30">
            <a:extLst>
              <a:ext uri="{FF2B5EF4-FFF2-40B4-BE49-F238E27FC236}">
                <a16:creationId xmlns:a16="http://schemas.microsoft.com/office/drawing/2014/main" id="{79C9A8AF-F85F-95FF-6A5A-DC56223A5153}"/>
              </a:ext>
            </a:extLst>
          </p:cNvPr>
          <p:cNvSpPr/>
          <p:nvPr/>
        </p:nvSpPr>
        <p:spPr>
          <a:xfrm>
            <a:off x="10974337" y="2746091"/>
            <a:ext cx="6940062" cy="6940062"/>
          </a:xfrm>
          <a:custGeom>
            <a:avLst/>
            <a:gdLst/>
            <a:ahLst/>
            <a:cxnLst/>
            <a:rect l="l" t="t" r="r" b="b"/>
            <a:pathLst>
              <a:path w="6940062" h="6940062">
                <a:moveTo>
                  <a:pt x="0" y="0"/>
                </a:moveTo>
                <a:lnTo>
                  <a:pt x="6940062" y="0"/>
                </a:lnTo>
                <a:lnTo>
                  <a:pt x="6940062" y="6940063"/>
                </a:lnTo>
                <a:lnTo>
                  <a:pt x="0" y="69400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31" name="Group 31">
            <a:extLst>
              <a:ext uri="{FF2B5EF4-FFF2-40B4-BE49-F238E27FC236}">
                <a16:creationId xmlns:a16="http://schemas.microsoft.com/office/drawing/2014/main" id="{83E3D699-7073-5B91-B3B3-90368C4D278C}"/>
              </a:ext>
            </a:extLst>
          </p:cNvPr>
          <p:cNvGrpSpPr/>
          <p:nvPr/>
        </p:nvGrpSpPr>
        <p:grpSpPr>
          <a:xfrm>
            <a:off x="11398276" y="3170031"/>
            <a:ext cx="6092184" cy="6092184"/>
            <a:chOff x="0" y="0"/>
            <a:chExt cx="812800" cy="812800"/>
          </a:xfrm>
        </p:grpSpPr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4190CF36-9721-DBB5-1397-0983D6FE22EB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33" name="TextBox 33">
              <a:extLst>
                <a:ext uri="{FF2B5EF4-FFF2-40B4-BE49-F238E27FC236}">
                  <a16:creationId xmlns:a16="http://schemas.microsoft.com/office/drawing/2014/main" id="{6F29ACEE-52B2-58AD-C3DB-FEAAD542E56E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4" name="Group 34">
            <a:extLst>
              <a:ext uri="{FF2B5EF4-FFF2-40B4-BE49-F238E27FC236}">
                <a16:creationId xmlns:a16="http://schemas.microsoft.com/office/drawing/2014/main" id="{535DE61A-67E8-5405-3D07-60F0D1BEF8E5}"/>
              </a:ext>
            </a:extLst>
          </p:cNvPr>
          <p:cNvGrpSpPr/>
          <p:nvPr/>
        </p:nvGrpSpPr>
        <p:grpSpPr>
          <a:xfrm>
            <a:off x="11640242" y="3393886"/>
            <a:ext cx="5608255" cy="5608255"/>
            <a:chOff x="0" y="0"/>
            <a:chExt cx="812800" cy="812800"/>
          </a:xfrm>
        </p:grpSpPr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363AE476-9CAF-7B7A-3074-EA3002B0E16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36" name="TextBox 36">
              <a:extLst>
                <a:ext uri="{FF2B5EF4-FFF2-40B4-BE49-F238E27FC236}">
                  <a16:creationId xmlns:a16="http://schemas.microsoft.com/office/drawing/2014/main" id="{48209899-B8D1-48B5-FD6F-D3C92B7E7998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7" name="Group 37">
            <a:extLst>
              <a:ext uri="{FF2B5EF4-FFF2-40B4-BE49-F238E27FC236}">
                <a16:creationId xmlns:a16="http://schemas.microsoft.com/office/drawing/2014/main" id="{34FF9A5C-6CCE-CFD1-4B06-1BF5A0892BE9}"/>
              </a:ext>
            </a:extLst>
          </p:cNvPr>
          <p:cNvGrpSpPr/>
          <p:nvPr/>
        </p:nvGrpSpPr>
        <p:grpSpPr>
          <a:xfrm>
            <a:off x="11878452" y="3648768"/>
            <a:ext cx="5131832" cy="5131832"/>
            <a:chOff x="0" y="0"/>
            <a:chExt cx="812800" cy="812800"/>
          </a:xfrm>
        </p:grpSpPr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F22256FF-B4AE-B432-ABE2-6480F6905168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599B3EB7-866D-D748-3484-088E18A15B2F}"/>
              </a:ext>
            </a:extLst>
          </p:cNvPr>
          <p:cNvSpPr txBox="1"/>
          <p:nvPr/>
        </p:nvSpPr>
        <p:spPr>
          <a:xfrm>
            <a:off x="533400" y="1562099"/>
            <a:ext cx="10773910" cy="5953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3. FREEDOM BEGINS WITH REVELATION cont’d</a:t>
            </a: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q"/>
            </a:pPr>
            <a:r>
              <a:rPr lang="en-US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Freedom starts when heaven’s perspective is revealed into earth’s situation.</a:t>
            </a:r>
          </a:p>
          <a:p>
            <a:pPr marL="571500" indent="-571500">
              <a:buFont typeface="Wingdings" pitchFamily="2" charset="2"/>
              <a:buChar char="§"/>
            </a:pPr>
            <a:r>
              <a:rPr lang="en-US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We see our bondage.</a:t>
            </a:r>
          </a:p>
          <a:p>
            <a:endParaRPr lang="en-US" sz="36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itchFamily="2" charset="2"/>
              <a:buChar char="§"/>
            </a:pPr>
            <a:r>
              <a:rPr lang="en-US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We see God’s promise.</a:t>
            </a:r>
          </a:p>
          <a:p>
            <a:pPr marL="571500" indent="-571500">
              <a:buFont typeface="Wingdings" pitchFamily="2" charset="2"/>
              <a:buChar char="§"/>
            </a:pPr>
            <a:endParaRPr lang="en-US" sz="36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itchFamily="2" charset="2"/>
              <a:buChar char="§"/>
            </a:pPr>
            <a:r>
              <a:rPr lang="en-US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We see Christ’s identity.</a:t>
            </a:r>
          </a:p>
          <a:p>
            <a:pPr marL="571500" indent="-571500">
              <a:buFont typeface="Wingdings" pitchFamily="2" charset="2"/>
              <a:buChar char="§"/>
            </a:pPr>
            <a:endParaRPr lang="en-US" sz="36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itchFamily="2" charset="2"/>
              <a:buChar char="§"/>
            </a:pPr>
            <a:r>
              <a:rPr lang="en-US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We see heaven’s agenda</a:t>
            </a:r>
            <a:r>
              <a:rPr lang="en-US" sz="3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1955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3BEC95-8713-75A2-5429-6169D1055E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A04C17D9-A4BD-7B07-4EA6-7652D497A1AC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9521" r="-10927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C5D49E97-6418-F8C8-A88A-F8DA94CE9885}"/>
              </a:ext>
            </a:extLst>
          </p:cNvPr>
          <p:cNvGrpSpPr/>
          <p:nvPr/>
        </p:nvGrpSpPr>
        <p:grpSpPr>
          <a:xfrm>
            <a:off x="338876" y="110990"/>
            <a:ext cx="11222215" cy="10176010"/>
            <a:chOff x="0" y="0"/>
            <a:chExt cx="2274402" cy="70774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610B5A55-3498-F774-7BD7-07FC3225DB7D}"/>
                </a:ext>
              </a:extLst>
            </p:cNvPr>
            <p:cNvSpPr/>
            <p:nvPr/>
          </p:nvSpPr>
          <p:spPr>
            <a:xfrm>
              <a:off x="0" y="0"/>
              <a:ext cx="2274402" cy="707744"/>
            </a:xfrm>
            <a:custGeom>
              <a:avLst/>
              <a:gdLst/>
              <a:ahLst/>
              <a:cxnLst/>
              <a:rect l="l" t="t" r="r" b="b"/>
              <a:pathLst>
                <a:path w="2274402" h="707744">
                  <a:moveTo>
                    <a:pt x="25159" y="0"/>
                  </a:moveTo>
                  <a:lnTo>
                    <a:pt x="2249243" y="0"/>
                  </a:lnTo>
                  <a:cubicBezTo>
                    <a:pt x="2255915" y="0"/>
                    <a:pt x="2262315" y="2651"/>
                    <a:pt x="2267033" y="7369"/>
                  </a:cubicBezTo>
                  <a:cubicBezTo>
                    <a:pt x="2271751" y="12087"/>
                    <a:pt x="2274402" y="18486"/>
                    <a:pt x="2274402" y="25159"/>
                  </a:cubicBezTo>
                  <a:lnTo>
                    <a:pt x="2274402" y="682586"/>
                  </a:lnTo>
                  <a:cubicBezTo>
                    <a:pt x="2274402" y="689258"/>
                    <a:pt x="2271751" y="695657"/>
                    <a:pt x="2267033" y="700376"/>
                  </a:cubicBezTo>
                  <a:cubicBezTo>
                    <a:pt x="2262315" y="705094"/>
                    <a:pt x="2255915" y="707744"/>
                    <a:pt x="2249243" y="707744"/>
                  </a:cubicBezTo>
                  <a:lnTo>
                    <a:pt x="25159" y="707744"/>
                  </a:lnTo>
                  <a:cubicBezTo>
                    <a:pt x="18486" y="707744"/>
                    <a:pt x="12087" y="705094"/>
                    <a:pt x="7369" y="700376"/>
                  </a:cubicBezTo>
                  <a:cubicBezTo>
                    <a:pt x="2651" y="695657"/>
                    <a:pt x="0" y="689258"/>
                    <a:pt x="0" y="682586"/>
                  </a:cubicBezTo>
                  <a:lnTo>
                    <a:pt x="0" y="25159"/>
                  </a:lnTo>
                  <a:cubicBezTo>
                    <a:pt x="0" y="18486"/>
                    <a:pt x="2651" y="12087"/>
                    <a:pt x="7369" y="7369"/>
                  </a:cubicBezTo>
                  <a:cubicBezTo>
                    <a:pt x="12087" y="2651"/>
                    <a:pt x="18486" y="0"/>
                    <a:pt x="25159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gradFill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B17860ED-B904-C60B-0954-2D1D4809A479}"/>
                </a:ext>
              </a:extLst>
            </p:cNvPr>
            <p:cNvSpPr txBox="1"/>
            <p:nvPr/>
          </p:nvSpPr>
          <p:spPr>
            <a:xfrm>
              <a:off x="0" y="-38100"/>
              <a:ext cx="2274402" cy="745844"/>
            </a:xfrm>
            <a:prstGeom prst="rect">
              <a:avLst/>
            </a:prstGeom>
          </p:spPr>
          <p:txBody>
            <a:bodyPr lIns="57927" tIns="57927" rIns="57927" bIns="57927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>
            <a:extLst>
              <a:ext uri="{FF2B5EF4-FFF2-40B4-BE49-F238E27FC236}">
                <a16:creationId xmlns:a16="http://schemas.microsoft.com/office/drawing/2014/main" id="{81C929D6-D170-2600-5B06-ED1C887D9F89}"/>
              </a:ext>
            </a:extLst>
          </p:cNvPr>
          <p:cNvGrpSpPr/>
          <p:nvPr/>
        </p:nvGrpSpPr>
        <p:grpSpPr>
          <a:xfrm>
            <a:off x="10658240" y="-4851087"/>
            <a:ext cx="13912875" cy="13912875"/>
            <a:chOff x="0" y="0"/>
            <a:chExt cx="18550500" cy="18550500"/>
          </a:xfrm>
        </p:grpSpPr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72CC99D9-D23F-AA3A-1317-0C78C74F2072}"/>
                </a:ext>
              </a:extLst>
            </p:cNvPr>
            <p:cNvSpPr/>
            <p:nvPr/>
          </p:nvSpPr>
          <p:spPr>
            <a:xfrm>
              <a:off x="0" y="0"/>
              <a:ext cx="18550500" cy="18550500"/>
            </a:xfrm>
            <a:custGeom>
              <a:avLst/>
              <a:gdLst/>
              <a:ahLst/>
              <a:cxnLst/>
              <a:rect l="l" t="t" r="r" b="b"/>
              <a:pathLst>
                <a:path w="18550500" h="18550500">
                  <a:moveTo>
                    <a:pt x="0" y="0"/>
                  </a:moveTo>
                  <a:lnTo>
                    <a:pt x="18550500" y="0"/>
                  </a:lnTo>
                  <a:lnTo>
                    <a:pt x="18550500" y="18550500"/>
                  </a:lnTo>
                  <a:lnTo>
                    <a:pt x="0" y="18550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21" name="Group 21">
              <a:extLst>
                <a:ext uri="{FF2B5EF4-FFF2-40B4-BE49-F238E27FC236}">
                  <a16:creationId xmlns:a16="http://schemas.microsoft.com/office/drawing/2014/main" id="{5B08690F-1AF7-E40F-72A5-C5CDFBDCDE7E}"/>
                </a:ext>
              </a:extLst>
            </p:cNvPr>
            <p:cNvGrpSpPr/>
            <p:nvPr/>
          </p:nvGrpSpPr>
          <p:grpSpPr>
            <a:xfrm>
              <a:off x="1133172" y="1133172"/>
              <a:ext cx="16284156" cy="16284156"/>
              <a:chOff x="0" y="0"/>
              <a:chExt cx="812800" cy="812800"/>
            </a:xfrm>
          </p:grpSpPr>
          <p:sp>
            <p:nvSpPr>
              <p:cNvPr id="22" name="Freeform 22">
                <a:extLst>
                  <a:ext uri="{FF2B5EF4-FFF2-40B4-BE49-F238E27FC236}">
                    <a16:creationId xmlns:a16="http://schemas.microsoft.com/office/drawing/2014/main" id="{A470BFA3-DFF4-02AC-7CF4-023D6B231C2B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3" name="TextBox 23">
                <a:extLst>
                  <a:ext uri="{FF2B5EF4-FFF2-40B4-BE49-F238E27FC236}">
                    <a16:creationId xmlns:a16="http://schemas.microsoft.com/office/drawing/2014/main" id="{DCF5545F-F53A-A696-1447-1E488EF749DC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24" name="Group 24">
            <a:extLst>
              <a:ext uri="{FF2B5EF4-FFF2-40B4-BE49-F238E27FC236}">
                <a16:creationId xmlns:a16="http://schemas.microsoft.com/office/drawing/2014/main" id="{B7553CCA-FF9B-A507-21B9-EFEAC4950770}"/>
              </a:ext>
            </a:extLst>
          </p:cNvPr>
          <p:cNvGrpSpPr/>
          <p:nvPr/>
        </p:nvGrpSpPr>
        <p:grpSpPr>
          <a:xfrm rot="-3207614">
            <a:off x="17455210" y="2837636"/>
            <a:ext cx="6049545" cy="3685699"/>
            <a:chOff x="0" y="0"/>
            <a:chExt cx="1593296" cy="970719"/>
          </a:xfrm>
        </p:grpSpPr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CD5E4E41-9AE3-4640-6945-C0E5D053D932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" name="TextBox 26">
              <a:extLst>
                <a:ext uri="{FF2B5EF4-FFF2-40B4-BE49-F238E27FC236}">
                  <a16:creationId xmlns:a16="http://schemas.microsoft.com/office/drawing/2014/main" id="{B73CF3D8-F74F-58C0-D4AD-E4F43DFF9B5D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7" name="Group 27">
            <a:extLst>
              <a:ext uri="{FF2B5EF4-FFF2-40B4-BE49-F238E27FC236}">
                <a16:creationId xmlns:a16="http://schemas.microsoft.com/office/drawing/2014/main" id="{60C0506B-B795-55DF-6456-A26316FFCA6E}"/>
              </a:ext>
            </a:extLst>
          </p:cNvPr>
          <p:cNvGrpSpPr/>
          <p:nvPr/>
        </p:nvGrpSpPr>
        <p:grpSpPr>
          <a:xfrm rot="-3207614">
            <a:off x="13944382" y="936044"/>
            <a:ext cx="6049545" cy="3685699"/>
            <a:chOff x="0" y="0"/>
            <a:chExt cx="1593296" cy="970719"/>
          </a:xfrm>
        </p:grpSpPr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98090CF6-4D9E-3E4C-C218-A18ABCC04737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" name="TextBox 29">
              <a:extLst>
                <a:ext uri="{FF2B5EF4-FFF2-40B4-BE49-F238E27FC236}">
                  <a16:creationId xmlns:a16="http://schemas.microsoft.com/office/drawing/2014/main" id="{B9272569-D97A-D840-F30D-D6A76E378650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0" name="Freeform 30">
            <a:extLst>
              <a:ext uri="{FF2B5EF4-FFF2-40B4-BE49-F238E27FC236}">
                <a16:creationId xmlns:a16="http://schemas.microsoft.com/office/drawing/2014/main" id="{7D612D59-F3E8-287B-095D-68BE8894587B}"/>
              </a:ext>
            </a:extLst>
          </p:cNvPr>
          <p:cNvSpPr/>
          <p:nvPr/>
        </p:nvSpPr>
        <p:spPr>
          <a:xfrm>
            <a:off x="10974337" y="2746091"/>
            <a:ext cx="6940062" cy="6940062"/>
          </a:xfrm>
          <a:custGeom>
            <a:avLst/>
            <a:gdLst/>
            <a:ahLst/>
            <a:cxnLst/>
            <a:rect l="l" t="t" r="r" b="b"/>
            <a:pathLst>
              <a:path w="6940062" h="6940062">
                <a:moveTo>
                  <a:pt x="0" y="0"/>
                </a:moveTo>
                <a:lnTo>
                  <a:pt x="6940062" y="0"/>
                </a:lnTo>
                <a:lnTo>
                  <a:pt x="6940062" y="6940063"/>
                </a:lnTo>
                <a:lnTo>
                  <a:pt x="0" y="69400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31" name="Group 31">
            <a:extLst>
              <a:ext uri="{FF2B5EF4-FFF2-40B4-BE49-F238E27FC236}">
                <a16:creationId xmlns:a16="http://schemas.microsoft.com/office/drawing/2014/main" id="{15D3CFBD-5993-8739-84AA-F2FEBB8795AA}"/>
              </a:ext>
            </a:extLst>
          </p:cNvPr>
          <p:cNvGrpSpPr/>
          <p:nvPr/>
        </p:nvGrpSpPr>
        <p:grpSpPr>
          <a:xfrm>
            <a:off x="11398276" y="3170031"/>
            <a:ext cx="6092184" cy="6092184"/>
            <a:chOff x="0" y="0"/>
            <a:chExt cx="812800" cy="812800"/>
          </a:xfrm>
        </p:grpSpPr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D4BC6A93-6C46-8F49-37A9-731A22FA4A7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33" name="TextBox 33">
              <a:extLst>
                <a:ext uri="{FF2B5EF4-FFF2-40B4-BE49-F238E27FC236}">
                  <a16:creationId xmlns:a16="http://schemas.microsoft.com/office/drawing/2014/main" id="{55C848EC-EA78-3573-3620-F4AD312C4E93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4" name="Group 34">
            <a:extLst>
              <a:ext uri="{FF2B5EF4-FFF2-40B4-BE49-F238E27FC236}">
                <a16:creationId xmlns:a16="http://schemas.microsoft.com/office/drawing/2014/main" id="{14C77A32-B5D4-A96F-E9EA-C42CF603F6BD}"/>
              </a:ext>
            </a:extLst>
          </p:cNvPr>
          <p:cNvGrpSpPr/>
          <p:nvPr/>
        </p:nvGrpSpPr>
        <p:grpSpPr>
          <a:xfrm>
            <a:off x="11640242" y="3393886"/>
            <a:ext cx="5608255" cy="5608255"/>
            <a:chOff x="0" y="0"/>
            <a:chExt cx="812800" cy="812800"/>
          </a:xfrm>
        </p:grpSpPr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7A08D38D-8F98-665B-72B7-D32B45E18F9A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36" name="TextBox 36">
              <a:extLst>
                <a:ext uri="{FF2B5EF4-FFF2-40B4-BE49-F238E27FC236}">
                  <a16:creationId xmlns:a16="http://schemas.microsoft.com/office/drawing/2014/main" id="{89918E0A-6762-2F6A-DBE8-D6852917078E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7" name="Group 37">
            <a:extLst>
              <a:ext uri="{FF2B5EF4-FFF2-40B4-BE49-F238E27FC236}">
                <a16:creationId xmlns:a16="http://schemas.microsoft.com/office/drawing/2014/main" id="{0E9D4755-41AD-EF6E-71A4-E55AA2655290}"/>
              </a:ext>
            </a:extLst>
          </p:cNvPr>
          <p:cNvGrpSpPr/>
          <p:nvPr/>
        </p:nvGrpSpPr>
        <p:grpSpPr>
          <a:xfrm>
            <a:off x="11878452" y="3648768"/>
            <a:ext cx="5131832" cy="5131832"/>
            <a:chOff x="0" y="0"/>
            <a:chExt cx="812800" cy="812800"/>
          </a:xfrm>
        </p:grpSpPr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3277F1D2-96D7-BC05-B9B6-6CEFA0EBCAA2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1AFA3716-010F-52A9-13A3-F9B240E8A3BF}"/>
              </a:ext>
            </a:extLst>
          </p:cNvPr>
          <p:cNvSpPr txBox="1"/>
          <p:nvPr/>
        </p:nvSpPr>
        <p:spPr>
          <a:xfrm>
            <a:off x="533400" y="1562100"/>
            <a:ext cx="10712426" cy="7669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4. THE REVELATION OF JESUS IN LUKE 4 CONFRONTS: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A. </a:t>
            </a:r>
            <a:r>
              <a:rPr lang="en-US" sz="36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Against ignorance</a:t>
            </a:r>
            <a:r>
              <a:rPr lang="en-US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 </a:t>
            </a:r>
            <a:r>
              <a:rPr lang="en-US" sz="36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He opens the Scripture and declares God’s plan: </a:t>
            </a:r>
          </a:p>
          <a:p>
            <a:pPr marL="571500" indent="-571500">
              <a:buFont typeface="Wingdings" pitchFamily="2" charset="2"/>
              <a:buChar char="§"/>
            </a:pPr>
            <a:r>
              <a:rPr lang="en-US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The acceptable year of the Lord.</a:t>
            </a:r>
          </a:p>
          <a:p>
            <a:pPr marL="571500" indent="-571500">
              <a:buFont typeface="Wingdings" pitchFamily="2" charset="2"/>
              <a:buChar char="§"/>
            </a:pPr>
            <a:endParaRPr lang="en-US" sz="36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itchFamily="2" charset="2"/>
              <a:buChar char="§"/>
            </a:pPr>
            <a:r>
              <a:rPr lang="en-US" sz="36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</a:t>
            </a:r>
            <a:r>
              <a:rPr lang="en-US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he season of God’s favor.</a:t>
            </a:r>
          </a:p>
          <a:p>
            <a:endParaRPr lang="en-US" sz="36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itchFamily="2" charset="2"/>
              <a:buChar char="§"/>
            </a:pPr>
            <a:r>
              <a:rPr lang="en-US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God’s action</a:t>
            </a:r>
          </a:p>
          <a:p>
            <a:pPr marL="571500" indent="-571500">
              <a:buFont typeface="Wingdings" pitchFamily="2" charset="2"/>
              <a:buChar char="§"/>
            </a:pPr>
            <a:endParaRPr lang="en-US" sz="36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itchFamily="2" charset="2"/>
              <a:buChar char="§"/>
            </a:pPr>
            <a:r>
              <a:rPr lang="en-US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God’s mercy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…..</a:t>
            </a:r>
            <a:r>
              <a:rPr lang="en-US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has arrived in Me.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800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8083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14000</TotalTime>
  <Words>839</Words>
  <Application>Microsoft Office PowerPoint</Application>
  <PresentationFormat>Custom</PresentationFormat>
  <Paragraphs>121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Wingdings</vt:lpstr>
      <vt:lpstr>Aptos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Purple Modern Business Plan Presentation</dc:title>
  <dc:creator>Lovelace</dc:creator>
  <cp:lastModifiedBy>Jennel Wilmot</cp:lastModifiedBy>
  <cp:revision>16</cp:revision>
  <dcterms:created xsi:type="dcterms:W3CDTF">2006-08-16T00:00:00Z</dcterms:created>
  <dcterms:modified xsi:type="dcterms:W3CDTF">2026-01-31T17:57:34Z</dcterms:modified>
  <dc:identifier>DAGbAtwYxKE</dc:identifier>
</cp:coreProperties>
</file>