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95" r:id="rId2"/>
    <p:sldId id="257" r:id="rId3"/>
    <p:sldId id="258" r:id="rId4"/>
    <p:sldId id="277" r:id="rId5"/>
    <p:sldId id="285" r:id="rId6"/>
    <p:sldId id="283" r:id="rId7"/>
    <p:sldId id="286" r:id="rId8"/>
    <p:sldId id="274" r:id="rId9"/>
    <p:sldId id="287" r:id="rId10"/>
    <p:sldId id="275" r:id="rId11"/>
    <p:sldId id="288" r:id="rId12"/>
    <p:sldId id="278" r:id="rId13"/>
    <p:sldId id="284" r:id="rId14"/>
    <p:sldId id="289" r:id="rId15"/>
    <p:sldId id="279" r:id="rId16"/>
    <p:sldId id="280" r:id="rId17"/>
    <p:sldId id="290" r:id="rId18"/>
    <p:sldId id="281" r:id="rId19"/>
    <p:sldId id="293" r:id="rId20"/>
    <p:sldId id="282" r:id="rId21"/>
    <p:sldId id="294"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p:cViewPr varScale="1">
        <p:scale>
          <a:sx n="35" d="100"/>
          <a:sy n="35" d="100"/>
        </p:scale>
        <p:origin x="16"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2026-01-23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403032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821A-696A-7D3A-D67D-8CC8B6FC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FE908-0211-7B6F-6FE5-098E7487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1274D-A695-8DB5-D695-3178CD29E60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A3EEA5-676C-A73C-7D3C-53A2A159FDBC}"/>
              </a:ext>
            </a:extLst>
          </p:cNvPr>
          <p:cNvSpPr>
            <a:spLocks noGrp="1"/>
          </p:cNvSpPr>
          <p:nvPr>
            <p:ph type="sldNum" sz="quarter" idx="5"/>
          </p:nvPr>
        </p:nvSpPr>
        <p:spPr/>
        <p:txBody>
          <a:bodyPr/>
          <a:lstStyle/>
          <a:p>
            <a:fld id="{62B780CC-5D5E-475C-B9C2-86623C2F3D7E}" type="slidenum">
              <a:rPr lang="en-CA" smtClean="0"/>
              <a:t>12</a:t>
            </a:fld>
            <a:endParaRPr lang="en-CA"/>
          </a:p>
        </p:txBody>
      </p:sp>
    </p:spTree>
    <p:extLst>
      <p:ext uri="{BB962C8B-B14F-4D97-AF65-F5344CB8AC3E}">
        <p14:creationId xmlns:p14="http://schemas.microsoft.com/office/powerpoint/2010/main" val="114522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FFE52-F35A-DE36-6AAC-41DB95C28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DAB4B-3DD4-6F4D-CF1A-6B114805E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4C834-15FB-D12A-1C8C-3AE1BD36A38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DEF6F8B-4523-6249-2594-2E068EC362B3}"/>
              </a:ext>
            </a:extLst>
          </p:cNvPr>
          <p:cNvSpPr>
            <a:spLocks noGrp="1"/>
          </p:cNvSpPr>
          <p:nvPr>
            <p:ph type="sldNum" sz="quarter" idx="5"/>
          </p:nvPr>
        </p:nvSpPr>
        <p:spPr/>
        <p:txBody>
          <a:bodyPr/>
          <a:lstStyle/>
          <a:p>
            <a:fld id="{62B780CC-5D5E-475C-B9C2-86623C2F3D7E}" type="slidenum">
              <a:rPr lang="en-CA" smtClean="0"/>
              <a:t>13</a:t>
            </a:fld>
            <a:endParaRPr lang="en-CA"/>
          </a:p>
        </p:txBody>
      </p:sp>
    </p:spTree>
    <p:extLst>
      <p:ext uri="{BB962C8B-B14F-4D97-AF65-F5344CB8AC3E}">
        <p14:creationId xmlns:p14="http://schemas.microsoft.com/office/powerpoint/2010/main" val="250588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FFE52-F35A-DE36-6AAC-41DB95C28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DAB4B-3DD4-6F4D-CF1A-6B114805E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4C834-15FB-D12A-1C8C-3AE1BD36A38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DEF6F8B-4523-6249-2594-2E068EC362B3}"/>
              </a:ext>
            </a:extLst>
          </p:cNvPr>
          <p:cNvSpPr>
            <a:spLocks noGrp="1"/>
          </p:cNvSpPr>
          <p:nvPr>
            <p:ph type="sldNum" sz="quarter" idx="5"/>
          </p:nvPr>
        </p:nvSpPr>
        <p:spPr/>
        <p:txBody>
          <a:bodyPr/>
          <a:lstStyle/>
          <a:p>
            <a:fld id="{62B780CC-5D5E-475C-B9C2-86623C2F3D7E}" type="slidenum">
              <a:rPr lang="en-CA" smtClean="0"/>
              <a:t>14</a:t>
            </a:fld>
            <a:endParaRPr lang="en-CA"/>
          </a:p>
        </p:txBody>
      </p:sp>
    </p:spTree>
    <p:extLst>
      <p:ext uri="{BB962C8B-B14F-4D97-AF65-F5344CB8AC3E}">
        <p14:creationId xmlns:p14="http://schemas.microsoft.com/office/powerpoint/2010/main" val="61592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39363-403B-A8AB-CBD8-15BFA8463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E9D6E-D7BF-15CD-D9CC-072DBB76E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71ADA-95B8-5680-ECFD-E1DC702783B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6B88733-6429-D56E-38C8-A4F932CF06CE}"/>
              </a:ext>
            </a:extLst>
          </p:cNvPr>
          <p:cNvSpPr>
            <a:spLocks noGrp="1"/>
          </p:cNvSpPr>
          <p:nvPr>
            <p:ph type="sldNum" sz="quarter" idx="5"/>
          </p:nvPr>
        </p:nvSpPr>
        <p:spPr/>
        <p:txBody>
          <a:bodyPr/>
          <a:lstStyle/>
          <a:p>
            <a:fld id="{62B780CC-5D5E-475C-B9C2-86623C2F3D7E}" type="slidenum">
              <a:rPr lang="en-CA" smtClean="0"/>
              <a:t>15</a:t>
            </a:fld>
            <a:endParaRPr lang="en-CA"/>
          </a:p>
        </p:txBody>
      </p:sp>
    </p:spTree>
    <p:extLst>
      <p:ext uri="{BB962C8B-B14F-4D97-AF65-F5344CB8AC3E}">
        <p14:creationId xmlns:p14="http://schemas.microsoft.com/office/powerpoint/2010/main" val="358617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8EBA-D1B2-AB64-13CB-029FC8AA8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25ADD-B035-47B7-F6CB-A82607465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4B933-4679-BC05-763B-C34C1C71D77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1C01829-AF65-7C41-0870-F586F6E2D5C9}"/>
              </a:ext>
            </a:extLst>
          </p:cNvPr>
          <p:cNvSpPr>
            <a:spLocks noGrp="1"/>
          </p:cNvSpPr>
          <p:nvPr>
            <p:ph type="sldNum" sz="quarter" idx="5"/>
          </p:nvPr>
        </p:nvSpPr>
        <p:spPr/>
        <p:txBody>
          <a:bodyPr/>
          <a:lstStyle/>
          <a:p>
            <a:fld id="{62B780CC-5D5E-475C-B9C2-86623C2F3D7E}" type="slidenum">
              <a:rPr lang="en-CA" smtClean="0"/>
              <a:t>16</a:t>
            </a:fld>
            <a:endParaRPr lang="en-CA"/>
          </a:p>
        </p:txBody>
      </p:sp>
    </p:spTree>
    <p:extLst>
      <p:ext uri="{BB962C8B-B14F-4D97-AF65-F5344CB8AC3E}">
        <p14:creationId xmlns:p14="http://schemas.microsoft.com/office/powerpoint/2010/main" val="230566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8EBA-D1B2-AB64-13CB-029FC8AA8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25ADD-B035-47B7-F6CB-A82607465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4B933-4679-BC05-763B-C34C1C71D77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1C01829-AF65-7C41-0870-F586F6E2D5C9}"/>
              </a:ext>
            </a:extLst>
          </p:cNvPr>
          <p:cNvSpPr>
            <a:spLocks noGrp="1"/>
          </p:cNvSpPr>
          <p:nvPr>
            <p:ph type="sldNum" sz="quarter" idx="5"/>
          </p:nvPr>
        </p:nvSpPr>
        <p:spPr/>
        <p:txBody>
          <a:bodyPr/>
          <a:lstStyle/>
          <a:p>
            <a:fld id="{62B780CC-5D5E-475C-B9C2-86623C2F3D7E}" type="slidenum">
              <a:rPr lang="en-CA" smtClean="0"/>
              <a:t>17</a:t>
            </a:fld>
            <a:endParaRPr lang="en-CA"/>
          </a:p>
        </p:txBody>
      </p:sp>
    </p:spTree>
    <p:extLst>
      <p:ext uri="{BB962C8B-B14F-4D97-AF65-F5344CB8AC3E}">
        <p14:creationId xmlns:p14="http://schemas.microsoft.com/office/powerpoint/2010/main" val="410552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822AC-B72C-F172-71A6-F192D3F98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B4169-E3F7-C656-A2C5-2879C0299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3136D-B9E1-51CF-853F-E906031C770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F2C183B-F5CF-477B-BDF4-3A70EACAD296}"/>
              </a:ext>
            </a:extLst>
          </p:cNvPr>
          <p:cNvSpPr>
            <a:spLocks noGrp="1"/>
          </p:cNvSpPr>
          <p:nvPr>
            <p:ph type="sldNum" sz="quarter" idx="5"/>
          </p:nvPr>
        </p:nvSpPr>
        <p:spPr/>
        <p:txBody>
          <a:bodyPr/>
          <a:lstStyle/>
          <a:p>
            <a:fld id="{62B780CC-5D5E-475C-B9C2-86623C2F3D7E}" type="slidenum">
              <a:rPr lang="en-CA" smtClean="0"/>
              <a:t>18</a:t>
            </a:fld>
            <a:endParaRPr lang="en-CA"/>
          </a:p>
        </p:txBody>
      </p:sp>
    </p:spTree>
    <p:extLst>
      <p:ext uri="{BB962C8B-B14F-4D97-AF65-F5344CB8AC3E}">
        <p14:creationId xmlns:p14="http://schemas.microsoft.com/office/powerpoint/2010/main" val="220011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822AC-B72C-F172-71A6-F192D3F98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B4169-E3F7-C656-A2C5-2879C0299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3136D-B9E1-51CF-853F-E906031C770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F2C183B-F5CF-477B-BDF4-3A70EACAD296}"/>
              </a:ext>
            </a:extLst>
          </p:cNvPr>
          <p:cNvSpPr>
            <a:spLocks noGrp="1"/>
          </p:cNvSpPr>
          <p:nvPr>
            <p:ph type="sldNum" sz="quarter" idx="5"/>
          </p:nvPr>
        </p:nvSpPr>
        <p:spPr/>
        <p:txBody>
          <a:bodyPr/>
          <a:lstStyle/>
          <a:p>
            <a:fld id="{62B780CC-5D5E-475C-B9C2-86623C2F3D7E}" type="slidenum">
              <a:rPr lang="en-CA" smtClean="0"/>
              <a:t>19</a:t>
            </a:fld>
            <a:endParaRPr lang="en-CA"/>
          </a:p>
        </p:txBody>
      </p:sp>
    </p:spTree>
    <p:extLst>
      <p:ext uri="{BB962C8B-B14F-4D97-AF65-F5344CB8AC3E}">
        <p14:creationId xmlns:p14="http://schemas.microsoft.com/office/powerpoint/2010/main" val="151650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59A4E-706D-98CA-FEEE-17461C44A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DE8BC-A0CA-44D4-8D34-2276FEDAA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71565-A1F0-7B9E-F220-1799C447105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F5A6405-A170-066E-EFB7-F0679571324A}"/>
              </a:ext>
            </a:extLst>
          </p:cNvPr>
          <p:cNvSpPr>
            <a:spLocks noGrp="1"/>
          </p:cNvSpPr>
          <p:nvPr>
            <p:ph type="sldNum" sz="quarter" idx="5"/>
          </p:nvPr>
        </p:nvSpPr>
        <p:spPr/>
        <p:txBody>
          <a:bodyPr/>
          <a:lstStyle/>
          <a:p>
            <a:fld id="{62B780CC-5D5E-475C-B9C2-86623C2F3D7E}" type="slidenum">
              <a:rPr lang="en-CA" smtClean="0"/>
              <a:t>20</a:t>
            </a:fld>
            <a:endParaRPr lang="en-CA"/>
          </a:p>
        </p:txBody>
      </p:sp>
    </p:spTree>
    <p:extLst>
      <p:ext uri="{BB962C8B-B14F-4D97-AF65-F5344CB8AC3E}">
        <p14:creationId xmlns:p14="http://schemas.microsoft.com/office/powerpoint/2010/main" val="101719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59A4E-706D-98CA-FEEE-17461C44A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DE8BC-A0CA-44D4-8D34-2276FEDAA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71565-A1F0-7B9E-F220-1799C447105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F5A6405-A170-066E-EFB7-F0679571324A}"/>
              </a:ext>
            </a:extLst>
          </p:cNvPr>
          <p:cNvSpPr>
            <a:spLocks noGrp="1"/>
          </p:cNvSpPr>
          <p:nvPr>
            <p:ph type="sldNum" sz="quarter" idx="5"/>
          </p:nvPr>
        </p:nvSpPr>
        <p:spPr/>
        <p:txBody>
          <a:bodyPr/>
          <a:lstStyle/>
          <a:p>
            <a:fld id="{62B780CC-5D5E-475C-B9C2-86623C2F3D7E}" type="slidenum">
              <a:rPr lang="en-CA" smtClean="0"/>
              <a:t>21</a:t>
            </a:fld>
            <a:endParaRPr lang="en-CA"/>
          </a:p>
        </p:txBody>
      </p:sp>
    </p:spTree>
    <p:extLst>
      <p:ext uri="{BB962C8B-B14F-4D97-AF65-F5344CB8AC3E}">
        <p14:creationId xmlns:p14="http://schemas.microsoft.com/office/powerpoint/2010/main" val="25608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17C5-9AA3-508F-8C17-FD29B0F5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FECE-AB0F-700D-CB79-FB9131763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9D406-25FA-671B-9A38-065EDC057A2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08DB20F-06CE-12B7-D530-E239DB64D579}"/>
              </a:ext>
            </a:extLst>
          </p:cNvPr>
          <p:cNvSpPr>
            <a:spLocks noGrp="1"/>
          </p:cNvSpPr>
          <p:nvPr>
            <p:ph type="sldNum" sz="quarter" idx="5"/>
          </p:nvPr>
        </p:nvSpPr>
        <p:spPr/>
        <p:txBody>
          <a:bodyPr/>
          <a:lstStyle/>
          <a:p>
            <a:fld id="{62B780CC-5D5E-475C-B9C2-86623C2F3D7E}" type="slidenum">
              <a:rPr lang="en-CA" smtClean="0"/>
              <a:t>4</a:t>
            </a:fld>
            <a:endParaRPr lang="en-CA"/>
          </a:p>
        </p:txBody>
      </p:sp>
    </p:spTree>
    <p:extLst>
      <p:ext uri="{BB962C8B-B14F-4D97-AF65-F5344CB8AC3E}">
        <p14:creationId xmlns:p14="http://schemas.microsoft.com/office/powerpoint/2010/main" val="33880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17C5-9AA3-508F-8C17-FD29B0F5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FECE-AB0F-700D-CB79-FB9131763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9D406-25FA-671B-9A38-065EDC057A2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08DB20F-06CE-12B7-D530-E239DB64D579}"/>
              </a:ext>
            </a:extLst>
          </p:cNvPr>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423916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14E9-BE0A-B1FF-0E3A-D49C5BF6A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4D2BA-8C1D-7A7D-7DA5-EFB099A05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9DD34-9804-FEDC-8DA4-30D1F655269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F6681FE-2026-962A-FE92-B6341C171D7E}"/>
              </a:ext>
            </a:extLst>
          </p:cNvPr>
          <p:cNvSpPr>
            <a:spLocks noGrp="1"/>
          </p:cNvSpPr>
          <p:nvPr>
            <p:ph type="sldNum" sz="quarter" idx="5"/>
          </p:nvPr>
        </p:nvSpPr>
        <p:spPr/>
        <p:txBody>
          <a:bodyPr/>
          <a:lstStyle/>
          <a:p>
            <a:fld id="{62B780CC-5D5E-475C-B9C2-86623C2F3D7E}" type="slidenum">
              <a:rPr lang="en-CA" smtClean="0"/>
              <a:t>6</a:t>
            </a:fld>
            <a:endParaRPr lang="en-CA"/>
          </a:p>
        </p:txBody>
      </p:sp>
    </p:spTree>
    <p:extLst>
      <p:ext uri="{BB962C8B-B14F-4D97-AF65-F5344CB8AC3E}">
        <p14:creationId xmlns:p14="http://schemas.microsoft.com/office/powerpoint/2010/main" val="73917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14E9-BE0A-B1FF-0E3A-D49C5BF6A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4D2BA-8C1D-7A7D-7DA5-EFB099A05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9DD34-9804-FEDC-8DA4-30D1F655269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F6681FE-2026-962A-FE92-B6341C171D7E}"/>
              </a:ext>
            </a:extLst>
          </p:cNvPr>
          <p:cNvSpPr>
            <a:spLocks noGrp="1"/>
          </p:cNvSpPr>
          <p:nvPr>
            <p:ph type="sldNum" sz="quarter" idx="5"/>
          </p:nvPr>
        </p:nvSpPr>
        <p:spPr/>
        <p:txBody>
          <a:bodyPr/>
          <a:lstStyle/>
          <a:p>
            <a:fld id="{62B780CC-5D5E-475C-B9C2-86623C2F3D7E}" type="slidenum">
              <a:rPr lang="en-CA" smtClean="0"/>
              <a:t>7</a:t>
            </a:fld>
            <a:endParaRPr lang="en-CA"/>
          </a:p>
        </p:txBody>
      </p:sp>
    </p:spTree>
    <p:extLst>
      <p:ext uri="{BB962C8B-B14F-4D97-AF65-F5344CB8AC3E}">
        <p14:creationId xmlns:p14="http://schemas.microsoft.com/office/powerpoint/2010/main" val="226455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7805-DD04-FADE-2344-EEEB6C92F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102A3-2453-FD22-3258-3135A00D9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173B7-42CC-A2F8-CE08-D7F61779D0D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7850F43-7008-91F8-4305-78C6F16E6277}"/>
              </a:ext>
            </a:extLst>
          </p:cNvPr>
          <p:cNvSpPr>
            <a:spLocks noGrp="1"/>
          </p:cNvSpPr>
          <p:nvPr>
            <p:ph type="sldNum" sz="quarter" idx="5"/>
          </p:nvPr>
        </p:nvSpPr>
        <p:spPr/>
        <p:txBody>
          <a:bodyPr/>
          <a:lstStyle/>
          <a:p>
            <a:fld id="{62B780CC-5D5E-475C-B9C2-86623C2F3D7E}" type="slidenum">
              <a:rPr lang="en-CA" smtClean="0"/>
              <a:t>8</a:t>
            </a:fld>
            <a:endParaRPr lang="en-CA"/>
          </a:p>
        </p:txBody>
      </p:sp>
    </p:spTree>
    <p:extLst>
      <p:ext uri="{BB962C8B-B14F-4D97-AF65-F5344CB8AC3E}">
        <p14:creationId xmlns:p14="http://schemas.microsoft.com/office/powerpoint/2010/main" val="167670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7805-DD04-FADE-2344-EEEB6C92F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102A3-2453-FD22-3258-3135A00D9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173B7-42CC-A2F8-CE08-D7F61779D0D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7850F43-7008-91F8-4305-78C6F16E6277}"/>
              </a:ext>
            </a:extLst>
          </p:cNvPr>
          <p:cNvSpPr>
            <a:spLocks noGrp="1"/>
          </p:cNvSpPr>
          <p:nvPr>
            <p:ph type="sldNum" sz="quarter" idx="5"/>
          </p:nvPr>
        </p:nvSpPr>
        <p:spPr/>
        <p:txBody>
          <a:bodyPr/>
          <a:lstStyle/>
          <a:p>
            <a:fld id="{62B780CC-5D5E-475C-B9C2-86623C2F3D7E}" type="slidenum">
              <a:rPr lang="en-CA" smtClean="0"/>
              <a:t>9</a:t>
            </a:fld>
            <a:endParaRPr lang="en-CA"/>
          </a:p>
        </p:txBody>
      </p:sp>
    </p:spTree>
    <p:extLst>
      <p:ext uri="{BB962C8B-B14F-4D97-AF65-F5344CB8AC3E}">
        <p14:creationId xmlns:p14="http://schemas.microsoft.com/office/powerpoint/2010/main" val="163507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43BA-1E19-21CE-7FEC-FE9216238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09355-5390-938B-5D56-5BCEEE3F5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139EA-635E-64BB-635A-E5F52D4428C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69BFE04-B096-5CBA-F40A-7956BD1E8E98}"/>
              </a:ext>
            </a:extLst>
          </p:cNvPr>
          <p:cNvSpPr>
            <a:spLocks noGrp="1"/>
          </p:cNvSpPr>
          <p:nvPr>
            <p:ph type="sldNum" sz="quarter" idx="5"/>
          </p:nvPr>
        </p:nvSpPr>
        <p:spPr/>
        <p:txBody>
          <a:bodyPr/>
          <a:lstStyle/>
          <a:p>
            <a:fld id="{62B780CC-5D5E-475C-B9C2-86623C2F3D7E}" type="slidenum">
              <a:rPr lang="en-CA" smtClean="0"/>
              <a:t>10</a:t>
            </a:fld>
            <a:endParaRPr lang="en-CA"/>
          </a:p>
        </p:txBody>
      </p:sp>
    </p:spTree>
    <p:extLst>
      <p:ext uri="{BB962C8B-B14F-4D97-AF65-F5344CB8AC3E}">
        <p14:creationId xmlns:p14="http://schemas.microsoft.com/office/powerpoint/2010/main" val="177904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43BA-1E19-21CE-7FEC-FE9216238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09355-5390-938B-5D56-5BCEEE3F5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139EA-635E-64BB-635A-E5F52D4428C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69BFE04-B096-5CBA-F40A-7956BD1E8E98}"/>
              </a:ext>
            </a:extLst>
          </p:cNvPr>
          <p:cNvSpPr>
            <a:spLocks noGrp="1"/>
          </p:cNvSpPr>
          <p:nvPr>
            <p:ph type="sldNum" sz="quarter" idx="5"/>
          </p:nvPr>
        </p:nvSpPr>
        <p:spPr/>
        <p:txBody>
          <a:bodyPr/>
          <a:lstStyle/>
          <a:p>
            <a:fld id="{62B780CC-5D5E-475C-B9C2-86623C2F3D7E}" type="slidenum">
              <a:rPr lang="en-CA" smtClean="0"/>
              <a:t>11</a:t>
            </a:fld>
            <a:endParaRPr lang="en-CA"/>
          </a:p>
        </p:txBody>
      </p:sp>
    </p:spTree>
    <p:extLst>
      <p:ext uri="{BB962C8B-B14F-4D97-AF65-F5344CB8AC3E}">
        <p14:creationId xmlns:p14="http://schemas.microsoft.com/office/powerpoint/2010/main" val="369455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2982F58-A9D3-0AC5-7827-069402BF328E}"/>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20" y="1923"/>
            <a:ext cx="18287980" cy="10285077"/>
          </a:xfrm>
          <a:prstGeom prst="rect">
            <a:avLst/>
          </a:prstGeom>
        </p:spPr>
      </p:pic>
    </p:spTree>
    <p:extLst>
      <p:ext uri="{BB962C8B-B14F-4D97-AF65-F5344CB8AC3E}">
        <p14:creationId xmlns:p14="http://schemas.microsoft.com/office/powerpoint/2010/main" val="125985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EC95-8713-75A2-5429-6169D1055E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4C17D9-A4BD-7B07-4EA6-7652D497A1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C5D49E97-6418-F8C8-A88A-F8DA94CE988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10B5A55-3498-F774-7BD7-07FC3225DB7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7860ED-B904-C60B-0954-2D1D4809A47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1C929D6-D170-2600-5B06-ED1C887D9F8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2CC99D9-D23F-AA3A-1317-0C78C74F207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5B08690F-1AF7-E40F-72A5-C5CDFBDCDE7E}"/>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470BFA3-DFF4-02AC-7CF4-023D6B231C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DCF5545F-F53A-A696-1447-1E488EF749D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7553CCA-FF9B-A507-21B9-EFEAC495077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D5E4E41-9AE3-4640-6945-C0E5D053D93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73CF3D8-F74F-58C0-D4AD-E4F43DFF9B5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0C0506B-B795-55DF-6456-A26316FFCA6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8090CF6-4D9E-3E4C-C218-A18ABCC0473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B9272569-D97A-D840-F30D-D6A76E37865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D612D59-F3E8-287B-095D-68BE8894587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5D3CFBD-5993-8739-84AA-F2FEBB8795A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4BC6A93-6C46-8F49-37A9-731A22FA4A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5C848EC-EA78-3573-3620-F4AD312C4E9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4C77A32-B5D4-A96F-E9EA-C42CF603F6B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7A08D38D-8F98-665B-72B7-D32B45E18F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9918E0A-6762-2F6A-DBE8-D6852917078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0E9D4755-41AD-EF6E-71A4-E55AA265529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277F1D2-96D7-BC05-B9B6-6CEFA0EBCA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1AFA3716-010F-52A9-13A3-F9B240E8A3BF}"/>
              </a:ext>
            </a:extLst>
          </p:cNvPr>
          <p:cNvSpPr txBox="1"/>
          <p:nvPr/>
        </p:nvSpPr>
        <p:spPr>
          <a:xfrm>
            <a:off x="373602" y="2019299"/>
            <a:ext cx="10982800" cy="6803594"/>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PASSION: HOW WE DO IT DETERMINES THE SIZE OF OUR VICTORY</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smote thrice and stayed.”(v. 18)</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stopped too soon.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did too little.</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Heaven had more planned than the king’s hunger could receive.</a:t>
            </a:r>
          </a:p>
          <a:p>
            <a:pPr>
              <a:lnSpc>
                <a:spcPct val="107000"/>
              </a:lnSpc>
              <a:spcAft>
                <a:spcPts val="800"/>
              </a:spcAft>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180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EC95-8713-75A2-5429-6169D1055E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4C17D9-A4BD-7B07-4EA6-7652D497A1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C5D49E97-6418-F8C8-A88A-F8DA94CE988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10B5A55-3498-F774-7BD7-07FC3225DB7D}"/>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7860ED-B904-C60B-0954-2D1D4809A479}"/>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1C929D6-D170-2600-5B06-ED1C887D9F8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2CC99D9-D23F-AA3A-1317-0C78C74F207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5B08690F-1AF7-E40F-72A5-C5CDFBDCDE7E}"/>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470BFA3-DFF4-02AC-7CF4-023D6B231C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DCF5545F-F53A-A696-1447-1E488EF749D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7553CCA-FF9B-A507-21B9-EFEAC495077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D5E4E41-9AE3-4640-6945-C0E5D053D93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73CF3D8-F74F-58C0-D4AD-E4F43DFF9B5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60C0506B-B795-55DF-6456-A26316FFCA6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8090CF6-4D9E-3E4C-C218-A18ABCC0473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B9272569-D97A-D840-F30D-D6A76E37865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D612D59-F3E8-287B-095D-68BE8894587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15D3CFBD-5993-8739-84AA-F2FEBB8795A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4BC6A93-6C46-8F49-37A9-731A22FA4A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5C848EC-EA78-3573-3620-F4AD312C4E9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4C77A32-B5D4-A96F-E9EA-C42CF603F6B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7A08D38D-8F98-665B-72B7-D32B45E18F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9918E0A-6762-2F6A-DBE8-D6852917078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0E9D4755-41AD-EF6E-71A4-E55AA2655290}"/>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277F1D2-96D7-BC05-B9B6-6CEFA0EBCA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1AFA3716-010F-52A9-13A3-F9B240E8A3BF}"/>
              </a:ext>
            </a:extLst>
          </p:cNvPr>
          <p:cNvSpPr txBox="1"/>
          <p:nvPr/>
        </p:nvSpPr>
        <p:spPr>
          <a:xfrm>
            <a:off x="609599" y="289269"/>
            <a:ext cx="10895251" cy="9511706"/>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PASSION: HOW WE DO IT DETERMINES THE SIZE OF OUR VICTORY</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Elisha said:</a:t>
            </a:r>
          </a:p>
          <a:p>
            <a:pPr>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And the man of God was angry with him, and said,</a:t>
            </a:r>
          </a:p>
          <a:p>
            <a:pPr>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 “You should have struck five or six times; then you would have struck Syria till you had destroyed it! But now you will strike Syria only three times.”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Same arrows.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Same opportunity.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Same prophetic word.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Different level of passion, different level of victory.</a:t>
            </a:r>
          </a:p>
          <a:p>
            <a:pPr marL="457200" indent="-457200">
              <a:buFont typeface="Wingdings" panose="05000000000000000000"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5247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B25F-F0F1-63E9-EE36-9552ADF737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EB6B12-3ED0-18BE-1CD2-9902927FD0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D8AB48AC-6B8D-1F68-D930-D97DE59F3C3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703D473-C876-A20B-323E-C93B398584A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441B20A1-B6B5-5B48-CFE6-5A373F27CC36}"/>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7F3C060-3236-3A52-8631-398EE9F9B975}"/>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F12ADA5-47F4-C7BA-6835-92B245E4E87F}"/>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FD24C9B-FFBF-A316-4D2E-7E830958B7A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FB93BCB-7789-8287-5E31-94A70B7F44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4C958C3A-1273-2D07-EF92-79CF2BE00BC0}"/>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F21A1F5-7946-71DD-8F50-D5F150C4CDD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0606515-9F79-3854-BD07-C977E5B1035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CC48DAD-7718-3BF6-E9DD-FCAD7F152CF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7B77D0-C057-33AA-38AC-BA94F9A5333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2DF1AF7-9527-5576-70A8-CFC07D0741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E3FC2CF-5D62-511D-1AE7-966A6052A6E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45F6B568-C38E-FBEC-FA57-87C606FFF4F4}"/>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CCC7CA7-AD04-D77E-40B7-5648865F6AC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58A41E1D-C840-501C-747F-6F48346641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14A3674-EDF0-9908-ECBC-EE6F96A538B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F652E911-8096-0DB4-3460-3B4CED471EA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5D95C80C-3226-CAA6-8B1D-6D68206D7C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435AA60-F9A2-FFF3-BE10-36F96AA33AA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5B10289-5C8E-051A-D8DF-FEF505B1AD22}"/>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CC88A85D-CB2C-2DED-6D82-A101AE54D5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9BF0A1A-2AE8-8D94-0C9B-8292EFEF6226}"/>
              </a:ext>
            </a:extLst>
          </p:cNvPr>
          <p:cNvSpPr txBox="1"/>
          <p:nvPr/>
        </p:nvSpPr>
        <p:spPr>
          <a:xfrm>
            <a:off x="609599" y="289269"/>
            <a:ext cx="10895251" cy="10010497"/>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METHODS WITHOUT PASSION</a:t>
            </a: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Joash had:</a:t>
            </a: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right prophet.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right tools (arrows).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 right instruction (smite the ground).</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But he lacked:</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Spiritual urgency.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Holy aggression.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Burning desire for total victory.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copied the act but missed the spirit of the act.</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8136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C04E2-F223-1F41-D4FA-12A875A07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952B62-7292-E24E-2F11-AB27796C537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E097BEA-AA53-C66F-C59F-F454C57AC63A}"/>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A3F67264-5A6C-EFD5-0B47-3301AF5B7C3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E1FC654-B181-B9C5-B5AE-CA6E3361DA1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4C1C907C-5E3D-F535-5447-C26A1530948A}"/>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5309B39-5BC4-CFAB-F583-4C11E85B508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BC1BDCD-9962-90F9-C08B-260BCDEE601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512EDAA-EEF8-30F6-1780-B81374EF33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93D221D-FF73-D046-226E-D8CAFA39958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296EFB0-42E2-C358-5D48-6292222B600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13576DA4-D264-2C62-C856-EE162C38080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19A3507C-5E95-8490-6B7E-014E3FC8649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5A805CF8-DE37-2636-227C-F5AA1DA8C0EF}"/>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CDB80E1-CE07-A3DE-59C1-F78B8EF4639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D38C2DD6-FFF2-5DBD-B77F-CAFF81CA1BD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DDBDF2A-24C1-B399-8D2A-69A58217DF7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1EE7ADD-B16C-2AD1-6368-1FC199F6AC34}"/>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F32678E-9BB6-EB10-0ED9-DDE3B18769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F5A5C47-F242-0A5E-CD55-64C7BC87837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6A64EE73-BA4D-CE02-6BCA-B49D4A35631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5C8323F1-97EA-DB2B-68B5-41B4DEB79A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7F7AE7-BF01-7F2E-2FF1-C11D1C0B4EA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5705FDC3-C9C6-5E8B-0AE7-A3D19C58780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C365065-8142-3B95-591F-3C12AA6A01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BAFE84C0-FC60-2C46-3D60-45464A2FD3FA}"/>
              </a:ext>
            </a:extLst>
          </p:cNvPr>
          <p:cNvSpPr txBox="1"/>
          <p:nvPr/>
        </p:nvSpPr>
        <p:spPr>
          <a:xfrm>
            <a:off x="609599" y="289269"/>
            <a:ext cx="10895251" cy="10140533"/>
          </a:xfrm>
          <a:prstGeom prst="rect">
            <a:avLst/>
          </a:prstGeom>
          <a:noFill/>
        </p:spPr>
        <p:txBody>
          <a:bodyPr wrap="square">
            <a:spAutoFit/>
          </a:bodyPr>
          <a:lstStyle/>
          <a:p>
            <a:pPr algn="ct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PASSION WITHOUT METHODS</a:t>
            </a:r>
          </a:p>
          <a:p>
            <a:pP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Some are passionate, but:</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refuse discipline.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reject wisdom and structure.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don’t honor the fathers’ methods of consistency, accountability, and doctrine.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Elisha did not only shout, “Be zealous!” He gave arrows and gave clear instructions.</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Passion with no method is like fire with no fireplace, it burns wildly, then dies quickly.</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The healthy pattern is:</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Fathers and leaders must give methods, doctrine, systems, order, patterns of life.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Sons must add hunger, zeal, consistency, extra miles, sacrifice.</a:t>
            </a:r>
          </a:p>
        </p:txBody>
      </p:sp>
    </p:spTree>
    <p:extLst>
      <p:ext uri="{BB962C8B-B14F-4D97-AF65-F5344CB8AC3E}">
        <p14:creationId xmlns:p14="http://schemas.microsoft.com/office/powerpoint/2010/main" val="69702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C04E2-F223-1F41-D4FA-12A875A07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952B62-7292-E24E-2F11-AB27796C537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E097BEA-AA53-C66F-C59F-F454C57AC63A}"/>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A3F67264-5A6C-EFD5-0B47-3301AF5B7C3B}"/>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E1FC654-B181-B9C5-B5AE-CA6E3361DA1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4C1C907C-5E3D-F535-5447-C26A1530948A}"/>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5309B39-5BC4-CFAB-F583-4C11E85B5081}"/>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BC1BDCD-9962-90F9-C08B-260BCDEE6016}"/>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512EDAA-EEF8-30F6-1780-B81374EF33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93D221D-FF73-D046-226E-D8CAFA39958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296EFB0-42E2-C358-5D48-6292222B600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13576DA4-D264-2C62-C856-EE162C38080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19A3507C-5E95-8490-6B7E-014E3FC8649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5A805CF8-DE37-2636-227C-F5AA1DA8C0EF}"/>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CDB80E1-CE07-A3DE-59C1-F78B8EF4639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D38C2DD6-FFF2-5DBD-B77F-CAFF81CA1BD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DDBDF2A-24C1-B399-8D2A-69A58217DF7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1EE7ADD-B16C-2AD1-6368-1FC199F6AC34}"/>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F32678E-9BB6-EB10-0ED9-DDE3B18769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F5A5C47-F242-0A5E-CD55-64C7BC87837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6A64EE73-BA4D-CE02-6BCA-B49D4A356311}"/>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5C8323F1-97EA-DB2B-68B5-41B4DEB79A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7F7AE7-BF01-7F2E-2FF1-C11D1C0B4EA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5705FDC3-C9C6-5E8B-0AE7-A3D19C58780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C365065-8142-3B95-591F-3C12AA6A01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BAFE84C0-FC60-2C46-3D60-45464A2FD3FA}"/>
              </a:ext>
            </a:extLst>
          </p:cNvPr>
          <p:cNvSpPr txBox="1"/>
          <p:nvPr/>
        </p:nvSpPr>
        <p:spPr>
          <a:xfrm>
            <a:off x="609599" y="289269"/>
            <a:ext cx="10895251" cy="10140533"/>
          </a:xfrm>
          <a:prstGeom prst="rect">
            <a:avLst/>
          </a:prstGeom>
          <a:noFill/>
        </p:spPr>
        <p:txBody>
          <a:bodyPr wrap="square">
            <a:spAutoFit/>
          </a:bodyPr>
          <a:lstStyle/>
          <a:p>
            <a:pPr algn="ct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PASSION WITHOUT METHODS</a:t>
            </a:r>
          </a:p>
          <a:p>
            <a:pP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Some are passionate, but:</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refuse discipline.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reject wisdom and structure.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They don’t honor the fathers’ methods of consistency, accountability, and doctrine.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Elisha did not only shout, “Be zealous!” He gave arrows and gave clear instructions.</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Passion with no method is like fire with no fireplace, it burns wildly, then dies quickly.</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The healthy pattern is:</a:t>
            </a:r>
          </a:p>
          <a:p>
            <a:pPr marL="457200" indent="-457200">
              <a:lnSpc>
                <a:spcPct val="107000"/>
              </a:lnSpc>
              <a:spcAft>
                <a:spcPts val="800"/>
              </a:spcAft>
              <a:buFont typeface="Wingdings" panose="05000000000000000000" pitchFamily="2" charset="2"/>
              <a:buChar char="q"/>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Fathers and leaders must give methods, doctrine, systems, order, patterns of life.</a:t>
            </a:r>
          </a:p>
          <a:p>
            <a:pPr marL="457200" indent="-457200">
              <a:lnSpc>
                <a:spcPct val="107000"/>
              </a:lnSpc>
              <a:spcAft>
                <a:spcPts val="800"/>
              </a:spcAft>
              <a:buFont typeface="Wingdings" panose="05000000000000000000" pitchFamily="2" charset="2"/>
              <a:buChar char="q"/>
            </a:pPr>
            <a:r>
              <a:rPr lang="en-US" sz="3200" kern="100" dirty="0">
                <a:effectLst/>
                <a:latin typeface="Arial" panose="020B0604020202020204" pitchFamily="34" charset="0"/>
                <a:ea typeface="Aptos" panose="020B0004020202020204" pitchFamily="34" charset="0"/>
                <a:cs typeface="Arial" panose="020B0604020202020204" pitchFamily="34" charset="0"/>
              </a:rPr>
              <a:t>Sons must add hunger, zeal, consistency, extra miles, sacrifice.</a:t>
            </a:r>
          </a:p>
        </p:txBody>
      </p:sp>
    </p:spTree>
    <p:extLst>
      <p:ext uri="{BB962C8B-B14F-4D97-AF65-F5344CB8AC3E}">
        <p14:creationId xmlns:p14="http://schemas.microsoft.com/office/powerpoint/2010/main" val="84630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6B1A-94D4-DF93-1C95-AC96586C030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88D79A-5644-F479-FC65-FD52D229C13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B7EB024-C313-1918-6F1B-BF83DB65203B}"/>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75DE35E3-4A7E-F1DF-D567-20D19F02853C}"/>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E31CD9A-4456-86FB-68E3-6A158D98773A}"/>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A23354B0-2882-5623-92E7-37AC8D4251B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D809DD1-2838-8608-BA35-475718690F5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99A51257-3CAF-74D3-0AA5-21A134720C3E}"/>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4F795C62-3C38-ED3A-F3F9-03F8A70968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C36F317F-AF64-DDC1-16AF-DBBA8C25D9EE}"/>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37765BB-04A4-1A0F-EBBF-5AA1266E6314}"/>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1096D0C-5E52-1106-09DF-D05D72DA0AB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060F0E8-E0DA-67B2-B09B-35D457EE9A9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A99B47DE-FD05-2CB4-F326-C32EB73434B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EA5DC22C-69A5-45D5-4CA8-0E89F7FD656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9CA413CA-4131-2776-D043-6C57EA027BF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9C973B59-F153-0CB9-6E0C-375F08AF65B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2C75F0AD-9203-F235-BDCA-18EE54F91FA9}"/>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B33A748F-D9E5-EF32-E1CF-58F75CD46D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EC743EDE-0FBC-CC84-0187-35F24F25495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F5D3086A-2C4A-2CEC-D6AB-CED3DB5599CB}"/>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77C8499-FDE3-6373-4E82-4A3E8EE9E53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57B2466F-C4A6-BB0E-D3CC-1933E559CDE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A704218-FCBE-9242-DAAD-8A1D18236928}"/>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42848DD-D4BE-B4FF-D96D-E5571D27A7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710C5857-24E3-42F5-163A-4A378F78F8F6}"/>
              </a:ext>
            </a:extLst>
          </p:cNvPr>
          <p:cNvSpPr txBox="1"/>
          <p:nvPr/>
        </p:nvSpPr>
        <p:spPr>
          <a:xfrm>
            <a:off x="373601" y="110990"/>
            <a:ext cx="11171878" cy="8685070"/>
          </a:xfrm>
          <a:prstGeom prst="rect">
            <a:avLst/>
          </a:prstGeom>
          <a:noFill/>
        </p:spPr>
        <p:txBody>
          <a:bodyPr wrap="square">
            <a:spAutoFit/>
          </a:bodyPr>
          <a:lstStyle/>
          <a:p>
            <a:pPr>
              <a:lnSpc>
                <a:spcPct val="107000"/>
              </a:lnSpc>
              <a:spcAft>
                <a:spcPts val="800"/>
              </a:spcAft>
            </a:pPr>
            <a:r>
              <a:rPr lang="en-US" sz="3600" b="1" kern="100" dirty="0">
                <a:latin typeface="Arial" panose="020B0604020202020204" pitchFamily="34" charset="0"/>
                <a:ea typeface="Aptos" panose="020B0004020202020204" pitchFamily="34" charset="0"/>
                <a:cs typeface="Arial" panose="020B0604020202020204" pitchFamily="34" charset="0"/>
              </a:rPr>
              <a:t>SHAPING THE CHURCH FOR THE FUTURE</a:t>
            </a:r>
          </a:p>
          <a:p>
            <a:pPr marL="571500" indent="-571500">
              <a:buFont typeface="Wingdings"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To shape the church for the future, we must duplicate not just our methods, but our passion.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LEADERS MUST MODEL BOTH ARROWS AND FIRE</a:t>
            </a:r>
          </a:p>
          <a:p>
            <a:pPr>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Elisha didn’t only talk; he demonstrated:</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laid his hands on the king’s hands – mentoring by contact and closeness.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spoke the meaning of the action – mentoring by explanation.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tested the king’s response – mentoring by provocation.</a:t>
            </a:r>
          </a:p>
        </p:txBody>
      </p:sp>
    </p:spTree>
    <p:extLst>
      <p:ext uri="{BB962C8B-B14F-4D97-AF65-F5344CB8AC3E}">
        <p14:creationId xmlns:p14="http://schemas.microsoft.com/office/powerpoint/2010/main" val="264475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6CF0-67C2-BFDD-7127-435BF3BB62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138886-3AFE-51D1-D049-B87C1EC65B2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7C83D52-DEA8-D354-3D94-3BF28896958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9CA47E8-652B-DE93-A53E-DA567ABB49F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F4A5EC7-E2A7-45EE-F2E1-C947381D9C3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C0AF222-6418-7BF9-FFD3-26092167619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90D68C64-B700-3733-B249-14926EB4EA53}"/>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95F0FA3F-FC27-07D4-CF56-6C201CC9CFB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322EF74-E8B6-AEBB-F7E3-D3333CFD1B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10A0D7C9-A2AF-6417-2AA1-0764462EAD1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93F353F-9AF4-FE99-5815-D82DE541E19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B8ABB00C-BAA8-771F-DB6D-ED120A1E9BE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14D0EA4-6A57-3782-AE0C-1041D8BE8D9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A5FBA41-3E78-A407-2D78-2CA34F9CDCE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FEE2556A-7D7A-C582-D1B6-5872A722FA4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6FA18D4-6482-C238-49D6-FD9E5299B4F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06F47C55-7CC5-5DBE-64A8-03B4CEB7A3CF}"/>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8BAF6CB-A506-ADBF-7985-A2EAF3FC7C27}"/>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C5466FD-0C66-1F7F-165D-404C6086D9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45FBAB7-1FA4-CFD5-F67B-194154ECF78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C62C9C2-96C3-CEB2-B294-31D11F8EEDE6}"/>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3EF864E-F14A-4109-6C95-35663AEDBB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3FA06E87-B09C-23A7-9B7D-55840518D08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38B4FD6-1FE1-9681-5075-E7EF78D21D6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D11E262-463C-627F-FDBA-4DBEC71F6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9D7F781-F661-E3BF-3249-FB569735C479}"/>
              </a:ext>
            </a:extLst>
          </p:cNvPr>
          <p:cNvSpPr txBox="1"/>
          <p:nvPr/>
        </p:nvSpPr>
        <p:spPr>
          <a:xfrm>
            <a:off x="533401" y="1790699"/>
            <a:ext cx="10971450" cy="6750502"/>
          </a:xfrm>
          <a:prstGeom prst="rect">
            <a:avLst/>
          </a:prstGeom>
          <a:noFill/>
        </p:spPr>
        <p:txBody>
          <a:bodyPr wrap="square">
            <a:spAutoFit/>
          </a:bodyPr>
          <a:lstStyle/>
          <a:p>
            <a:pPr>
              <a:lnSpc>
                <a:spcPct val="107000"/>
              </a:lnSpc>
              <a:spcAft>
                <a:spcPts val="800"/>
              </a:spcAft>
            </a:pPr>
            <a:r>
              <a:rPr lang="en-US" sz="3200" b="1" kern="100" dirty="0">
                <a:effectLst/>
                <a:latin typeface="Arial" panose="020B0604020202020204" pitchFamily="34" charset="0"/>
                <a:ea typeface="Aptos" panose="020B0004020202020204" pitchFamily="34" charset="0"/>
                <a:cs typeface="Arial" panose="020B0604020202020204" pitchFamily="34" charset="0"/>
              </a:rPr>
              <a:t>TO OUR LEADERS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Don’t die with your arrows.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Elisha made sure the arrows were in the king’s hands before he died.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Pour out your methods, your wisdom, your experiences.  Don’t protect your “secrets” of ministry, impart them.</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Put your hands on their hands.</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5021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6CF0-67C2-BFDD-7127-435BF3BB62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138886-3AFE-51D1-D049-B87C1EC65B2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7C83D52-DEA8-D354-3D94-3BF28896958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9CA47E8-652B-DE93-A53E-DA567ABB49F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F4A5EC7-E2A7-45EE-F2E1-C947381D9C3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C0AF222-6418-7BF9-FFD3-26092167619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90D68C64-B700-3733-B249-14926EB4EA53}"/>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95F0FA3F-FC27-07D4-CF56-6C201CC9CFB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322EF74-E8B6-AEBB-F7E3-D3333CFD1B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10A0D7C9-A2AF-6417-2AA1-0764462EAD1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93F353F-9AF4-FE99-5815-D82DE541E192}"/>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B8ABB00C-BAA8-771F-DB6D-ED120A1E9BE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14D0EA4-6A57-3782-AE0C-1041D8BE8D9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A5FBA41-3E78-A407-2D78-2CA34F9CDCE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FEE2556A-7D7A-C582-D1B6-5872A722FA4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6FA18D4-6482-C238-49D6-FD9E5299B4F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06F47C55-7CC5-5DBE-64A8-03B4CEB7A3CF}"/>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8BAF6CB-A506-ADBF-7985-A2EAF3FC7C27}"/>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C5466FD-0C66-1F7F-165D-404C6086D9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45FBAB7-1FA4-CFD5-F67B-194154ECF78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C62C9C2-96C3-CEB2-B294-31D11F8EEDE6}"/>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3EF864E-F14A-4109-6C95-35663AEDBB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3FA06E87-B09C-23A7-9B7D-55840518D08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38B4FD6-1FE1-9681-5075-E7EF78D21D6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D11E262-463C-627F-FDBA-4DBEC71F6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9D7F781-F661-E3BF-3249-FB569735C479}"/>
              </a:ext>
            </a:extLst>
          </p:cNvPr>
          <p:cNvSpPr txBox="1"/>
          <p:nvPr/>
        </p:nvSpPr>
        <p:spPr>
          <a:xfrm>
            <a:off x="373601" y="1225211"/>
            <a:ext cx="11131249" cy="6816353"/>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TO OUR LEADERS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Walk closely with your emerging leaders.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Pray with them, not only for them.</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Let them see your struggles and sacrifices, not just your success.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Test and stretch their hunger.</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Who shows up early without being asked twice?</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7504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6BC9-4294-47E5-3BC6-44A6FDF617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A047B7-DA93-649D-6685-6AF6BBD11F7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D793ADBD-72C1-2A27-2B9A-407A3A3C889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5F2B6E4-8219-C7DD-A75C-10685FB8A855}"/>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4AE8F-435B-E400-2FBA-95BEC3F8349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492D9915-D3AA-1F30-4137-3C03D4DBFCB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23B21BBB-9914-13AF-477B-062489F6E58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8CBB450-4CE9-CC20-22B2-2C7735FDB7F4}"/>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C9201150-3FC8-37F9-31AF-9A05C0103D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BD28CBF9-21A4-A59A-5BB9-AF63CC6CFCA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0D8A8533-8121-C5A6-64B4-BF97934FB947}"/>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CBA3469-B99C-762A-CB41-1D7D8787387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8512604-6DB3-F32E-CC75-C1B37BA8429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1B2A127-B656-164D-FBCF-E819BC4EC6C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8E60B05A-5D5A-6506-D343-640ED850FCAA}"/>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80190A3D-A0EF-1C9A-7D11-B33D89B03D8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9E8BE59-EDD3-F6AE-305C-B9873BA9439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A79BE5F8-7531-1B8C-F201-E3C63FE657E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E13DB99A-C799-B6AB-AB1A-6DD9064C9A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69E9E6C-86BA-C694-FE75-C9207BE3B79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DDF2400-8789-51EE-D9B4-B14FFA50F360}"/>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8F542F6B-0C25-CC3E-1CB6-ECA65DC846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04B16C66-F024-6776-BF62-44BEC21C02B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A1708C59-A597-D92D-52D3-FBF2DE34386C}"/>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0A262BB-3CCB-BA5A-2A2A-B3D7BBA6DD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B01C0446-B8ED-95A6-27D3-8829212B9D32}"/>
              </a:ext>
            </a:extLst>
          </p:cNvPr>
          <p:cNvSpPr txBox="1"/>
          <p:nvPr/>
        </p:nvSpPr>
        <p:spPr>
          <a:xfrm>
            <a:off x="373601" y="800100"/>
            <a:ext cx="11194686" cy="8478347"/>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TO OUR SONS, AND DAUGHTERS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Honor the arrows you are given.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Don’t despise structure. Don’t say, “I will do it my own way,” when there is a proven pattern that carries grace.</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Multiply intensity, not laziness.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If your leaders prayed one hour, aim for two.</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If they fasted one day, stretch for more.</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Not in legalism, but in hunger.</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8324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6BC9-4294-47E5-3BC6-44A6FDF617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A047B7-DA93-649D-6685-6AF6BBD11F7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D793ADBD-72C1-2A27-2B9A-407A3A3C889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5F2B6E4-8219-C7DD-A75C-10685FB8A855}"/>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4AE8F-435B-E400-2FBA-95BEC3F8349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492D9915-D3AA-1F30-4137-3C03D4DBFCB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23B21BBB-9914-13AF-477B-062489F6E58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48CBB450-4CE9-CC20-22B2-2C7735FDB7F4}"/>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C9201150-3FC8-37F9-31AF-9A05C0103D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BD28CBF9-21A4-A59A-5BB9-AF63CC6CFCA5}"/>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0D8A8533-8121-C5A6-64B4-BF97934FB947}"/>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CBA3469-B99C-762A-CB41-1D7D8787387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98512604-6DB3-F32E-CC75-C1B37BA8429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01B2A127-B656-164D-FBCF-E819BC4EC6C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8E60B05A-5D5A-6506-D343-640ED850FCAA}"/>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80190A3D-A0EF-1C9A-7D11-B33D89B03D8A}"/>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9E8BE59-EDD3-F6AE-305C-B9873BA9439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A79BE5F8-7531-1B8C-F201-E3C63FE657E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E13DB99A-C799-B6AB-AB1A-6DD9064C9A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C69E9E6C-86BA-C694-FE75-C9207BE3B79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DDF2400-8789-51EE-D9B4-B14FFA50F360}"/>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8F542F6B-0C25-CC3E-1CB6-ECA65DC846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04B16C66-F024-6776-BF62-44BEC21C02B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A1708C59-A597-D92D-52D3-FBF2DE34386C}"/>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0A262BB-3CCB-BA5A-2A2A-B3D7BBA6DD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B01C0446-B8ED-95A6-27D3-8829212B9D32}"/>
              </a:ext>
            </a:extLst>
          </p:cNvPr>
          <p:cNvSpPr txBox="1"/>
          <p:nvPr/>
        </p:nvSpPr>
        <p:spPr>
          <a:xfrm>
            <a:off x="533401" y="876300"/>
            <a:ext cx="10971450" cy="8478347"/>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TO OUR SONS, AND DAUGHTERS</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Refuse to stop at “good enough.”</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When God gives you a chance, an open door, an altar, a season of grace, keep striking:</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Keep praying until there is a shift.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Keep evangelizing until there is a harvest.</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Keep sowing until there is a breakthrough.</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Elijah wore a mantle; Elisha got the spirit that was upon Elijah (2 Kings 2:15).</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4359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6883095"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1" y="2111975"/>
            <a:ext cx="5749112"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00138" y="1566712"/>
            <a:ext cx="9801661" cy="2872581"/>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4000" b="1" dirty="0">
              <a:solidFill>
                <a:srgbClr val="000000"/>
              </a:solidFill>
              <a:latin typeface="Arial" panose="020B0604020202020204" pitchFamily="34" charset="0"/>
              <a:cs typeface="Arial" panose="020B0604020202020204" pitchFamily="34" charset="0"/>
            </a:endParaRPr>
          </a:p>
          <a:p>
            <a:pPr algn="ctr">
              <a:buNone/>
            </a:pPr>
            <a:r>
              <a:rPr lang="en-US" sz="4000" b="1" i="0" dirty="0">
                <a:solidFill>
                  <a:srgbClr val="000000"/>
                </a:solidFill>
                <a:effectLst/>
                <a:latin typeface="Arial" panose="020B0604020202020204" pitchFamily="34" charset="0"/>
                <a:cs typeface="Arial" panose="020B0604020202020204" pitchFamily="34" charset="0"/>
              </a:rPr>
              <a:t> Scripture:</a:t>
            </a:r>
          </a:p>
          <a:p>
            <a:pPr algn="ctr">
              <a:buNone/>
            </a:pPr>
            <a:endParaRPr lang="en-US" sz="4000" b="1" i="0" dirty="0">
              <a:solidFill>
                <a:srgbClr val="000000"/>
              </a:solidFill>
              <a:effectLst/>
              <a:latin typeface="Arial" panose="020B0604020202020204" pitchFamily="34" charset="0"/>
              <a:cs typeface="Arial" panose="020B0604020202020204" pitchFamily="34" charset="0"/>
            </a:endParaRPr>
          </a:p>
          <a:p>
            <a:pPr algn="ctr">
              <a:buNone/>
            </a:pPr>
            <a:r>
              <a:rPr lang="en-US" sz="4000" dirty="0">
                <a:solidFill>
                  <a:srgbClr val="000000"/>
                </a:solidFill>
                <a:latin typeface="Arial" panose="020B0604020202020204" pitchFamily="34" charset="0"/>
                <a:cs typeface="Arial" panose="020B0604020202020204" pitchFamily="34" charset="0"/>
              </a:rPr>
              <a:t>2 Kings 13: 14 – 19  </a:t>
            </a:r>
            <a:endParaRPr lang="en-US" sz="4000" i="0" dirty="0">
              <a:solidFill>
                <a:srgbClr val="000000"/>
              </a:solidFill>
              <a:effectLst/>
              <a:latin typeface="Arial" panose="020B0604020202020204" pitchFamily="34" charset="0"/>
              <a:cs typeface="Arial" panose="020B0604020202020204" pitchFamily="34" charset="0"/>
            </a:endParaRP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FBF1-1457-4D6A-9510-8515308252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06444B-CA88-4C7E-1DC4-7D00C18E1A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A3DD7C45-3271-DADD-7C15-DDC2D0E54E47}"/>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6E4F0965-164A-D05B-263A-B334B9B3EB8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67539B7E-8A02-D5E8-565D-73FCC09E3BD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311DB99-4C6B-020A-2582-8DC4F8C9F46C}"/>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FCF30F69-1CA4-AC08-6CB4-F24ACE2EE88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655C804-7E94-1A08-7540-42CB03D2FD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9C60743A-DAED-E5A8-5477-5E8647F558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5E86120-6E44-281C-DCA7-3014A5F2CE5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A44A9407-035A-3D79-82AE-879261724E87}"/>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C3BD9B0-CAAF-3878-6F9B-707A2DF9595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26F62DC5-D961-8098-0D42-88902CF5B63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228C9FEB-6196-9B62-035E-0467E238657B}"/>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0B76157-B20D-6980-B207-3B42309DB51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8A6093E-4032-1D1F-0953-5507819D1E2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A0ADF16C-61E9-2DCC-5775-DAB96037493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4F791FB-00F9-0057-3671-9DA3CD9D4B32}"/>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E8B1226-F6C6-F4C4-E95A-F59D8D91AD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19C8DEE-D1C8-6A86-9218-EB2E4755B0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64C8CA0A-E2E1-29EF-DD1D-A959F1924DD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853C9429-F905-9B93-B589-F075BAC61D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F44AA5A3-B810-DD4E-F001-3B092DC90E2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23CF2AF-BEA8-687D-8EBF-CA12B392D6C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E9B95F8-D5A9-7B37-3C59-96D761DC5C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63BC2B-13D4-2DF8-82E6-DD3BC542DA05}"/>
              </a:ext>
            </a:extLst>
          </p:cNvPr>
          <p:cNvSpPr txBox="1"/>
          <p:nvPr/>
        </p:nvSpPr>
        <p:spPr>
          <a:xfrm>
            <a:off x="533400" y="1790700"/>
            <a:ext cx="10823002" cy="6686510"/>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CONCLUSION</a:t>
            </a:r>
          </a:p>
          <a:p>
            <a:r>
              <a:rPr lang="en-US" sz="3600" kern="100" dirty="0">
                <a:effectLst/>
                <a:latin typeface="Arial" panose="020B0604020202020204" pitchFamily="34" charset="0"/>
                <a:ea typeface="Aptos" panose="020B0004020202020204" pitchFamily="34" charset="0"/>
                <a:cs typeface="Arial" panose="020B0604020202020204" pitchFamily="34" charset="0"/>
              </a:rPr>
              <a:t>In 2 Kings 13:18–19, God was not just teaching Israel about arrows and battles; He was teaching every generation about duplication: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Arrows without hunger bring small victories.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Methods without passion build weak churches.</a:t>
            </a:r>
          </a:p>
          <a:p>
            <a:pPr marL="571500" indent="-571500">
              <a:lnSpc>
                <a:spcPct val="107000"/>
              </a:lnSpc>
              <a:spcAft>
                <a:spcPts val="800"/>
              </a:spcAft>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Partial obedience produces partial deliverance.</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2108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FBF1-1457-4D6A-9510-8515308252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06444B-CA88-4C7E-1DC4-7D00C18E1A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A3DD7C45-3271-DADD-7C15-DDC2D0E54E47}"/>
              </a:ext>
            </a:extLst>
          </p:cNvPr>
          <p:cNvGrpSpPr/>
          <p:nvPr/>
        </p:nvGrpSpPr>
        <p:grpSpPr>
          <a:xfrm>
            <a:off x="338876" y="190500"/>
            <a:ext cx="11113185" cy="10096500"/>
            <a:chOff x="0" y="0"/>
            <a:chExt cx="2274402" cy="707744"/>
          </a:xfrm>
        </p:grpSpPr>
        <p:sp>
          <p:nvSpPr>
            <p:cNvPr id="8" name="Freeform 8">
              <a:extLst>
                <a:ext uri="{FF2B5EF4-FFF2-40B4-BE49-F238E27FC236}">
                  <a16:creationId xmlns:a16="http://schemas.microsoft.com/office/drawing/2014/main" id="{6E4F0965-164A-D05B-263A-B334B9B3EB8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67539B7E-8A02-D5E8-565D-73FCC09E3BD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311DB99-4C6B-020A-2582-8DC4F8C9F46C}"/>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FCF30F69-1CA4-AC08-6CB4-F24ACE2EE88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655C804-7E94-1A08-7540-42CB03D2FD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9C60743A-DAED-E5A8-5477-5E8647F558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5E86120-6E44-281C-DCA7-3014A5F2CE5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A44A9407-035A-3D79-82AE-879261724E87}"/>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C3BD9B0-CAAF-3878-6F9B-707A2DF9595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26F62DC5-D961-8098-0D42-88902CF5B63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228C9FEB-6196-9B62-035E-0467E238657B}"/>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0B76157-B20D-6980-B207-3B42309DB51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8A6093E-4032-1D1F-0953-5507819D1E2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A0ADF16C-61E9-2DCC-5775-DAB96037493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4F791FB-00F9-0057-3671-9DA3CD9D4B32}"/>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E8B1226-F6C6-F4C4-E95A-F59D8D91AD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19C8DEE-D1C8-6A86-9218-EB2E4755B0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64C8CA0A-E2E1-29EF-DD1D-A959F1924DD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853C9429-F905-9B93-B589-F075BAC61D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F44AA5A3-B810-DD4E-F001-3B092DC90E2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23CF2AF-BEA8-687D-8EBF-CA12B392D6C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E9B95F8-D5A9-7B37-3C59-96D761DC5CA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63BC2B-13D4-2DF8-82E6-DD3BC542DA05}"/>
              </a:ext>
            </a:extLst>
          </p:cNvPr>
          <p:cNvSpPr txBox="1"/>
          <p:nvPr/>
        </p:nvSpPr>
        <p:spPr>
          <a:xfrm>
            <a:off x="373601" y="2019300"/>
            <a:ext cx="11131249" cy="5915081"/>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CONCLUSION </a:t>
            </a:r>
            <a:r>
              <a:rPr lang="en-US" sz="3600" b="1" kern="100">
                <a:effectLst/>
                <a:latin typeface="Arial" panose="020B0604020202020204" pitchFamily="34" charset="0"/>
                <a:ea typeface="Aptos" panose="020B0004020202020204" pitchFamily="34" charset="0"/>
                <a:cs typeface="Arial" panose="020B0604020202020204" pitchFamily="34" charset="0"/>
              </a:rPr>
              <a:t>con’t</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God is looking for a generation that will say:</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“We will not only take the arrows, we will strike the ground again and again and again, until every enemy is consumed, until every promise is fulfilled, until the church walks in the full measure of what Christ has provided.”</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To shape the church for the future, we must duplicate not just our methods, but our passion.</a:t>
            </a:r>
          </a:p>
        </p:txBody>
      </p:sp>
    </p:spTree>
    <p:extLst>
      <p:ext uri="{BB962C8B-B14F-4D97-AF65-F5344CB8AC3E}">
        <p14:creationId xmlns:p14="http://schemas.microsoft.com/office/powerpoint/2010/main" val="104677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F23E8F41-98AD-5234-1674-CFFE6284E8CE}"/>
              </a:ext>
            </a:extLst>
          </p:cNvPr>
          <p:cNvSpPr txBox="1"/>
          <p:nvPr/>
        </p:nvSpPr>
        <p:spPr>
          <a:xfrm>
            <a:off x="533400" y="317181"/>
            <a:ext cx="10971450" cy="9651681"/>
          </a:xfrm>
          <a:prstGeom prst="rect">
            <a:avLst/>
          </a:prstGeom>
          <a:noFill/>
        </p:spPr>
        <p:txBody>
          <a:bodyPr wrap="square">
            <a:spAutoFit/>
          </a:bodyPr>
          <a:lstStyle/>
          <a:p>
            <a:pPr>
              <a:lnSpc>
                <a:spcPct val="107000"/>
              </a:lnSpc>
              <a:spcAft>
                <a:spcPts val="800"/>
              </a:spcAft>
            </a:pPr>
            <a:r>
              <a:rPr lang="en-US" sz="3600" b="1" kern="100" dirty="0">
                <a:latin typeface="Arial" panose="020B0604020202020204" pitchFamily="34" charset="0"/>
                <a:ea typeface="Aptos" panose="020B0004020202020204" pitchFamily="34" charset="0"/>
                <a:cs typeface="Arial" panose="020B0604020202020204" pitchFamily="34" charset="0"/>
              </a:rPr>
              <a:t>INTRODUCTION</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To shape the church for the future, we must duplicate not just our methods, but our passion. A lukewarm duplication leads to an incomplete victory.</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In every generation, God raises men and women who carry His burden, His vision, and His fire. But the work of God cannot end with one generation. It must be passed on. That transfer, of calling, of assignment, of anointing, is what we can call duplication.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latin typeface="Arial" panose="020B0604020202020204" pitchFamily="34" charset="0"/>
                <a:ea typeface="Aptos" panose="020B0004020202020204" pitchFamily="34" charset="0"/>
                <a:cs typeface="Arial" panose="020B0604020202020204" pitchFamily="34" charset="0"/>
              </a:rPr>
              <a:t>D</a:t>
            </a:r>
            <a:r>
              <a:rPr lang="en-US" sz="3600" kern="100" dirty="0">
                <a:effectLst/>
                <a:latin typeface="Arial" panose="020B0604020202020204" pitchFamily="34" charset="0"/>
                <a:ea typeface="Aptos" panose="020B0004020202020204" pitchFamily="34" charset="0"/>
                <a:cs typeface="Arial" panose="020B0604020202020204" pitchFamily="34" charset="0"/>
              </a:rPr>
              <a:t>uplication is not just about copying what someone does; it is about carrying how and why they do it. We are not only called to duplicate methods, but also to duplicate passion.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FF9D-0187-0C72-D789-AA01B6B52A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0ADC49-C85B-45B7-318A-734ACCB9EB7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5607164E-BC2A-2463-B975-E21566AD056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AA12F24-A35E-EACC-6E8E-DA9C4B8AD31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D5096C-417B-4961-3D83-DEF5E4B959FA}"/>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2D910CC-A6AC-131E-4C5A-01D51BA1479D}"/>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8CE1757-6F44-480D-7A36-C6246FA2EA3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203ED7-CEBD-1900-4758-273E1DA08A4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D4CE6DF-89BA-C479-CED9-8D3CB1456F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55743F2-C244-4C41-5652-BDD1EEE38A0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2893C7C-CC58-2BA6-7C83-2212F4AD098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81C2D82-D822-163E-44E5-A0EEE2BE341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D597C7A1-50AA-F92E-61D1-7B393A8C5D8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F93A09-CABB-EE7A-4101-81C2E32F4F1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F734C0C-8DEB-8340-F49C-C28F6489A0C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9EE506D-293B-CC40-D276-B9FDF9D793B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2538A36-0603-C919-25DE-6231D5C3A116}"/>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660F566E-FA47-B6FB-52E9-BA8B29A4B80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B66D9E6-0CCC-4D0D-71D4-2ACFDFF196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B871C25C-0CD7-C95E-0ED6-FB6CA68F7B2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74E083E-056D-BF4F-4AE9-1EC59DE0909C}"/>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3CB4F6C-4E6D-F967-593B-8F0E290C47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3F257C1-A57B-F8E4-CC5B-5DF0F317780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092FE68-E717-8F56-2ECB-C8C14ED1D4C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2B8A32E5-D026-C7F0-9037-D9B444ED29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ED7AF40-67D2-6745-9588-BE8464EE728C}"/>
              </a:ext>
            </a:extLst>
          </p:cNvPr>
          <p:cNvSpPr txBox="1"/>
          <p:nvPr/>
        </p:nvSpPr>
        <p:spPr>
          <a:xfrm>
            <a:off x="373601" y="1790700"/>
            <a:ext cx="11024675" cy="5981150"/>
          </a:xfrm>
          <a:prstGeom prst="rect">
            <a:avLst/>
          </a:prstGeom>
          <a:noFill/>
        </p:spPr>
        <p:txBody>
          <a:bodyPr wrap="square">
            <a:spAutoFit/>
          </a:bodyPr>
          <a:lstStyle/>
          <a:p>
            <a:r>
              <a:rPr lang="en-US" sz="3600" b="1" kern="100" dirty="0">
                <a:effectLst/>
                <a:latin typeface="Arial" panose="020B0604020202020204" pitchFamily="34" charset="0"/>
                <a:ea typeface="Aptos" panose="020B0004020202020204" pitchFamily="34" charset="0"/>
                <a:cs typeface="Arial" panose="020B0604020202020204" pitchFamily="34" charset="0"/>
              </a:rPr>
              <a:t>A DYING PROPHET AND A LIVING OPPORTUNITY</a:t>
            </a:r>
          </a:p>
          <a:p>
            <a:endParaRPr lang="en-US" sz="3600" b="1"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Elisha is on his deathbed. His ministry is almost over, but God’s purpose is not. </a:t>
            </a:r>
          </a:p>
          <a:p>
            <a:pPr marL="571500" indent="-571500">
              <a:lnSpc>
                <a:spcPct val="107000"/>
              </a:lnSpc>
              <a:spcAft>
                <a:spcPts val="800"/>
              </a:spcAft>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Joash the king comes weeping, calling Elisha “My father, my father…” (2 Kings 13:14). That shows he recognized Elisha’s importance, but recognition is not the same as imitation.</a:t>
            </a:r>
          </a:p>
          <a:p>
            <a:pPr>
              <a:lnSpc>
                <a:spcPct val="107000"/>
              </a:lnSpc>
              <a:spcAft>
                <a:spcPts val="800"/>
              </a:spcAft>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3267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FF9D-0187-0C72-D789-AA01B6B52A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0ADC49-C85B-45B7-318A-734ACCB9EB7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5607164E-BC2A-2463-B975-E21566AD0565}"/>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AA12F24-A35E-EACC-6E8E-DA9C4B8AD31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1D5096C-417B-4961-3D83-DEF5E4B959FA}"/>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C2D910CC-A6AC-131E-4C5A-01D51BA1479D}"/>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B8CE1757-6F44-480D-7A36-C6246FA2EA3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7A203ED7-CEBD-1900-4758-273E1DA08A4B}"/>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D4CE6DF-89BA-C479-CED9-8D3CB1456F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55743F2-C244-4C41-5652-BDD1EEE38A0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2893C7C-CC58-2BA6-7C83-2212F4AD098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81C2D82-D822-163E-44E5-A0EEE2BE341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D597C7A1-50AA-F92E-61D1-7B393A8C5D8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7F93A09-CABB-EE7A-4101-81C2E32F4F1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9F734C0C-8DEB-8340-F49C-C28F6489A0C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9EE506D-293B-CC40-D276-B9FDF9D793B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2538A36-0603-C919-25DE-6231D5C3A116}"/>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660F566E-FA47-B6FB-52E9-BA8B29A4B80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B66D9E6-0CCC-4D0D-71D4-2ACFDFF196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B871C25C-0CD7-C95E-0ED6-FB6CA68F7B21}"/>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874E083E-056D-BF4F-4AE9-1EC59DE0909C}"/>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D3CB4F6C-4E6D-F967-593B-8F0E290C47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3F257C1-A57B-F8E4-CC5B-5DF0F317780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092FE68-E717-8F56-2ECB-C8C14ED1D4C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2B8A32E5-D026-C7F0-9037-D9B444ED29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ED7AF40-67D2-6745-9588-BE8464EE728C}"/>
              </a:ext>
            </a:extLst>
          </p:cNvPr>
          <p:cNvSpPr txBox="1"/>
          <p:nvPr/>
        </p:nvSpPr>
        <p:spPr>
          <a:xfrm>
            <a:off x="373601" y="1024785"/>
            <a:ext cx="11131250" cy="7848302"/>
          </a:xfrm>
          <a:prstGeom prst="rect">
            <a:avLst/>
          </a:prstGeom>
          <a:noFill/>
        </p:spPr>
        <p:txBody>
          <a:bodyPr wrap="square">
            <a:spAutoFit/>
          </a:bodyPr>
          <a:lstStyle/>
          <a:p>
            <a:r>
              <a:rPr lang="en-US" sz="3600" b="1" kern="100" dirty="0">
                <a:effectLst/>
                <a:latin typeface="Arial" panose="020B0604020202020204" pitchFamily="34" charset="0"/>
                <a:ea typeface="Aptos" panose="020B0004020202020204" pitchFamily="34" charset="0"/>
                <a:cs typeface="Arial" panose="020B0604020202020204" pitchFamily="34" charset="0"/>
              </a:rPr>
              <a:t>A DYING PROPHET AND A LIVING OPPORTUNITY </a:t>
            </a:r>
            <a:r>
              <a:rPr lang="en-US" sz="3600" b="1" kern="100" dirty="0" err="1">
                <a:effectLst/>
                <a:latin typeface="Arial" panose="020B0604020202020204" pitchFamily="34" charset="0"/>
                <a:ea typeface="Aptos" panose="020B0004020202020204" pitchFamily="34" charset="0"/>
                <a:cs typeface="Arial" panose="020B0604020202020204" pitchFamily="34" charset="0"/>
              </a:rPr>
              <a:t>con’t</a:t>
            </a:r>
            <a:endParaRPr lang="en-US" sz="3600" b="1" kern="100" dirty="0">
              <a:effectLst/>
              <a:latin typeface="Arial" panose="020B0604020202020204" pitchFamily="34" charset="0"/>
              <a:ea typeface="Aptos" panose="020B0004020202020204" pitchFamily="34" charset="0"/>
              <a:cs typeface="Arial" panose="020B0604020202020204" pitchFamily="34" charset="0"/>
            </a:endParaRP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Elisha does three important things before he dies </a:t>
            </a:r>
          </a:p>
          <a:p>
            <a:r>
              <a:rPr lang="en-US" sz="3600" b="1" kern="100" dirty="0">
                <a:effectLst/>
                <a:latin typeface="Arial" panose="020B0604020202020204" pitchFamily="34" charset="0"/>
                <a:ea typeface="Aptos" panose="020B0004020202020204" pitchFamily="34" charset="0"/>
                <a:cs typeface="Arial" panose="020B0604020202020204" pitchFamily="34" charset="0"/>
              </a:rPr>
              <a:t>(vv. 15–19):</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14350" indent="-514350">
              <a:buAutoNum type="alphaUcPeriod"/>
            </a:pPr>
            <a:r>
              <a:rPr lang="en-US" sz="3600" kern="100" dirty="0">
                <a:effectLst/>
                <a:latin typeface="Arial" panose="020B0604020202020204" pitchFamily="34" charset="0"/>
                <a:ea typeface="Aptos" panose="020B0004020202020204" pitchFamily="34" charset="0"/>
                <a:cs typeface="Arial" panose="020B0604020202020204" pitchFamily="34" charset="0"/>
              </a:rPr>
              <a:t>He puts a bow and arrows in the king’s hands, a method, a visible action.</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kern="100" dirty="0">
                <a:effectLst/>
                <a:latin typeface="Arial" panose="020B0604020202020204" pitchFamily="34" charset="0"/>
                <a:ea typeface="Aptos" panose="020B0004020202020204" pitchFamily="34" charset="0"/>
                <a:cs typeface="Arial" panose="020B0604020202020204" pitchFamily="34" charset="0"/>
              </a:rPr>
              <a:t>B. He places his own hands upon the king’s hands, a picture of impartation, anointing, spiritual transfer.</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kern="100" dirty="0">
                <a:effectLst/>
                <a:latin typeface="Arial" panose="020B0604020202020204" pitchFamily="34" charset="0"/>
                <a:ea typeface="Aptos" panose="020B0004020202020204" pitchFamily="34" charset="0"/>
                <a:cs typeface="Arial" panose="020B0604020202020204" pitchFamily="34" charset="0"/>
              </a:rPr>
              <a:t>C. He then commands the king to smite the ground with the arrows, a test of hunger and passion.</a:t>
            </a:r>
          </a:p>
        </p:txBody>
      </p:sp>
    </p:spTree>
    <p:extLst>
      <p:ext uri="{BB962C8B-B14F-4D97-AF65-F5344CB8AC3E}">
        <p14:creationId xmlns:p14="http://schemas.microsoft.com/office/powerpoint/2010/main" val="48709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C32C-D727-4D31-FF1E-54295ED9F6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CE922-48A7-0BAF-B8B6-1BB57528CC3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0E18476-8A0B-C5F2-EA9C-A4C82FD0F192}"/>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48D26BE-51DC-AF1B-F0E0-E1E89C9D4D7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A2943F1D-6806-F4BC-78FB-8ADECE7C5B1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821964E-4A26-CD4D-37B0-1D93041FE91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104FD22-473A-C0E6-47FB-A76909376D6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7D4097D-C39A-098E-AD23-5AC491AD859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5C2422A-5DCB-88F4-3BB6-C742441A29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9A9D558-8FC5-24EE-F2F4-55DB3A0C235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DC930B-6CC6-FB09-CC44-873A0C59C23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232AB26-1F28-33F6-6310-9CFAA91613C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883A4F3-9677-779E-F371-830D01FE736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9F78073-00EC-7455-9037-60A8EB4C84B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ED2CAF8-8F37-726A-982C-600AD6E1DE2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C07C990-1A68-9575-25FC-EAE3C6A7C13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8627D8-52F9-0F5A-BC1E-D173F8FD5C8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0B8960A1-BB45-D4C5-3683-07F50493E1D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C58040F-05EA-DD14-B38B-6E381CABED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5843056-E6E7-D6E7-94F5-9A88593B8FC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98D69FAB-47E9-B8CC-1F22-A239387C5B4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D54FF56-0501-283A-FAE3-6509DC6E09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6FA6D7A-6105-5F63-EDB1-88AB9B19A1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ACB70F7-092A-4984-4D21-D1EC44A592C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6E66F88-BA4E-CF6E-909D-C6AB101792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6470DEA-94DD-35CD-2EA2-5140382B7F69}"/>
              </a:ext>
            </a:extLst>
          </p:cNvPr>
          <p:cNvSpPr txBox="1"/>
          <p:nvPr/>
        </p:nvSpPr>
        <p:spPr>
          <a:xfrm>
            <a:off x="373601" y="952500"/>
            <a:ext cx="11131250" cy="9277861"/>
          </a:xfrm>
          <a:prstGeom prst="rect">
            <a:avLst/>
          </a:prstGeom>
          <a:noFill/>
        </p:spPr>
        <p:txBody>
          <a:bodyPr wrap="square">
            <a:spAutoFit/>
          </a:bodyPr>
          <a:lstStyle/>
          <a:p>
            <a:r>
              <a:rPr lang="en-US" sz="3600" b="1" kern="100" dirty="0">
                <a:effectLst/>
                <a:latin typeface="Arial" panose="020B0604020202020204" pitchFamily="34" charset="0"/>
                <a:ea typeface="Aptos" panose="020B0004020202020204" pitchFamily="34" charset="0"/>
                <a:cs typeface="Arial" panose="020B0604020202020204" pitchFamily="34" charset="0"/>
              </a:rPr>
              <a:t>METHODS: WHAT WE DO CAN BE TAUGHT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kern="100" dirty="0">
                <a:effectLst/>
                <a:latin typeface="Arial" panose="020B0604020202020204" pitchFamily="34" charset="0"/>
                <a:ea typeface="Aptos" panose="020B0004020202020204" pitchFamily="34" charset="0"/>
                <a:cs typeface="Arial" panose="020B0604020202020204" pitchFamily="34" charset="0"/>
              </a:rPr>
              <a:t>Elisha gave Joash a clear instruction, a method:</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“Take the arrows.” (v. 18) – That’s obedience to a prophetic act.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“Smite upon the ground.” – That’s a simple, repeatable action.</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Methods in the church can be taught and duplicated:</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How to pray.</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How to fast.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How to evangelize.</a:t>
            </a:r>
          </a:p>
        </p:txBody>
      </p:sp>
    </p:spTree>
    <p:extLst>
      <p:ext uri="{BB962C8B-B14F-4D97-AF65-F5344CB8AC3E}">
        <p14:creationId xmlns:p14="http://schemas.microsoft.com/office/powerpoint/2010/main" val="19830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C32C-D727-4D31-FF1E-54295ED9F6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CE922-48A7-0BAF-B8B6-1BB57528CC3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0E18476-8A0B-C5F2-EA9C-A4C82FD0F192}"/>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48D26BE-51DC-AF1B-F0E0-E1E89C9D4D7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A2943F1D-6806-F4BC-78FB-8ADECE7C5B1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821964E-4A26-CD4D-37B0-1D93041FE91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104FD22-473A-C0E6-47FB-A76909376D6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7D4097D-C39A-098E-AD23-5AC491AD859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5C2422A-5DCB-88F4-3BB6-C742441A29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9A9D558-8FC5-24EE-F2F4-55DB3A0C235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DC930B-6CC6-FB09-CC44-873A0C59C239}"/>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232AB26-1F28-33F6-6310-9CFAA91613C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883A4F3-9677-779E-F371-830D01FE736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9F78073-00EC-7455-9037-60A8EB4C84B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ED2CAF8-8F37-726A-982C-600AD6E1DE2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C07C990-1A68-9575-25FC-EAE3C6A7C13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8627D8-52F9-0F5A-BC1E-D173F8FD5C8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0B8960A1-BB45-D4C5-3683-07F50493E1D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C58040F-05EA-DD14-B38B-6E381CABED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5843056-E6E7-D6E7-94F5-9A88593B8FC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98D69FAB-47E9-B8CC-1F22-A239387C5B4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6D54FF56-0501-283A-FAE3-6509DC6E09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86FA6D7A-6105-5F63-EDB1-88AB9B19A1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ACB70F7-092A-4984-4D21-D1EC44A592CE}"/>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16E66F88-BA4E-CF6E-909D-C6AB101792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86470DEA-94DD-35CD-2EA2-5140382B7F69}"/>
              </a:ext>
            </a:extLst>
          </p:cNvPr>
          <p:cNvSpPr txBox="1"/>
          <p:nvPr/>
        </p:nvSpPr>
        <p:spPr>
          <a:xfrm>
            <a:off x="533400" y="1024786"/>
            <a:ext cx="10971450" cy="7294305"/>
          </a:xfrm>
          <a:prstGeom prst="rect">
            <a:avLst/>
          </a:prstGeom>
          <a:noFill/>
        </p:spPr>
        <p:txBody>
          <a:bodyPr wrap="square">
            <a:spAutoFit/>
          </a:bodyPr>
          <a:lstStyle/>
          <a:p>
            <a:r>
              <a:rPr lang="en-US" sz="3600" b="1" kern="100" dirty="0">
                <a:effectLst/>
                <a:latin typeface="Arial" panose="020B0604020202020204" pitchFamily="34" charset="0"/>
                <a:ea typeface="Aptos" panose="020B0004020202020204" pitchFamily="34" charset="0"/>
                <a:cs typeface="Arial" panose="020B0604020202020204" pitchFamily="34" charset="0"/>
              </a:rPr>
              <a:t>METHODS: WHAT WE DO CAN BE TAUGHT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Methods in the church can be taught and duplicated:</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How to follow up with new converts.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How to lead worship, preach, teach, organize and structure ministry.</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These are like the arrows in our hands.</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We can put arrows in the hands of the next generation, systems, strategies, doctrines, habits</a:t>
            </a:r>
            <a:r>
              <a:rPr lang="en-US" sz="2800" kern="100" dirty="0">
                <a:effectLst/>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49145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16D0-7956-BD86-D59A-37AAD76B5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64A9B9-EA41-12D6-02D7-6CBD9CE40C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7DE562A-CC4B-5858-EC41-1B63161E08C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538182FF-AF1B-67CA-CCCC-4D7E934A4F2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DBE0130B-C864-0610-2F24-F5057B4A2D1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93896E-AE10-EC6A-4DF0-6AAD32A7EF1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C52F69-6231-D463-F209-F4A1B321984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07345184-83B9-52A8-0934-674EED157912}"/>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3A80A26D-18C4-5F51-FEB8-572412C5EE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22D6D5C-F481-D7A1-9223-043140DAB79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F6FAA84-80B6-AFE8-8A08-C702E5254FCA}"/>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3B61A1C-FF6D-59BA-360D-06E42FE9E8F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472DB78-5441-1C27-C3BC-984CCEE6B5D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D08273E-5A82-1ED6-D3DD-AE5243C0061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F3B50E3-5EBE-CD7B-08D1-23E75A026CD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A7EC57A-F479-A658-1C5D-5E9560D60B13}"/>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9C9A8AF-F85F-95FF-6A5A-DC56223A515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3E3D699-7073-5B91-B3B3-90368C4D278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190CF36-9721-DBB5-1397-0983D6FE22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29ACEE-52B2-58AD-C3DB-FEAAD542E5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535DE61A-67E8-5405-3D07-60F0D1BEF8E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63AE476-9CAF-7B7A-3074-EA3002B0E1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8209899-B8D1-48B5-FD6F-D3C92B7E799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4FF9A5C-6CCE-CFD1-4B06-1BF5A0892BE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22256FF-B4AE-B432-ABE2-6480F69051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599B3EB7-866D-D748-3484-088E18A15B2F}"/>
              </a:ext>
            </a:extLst>
          </p:cNvPr>
          <p:cNvSpPr txBox="1"/>
          <p:nvPr/>
        </p:nvSpPr>
        <p:spPr>
          <a:xfrm>
            <a:off x="533400" y="1638299"/>
            <a:ext cx="10823002" cy="5229893"/>
          </a:xfrm>
          <a:prstGeom prst="rect">
            <a:avLst/>
          </a:prstGeom>
          <a:noFill/>
        </p:spPr>
        <p:txBody>
          <a:bodyPr wrap="square">
            <a:spAutoFit/>
          </a:bodyPr>
          <a:lstStyle/>
          <a:p>
            <a:pPr>
              <a:lnSpc>
                <a:spcPct val="107000"/>
              </a:lnSpc>
              <a:spcAft>
                <a:spcPts val="8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ELISHA DID HIS PART</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provided the tools.</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showed the pattern.</a:t>
            </a:r>
          </a:p>
          <a:p>
            <a:pPr marL="571500" indent="-571500">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He spoke prophetically: “The arrow of the LORD’s deliverance” (v. 17).</a:t>
            </a: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US" sz="3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28517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16D0-7956-BD86-D59A-37AAD76B5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64A9B9-EA41-12D6-02D7-6CBD9CE40C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7DE562A-CC4B-5858-EC41-1B63161E08C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538182FF-AF1B-67CA-CCCC-4D7E934A4F2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DBE0130B-C864-0610-2F24-F5057B4A2D13}"/>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893896E-AE10-EC6A-4DF0-6AAD32A7EF14}"/>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AEC52F69-6231-D463-F209-F4A1B321984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07345184-83B9-52A8-0934-674EED157912}"/>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3A80A26D-18C4-5F51-FEB8-572412C5EE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22D6D5C-F481-D7A1-9223-043140DAB79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EF6FAA84-80B6-AFE8-8A08-C702E5254FCA}"/>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3B61A1C-FF6D-59BA-360D-06E42FE9E8F3}"/>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472DB78-5441-1C27-C3BC-984CCEE6B5D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ED08273E-5A82-1ED6-D3DD-AE5243C00618}"/>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F3B50E3-5EBE-CD7B-08D1-23E75A026CD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A7EC57A-F479-A658-1C5D-5E9560D60B13}"/>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79C9A8AF-F85F-95FF-6A5A-DC56223A5153}"/>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83E3D699-7073-5B91-B3B3-90368C4D278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190CF36-9721-DBB5-1397-0983D6FE22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29ACEE-52B2-58AD-C3DB-FEAAD542E56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535DE61A-67E8-5405-3D07-60F0D1BEF8E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63AE476-9CAF-7B7A-3074-EA3002B0E1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8209899-B8D1-48B5-FD6F-D3C92B7E799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4FF9A5C-6CCE-CFD1-4B06-1BF5A0892BE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F22256FF-B4AE-B432-ABE2-6480F69051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599B3EB7-866D-D748-3484-088E18A15B2F}"/>
              </a:ext>
            </a:extLst>
          </p:cNvPr>
          <p:cNvSpPr txBox="1"/>
          <p:nvPr/>
        </p:nvSpPr>
        <p:spPr>
          <a:xfrm>
            <a:off x="609599" y="289269"/>
            <a:ext cx="10895251" cy="8667244"/>
          </a:xfrm>
          <a:prstGeom prst="rect">
            <a:avLst/>
          </a:prstGeom>
          <a:noFill/>
        </p:spPr>
        <p:txBody>
          <a:bodyPr wrap="square">
            <a:spAutoFit/>
          </a:bodyPr>
          <a:lstStyle/>
          <a:p>
            <a:r>
              <a:rPr lang="en-US" sz="3600" b="1" kern="100" dirty="0">
                <a:effectLst/>
                <a:latin typeface="Arial" panose="020B0604020202020204" pitchFamily="34" charset="0"/>
                <a:ea typeface="Aptos" panose="020B0004020202020204" pitchFamily="34" charset="0"/>
                <a:cs typeface="Arial" panose="020B0604020202020204" pitchFamily="34" charset="0"/>
              </a:rPr>
              <a:t>ELISHA DID HIS PART</a:t>
            </a:r>
          </a:p>
          <a:p>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r>
              <a:rPr lang="en-US" sz="3600" b="1" kern="100" dirty="0">
                <a:effectLst/>
                <a:latin typeface="Arial" panose="020B0604020202020204" pitchFamily="34" charset="0"/>
                <a:ea typeface="Aptos" panose="020B0004020202020204" pitchFamily="34" charset="0"/>
                <a:cs typeface="Arial" panose="020B0604020202020204" pitchFamily="34" charset="0"/>
              </a:rPr>
              <a:t>That is what spiritual fathers and leaders do:</a:t>
            </a:r>
          </a:p>
          <a:p>
            <a:pPr marL="571500" indent="-571500">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They breakdown the work into teachable methods.</a:t>
            </a:r>
          </a:p>
          <a:p>
            <a:pPr marL="571500" indent="-571500">
              <a:lnSpc>
                <a:spcPct val="107000"/>
              </a:lnSpc>
              <a:spcAft>
                <a:spcPts val="800"/>
              </a:spcAft>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They model these methods in front of their sons and daughters in the faith.</a:t>
            </a:r>
          </a:p>
          <a:p>
            <a:pPr marL="571500" indent="-571500">
              <a:lnSpc>
                <a:spcPct val="107000"/>
              </a:lnSpc>
              <a:spcAft>
                <a:spcPts val="800"/>
              </a:spcAft>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They “put their hands” on the hands of the next generation, walking with them, correcting them, instructing them.</a:t>
            </a:r>
          </a:p>
          <a:p>
            <a:pPr marL="571500" indent="-571500">
              <a:lnSpc>
                <a:spcPct val="107000"/>
              </a:lnSpc>
              <a:spcAft>
                <a:spcPts val="800"/>
              </a:spcAft>
              <a:buFont typeface="Wingdings" pitchFamily="2" charset="2"/>
              <a:buChar char="q"/>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100" dirty="0">
                <a:effectLst/>
                <a:latin typeface="Arial" panose="020B0604020202020204" pitchFamily="34" charset="0"/>
                <a:ea typeface="Aptos" panose="020B0004020202020204" pitchFamily="34" charset="0"/>
                <a:cs typeface="Arial" panose="020B0604020202020204" pitchFamily="34" charset="0"/>
              </a:rPr>
              <a:t>But methods alone are not enough.</a:t>
            </a:r>
          </a:p>
        </p:txBody>
      </p:sp>
    </p:spTree>
    <p:extLst>
      <p:ext uri="{BB962C8B-B14F-4D97-AF65-F5344CB8AC3E}">
        <p14:creationId xmlns:p14="http://schemas.microsoft.com/office/powerpoint/2010/main" val="376724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14246</TotalTime>
  <Words>1380</Words>
  <Application>Microsoft Office PowerPoint</Application>
  <PresentationFormat>Custom</PresentationFormat>
  <Paragraphs>208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17</cp:revision>
  <dcterms:created xsi:type="dcterms:W3CDTF">2006-08-16T00:00:00Z</dcterms:created>
  <dcterms:modified xsi:type="dcterms:W3CDTF">2026-01-23T20:37:24Z</dcterms:modified>
  <dc:identifier>DAGbAtwYxKE</dc:identifier>
</cp:coreProperties>
</file>