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Lst>
  <p:sldSz cx="18288000" cy="10287000"/>
  <p:notesSz cx="6858000" cy="9144000"/>
  <p:embeddedFontLst>
    <p:embeddedFont>
      <p:font typeface="Gotham" panose="020B0604020202020204" charset="0"/>
      <p:regular r:id="rId9"/>
    </p:embeddedFont>
    <p:embeddedFont>
      <p:font typeface="Gotham Bold" panose="020B0604020202020204" charset="0"/>
      <p:regular r:id="rId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5" d="100"/>
          <a:sy n="35" d="100"/>
        </p:scale>
        <p:origin x="1180" y="2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www.biblegateway.com/passage/?search=2%20Tim%202&amp;version=NKJV#fen-NKJV-29835b" TargetMode="External"/><Relationship Id="rId4" Type="http://schemas.openxmlformats.org/officeDocument/2006/relationships/hyperlink" Target="https://www.biblegateway.com/passage/?search=2%20Tim%202&amp;version=NKJV#fen-NKJV-29831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hyperlink" Target="https://www.biblegateway.com/passage/?search=Colossians%204&amp;version=NKJV#fen-NKJV-29546a" TargetMode="Externa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DCCE"/>
        </a:solidFill>
        <a:effectLst/>
      </p:bgPr>
    </p:bg>
    <p:spTree>
      <p:nvGrpSpPr>
        <p:cNvPr id="1" name=""/>
        <p:cNvGrpSpPr/>
        <p:nvPr/>
      </p:nvGrpSpPr>
      <p:grpSpPr>
        <a:xfrm>
          <a:off x="0" y="0"/>
          <a:ext cx="0" cy="0"/>
          <a:chOff x="0" y="0"/>
          <a:chExt cx="0" cy="0"/>
        </a:xfrm>
      </p:grpSpPr>
      <p:sp>
        <p:nvSpPr>
          <p:cNvPr id="2" name="Freeform 2"/>
          <p:cNvSpPr/>
          <p:nvPr/>
        </p:nvSpPr>
        <p:spPr>
          <a:xfrm rot="-5400000">
            <a:off x="2252605" y="-3999605"/>
            <a:ext cx="13782675" cy="18288000"/>
          </a:xfrm>
          <a:custGeom>
            <a:avLst/>
            <a:gdLst/>
            <a:ahLst/>
            <a:cxnLst/>
            <a:rect l="l" t="t" r="r" b="b"/>
            <a:pathLst>
              <a:path w="13782675" h="18288000">
                <a:moveTo>
                  <a:pt x="0" y="0"/>
                </a:moveTo>
                <a:lnTo>
                  <a:pt x="13782675" y="0"/>
                </a:lnTo>
                <a:lnTo>
                  <a:pt x="13782675" y="18288000"/>
                </a:lnTo>
                <a:lnTo>
                  <a:pt x="0" y="18288000"/>
                </a:lnTo>
                <a:lnTo>
                  <a:pt x="0" y="0"/>
                </a:lnTo>
                <a:close/>
              </a:path>
            </a:pathLst>
          </a:custGeom>
          <a:blipFill>
            <a:blip r:embed="rId2">
              <a:alphaModFix amt="93000"/>
            </a:blip>
            <a:stretch>
              <a:fillRect/>
            </a:stretch>
          </a:blipFill>
        </p:spPr>
        <p:txBody>
          <a:bodyPr/>
          <a:lstStyle/>
          <a:p>
            <a:endParaRPr lang="en-CA"/>
          </a:p>
        </p:txBody>
      </p:sp>
      <p:grpSp>
        <p:nvGrpSpPr>
          <p:cNvPr id="3" name="Group 3"/>
          <p:cNvGrpSpPr/>
          <p:nvPr/>
        </p:nvGrpSpPr>
        <p:grpSpPr>
          <a:xfrm>
            <a:off x="1028700" y="0"/>
            <a:ext cx="16230533" cy="10287000"/>
            <a:chOff x="0" y="0"/>
            <a:chExt cx="21640711" cy="13716000"/>
          </a:xfrm>
        </p:grpSpPr>
        <p:sp>
          <p:nvSpPr>
            <p:cNvPr id="4" name="Freeform 4"/>
            <p:cNvSpPr/>
            <p:nvPr/>
          </p:nvSpPr>
          <p:spPr>
            <a:xfrm>
              <a:off x="0" y="0"/>
              <a:ext cx="21640673" cy="13716000"/>
            </a:xfrm>
            <a:custGeom>
              <a:avLst/>
              <a:gdLst/>
              <a:ahLst/>
              <a:cxnLst/>
              <a:rect l="l" t="t" r="r" b="b"/>
              <a:pathLst>
                <a:path w="21640673" h="13716000">
                  <a:moveTo>
                    <a:pt x="2450592" y="0"/>
                  </a:moveTo>
                  <a:cubicBezTo>
                    <a:pt x="919099" y="1866773"/>
                    <a:pt x="0" y="4255135"/>
                    <a:pt x="0" y="6858127"/>
                  </a:cubicBezTo>
                  <a:cubicBezTo>
                    <a:pt x="0" y="9460992"/>
                    <a:pt x="919099" y="11849227"/>
                    <a:pt x="2450465" y="13716000"/>
                  </a:cubicBezTo>
                  <a:lnTo>
                    <a:pt x="19190208" y="13716000"/>
                  </a:lnTo>
                  <a:cubicBezTo>
                    <a:pt x="20712939" y="11859768"/>
                    <a:pt x="21630260" y="9488043"/>
                    <a:pt x="21640673" y="6902323"/>
                  </a:cubicBezTo>
                  <a:lnTo>
                    <a:pt x="21640673" y="6813804"/>
                  </a:lnTo>
                  <a:cubicBezTo>
                    <a:pt x="21630260" y="4228084"/>
                    <a:pt x="20712939" y="1856232"/>
                    <a:pt x="19190208" y="0"/>
                  </a:cubicBezTo>
                  <a:close/>
                </a:path>
              </a:pathLst>
            </a:custGeom>
            <a:blipFill>
              <a:blip r:embed="rId3"/>
              <a:stretch>
                <a:fillRect l="-24976" t="-28888" r="-25023" b="-28888"/>
              </a:stretch>
            </a:blipFill>
          </p:spPr>
          <p:txBody>
            <a:bodyPr/>
            <a:lstStyle/>
            <a:p>
              <a:endParaRPr lang="en-CA"/>
            </a:p>
          </p:txBody>
        </p:sp>
      </p:grpSp>
      <p:grpSp>
        <p:nvGrpSpPr>
          <p:cNvPr id="5" name="Group 5"/>
          <p:cNvGrpSpPr/>
          <p:nvPr/>
        </p:nvGrpSpPr>
        <p:grpSpPr>
          <a:xfrm rot="-10800000">
            <a:off x="3529774" y="0"/>
            <a:ext cx="11228461" cy="10287000"/>
            <a:chOff x="0" y="0"/>
            <a:chExt cx="14971281" cy="13716000"/>
          </a:xfrm>
        </p:grpSpPr>
        <p:sp>
          <p:nvSpPr>
            <p:cNvPr id="6" name="Freeform 6"/>
            <p:cNvSpPr/>
            <p:nvPr/>
          </p:nvSpPr>
          <p:spPr>
            <a:xfrm>
              <a:off x="0" y="0"/>
              <a:ext cx="14971268" cy="13716000"/>
            </a:xfrm>
            <a:custGeom>
              <a:avLst/>
              <a:gdLst/>
              <a:ahLst/>
              <a:cxnLst/>
              <a:rect l="l" t="t" r="r" b="b"/>
              <a:pathLst>
                <a:path w="14971268" h="13716000">
                  <a:moveTo>
                    <a:pt x="10491089" y="13716000"/>
                  </a:moveTo>
                  <a:cubicBezTo>
                    <a:pt x="13120115" y="12562205"/>
                    <a:pt x="14959076" y="9940798"/>
                    <a:pt x="14971268" y="6888607"/>
                  </a:cubicBezTo>
                  <a:lnTo>
                    <a:pt x="14971268" y="6828155"/>
                  </a:lnTo>
                  <a:cubicBezTo>
                    <a:pt x="14959203" y="3775456"/>
                    <a:pt x="13119988" y="1153795"/>
                    <a:pt x="10490454" y="0"/>
                  </a:cubicBezTo>
                  <a:lnTo>
                    <a:pt x="4480941" y="0"/>
                  </a:lnTo>
                  <a:cubicBezTo>
                    <a:pt x="1842770" y="1157478"/>
                    <a:pt x="0" y="3792728"/>
                    <a:pt x="0" y="6858254"/>
                  </a:cubicBezTo>
                  <a:cubicBezTo>
                    <a:pt x="0" y="9923399"/>
                    <a:pt x="1842389" y="12558268"/>
                    <a:pt x="4480179" y="13716000"/>
                  </a:cubicBezTo>
                  <a:close/>
                </a:path>
              </a:pathLst>
            </a:custGeom>
            <a:blipFill>
              <a:blip r:embed="rId3"/>
              <a:stretch>
                <a:fillRect l="-24976" t="-4574" r="-25023" b="-4577"/>
              </a:stretch>
            </a:blipFill>
          </p:spPr>
          <p:txBody>
            <a:bodyPr/>
            <a:lstStyle/>
            <a:p>
              <a:endParaRPr lang="en-CA"/>
            </a:p>
          </p:txBody>
        </p:sp>
      </p:grpSp>
      <p:sp>
        <p:nvSpPr>
          <p:cNvPr id="7" name="TextBox 7"/>
          <p:cNvSpPr txBox="1"/>
          <p:nvPr/>
        </p:nvSpPr>
        <p:spPr>
          <a:xfrm>
            <a:off x="5331504" y="3352667"/>
            <a:ext cx="7777334" cy="3694176"/>
          </a:xfrm>
          <a:prstGeom prst="rect">
            <a:avLst/>
          </a:prstGeom>
        </p:spPr>
        <p:txBody>
          <a:bodyPr lIns="0" tIns="0" rIns="0" bIns="0" rtlCol="0" anchor="t">
            <a:spAutoFit/>
          </a:bodyPr>
          <a:lstStyle/>
          <a:p>
            <a:pPr algn="ctr">
              <a:lnSpc>
                <a:spcPts val="7220"/>
              </a:lnSpc>
            </a:pPr>
            <a:r>
              <a:rPr lang="en-US" sz="6435" b="1" spc="1454">
                <a:solidFill>
                  <a:srgbClr val="FFFFFF"/>
                </a:solidFill>
                <a:latin typeface="Gotham Bold"/>
                <a:ea typeface="Gotham Bold"/>
                <a:cs typeface="Gotham Bold"/>
                <a:sym typeface="Gotham Bold"/>
              </a:rPr>
              <a:t>PRAYER &amp; MISSIONS CONFERENCE</a:t>
            </a:r>
          </a:p>
        </p:txBody>
      </p:sp>
      <p:sp>
        <p:nvSpPr>
          <p:cNvPr id="8" name="TextBox 8"/>
          <p:cNvSpPr txBox="1"/>
          <p:nvPr/>
        </p:nvSpPr>
        <p:spPr>
          <a:xfrm>
            <a:off x="6377940" y="1065800"/>
            <a:ext cx="5642667" cy="988733"/>
          </a:xfrm>
          <a:prstGeom prst="rect">
            <a:avLst/>
          </a:prstGeom>
        </p:spPr>
        <p:txBody>
          <a:bodyPr lIns="0" tIns="0" rIns="0" bIns="0" rtlCol="0" anchor="t">
            <a:spAutoFit/>
          </a:bodyPr>
          <a:lstStyle/>
          <a:p>
            <a:pPr algn="ctr">
              <a:lnSpc>
                <a:spcPts val="3834"/>
              </a:lnSpc>
            </a:pPr>
            <a:r>
              <a:rPr lang="en-US" sz="3417" b="1" spc="738">
                <a:solidFill>
                  <a:srgbClr val="FFFFFF"/>
                </a:solidFill>
                <a:latin typeface="Gotham Bold"/>
                <a:ea typeface="Gotham Bold"/>
                <a:cs typeface="Gotham Bold"/>
                <a:sym typeface="Gotham Bold"/>
              </a:rPr>
              <a:t>EMPOWER, EQUIP, DUPLICATE</a:t>
            </a:r>
          </a:p>
        </p:txBody>
      </p:sp>
      <p:sp>
        <p:nvSpPr>
          <p:cNvPr id="9" name="TextBox 9"/>
          <p:cNvSpPr txBox="1"/>
          <p:nvPr/>
        </p:nvSpPr>
        <p:spPr>
          <a:xfrm>
            <a:off x="6171476" y="8797176"/>
            <a:ext cx="6063796" cy="990333"/>
          </a:xfrm>
          <a:prstGeom prst="rect">
            <a:avLst/>
          </a:prstGeom>
        </p:spPr>
        <p:txBody>
          <a:bodyPr lIns="0" tIns="0" rIns="0" bIns="0" rtlCol="0" anchor="t">
            <a:spAutoFit/>
          </a:bodyPr>
          <a:lstStyle/>
          <a:p>
            <a:pPr algn="ctr">
              <a:lnSpc>
                <a:spcPts val="3823"/>
              </a:lnSpc>
            </a:pPr>
            <a:r>
              <a:rPr lang="en-US" sz="3435" b="1" spc="773">
                <a:solidFill>
                  <a:srgbClr val="FFFFFF"/>
                </a:solidFill>
                <a:latin typeface="Gotham Bold"/>
                <a:ea typeface="Gotham Bold"/>
                <a:cs typeface="Gotham Bold"/>
                <a:sym typeface="Gotham Bold"/>
              </a:rPr>
              <a:t>PROGRESS CHURCH JAN 2026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11E1C"/>
        </a:solidFill>
        <a:effectLst/>
      </p:bgPr>
    </p:bg>
    <p:spTree>
      <p:nvGrpSpPr>
        <p:cNvPr id="1" name=""/>
        <p:cNvGrpSpPr/>
        <p:nvPr/>
      </p:nvGrpSpPr>
      <p:grpSpPr>
        <a:xfrm>
          <a:off x="0" y="0"/>
          <a:ext cx="0" cy="0"/>
          <a:chOff x="0" y="0"/>
          <a:chExt cx="0" cy="0"/>
        </a:xfrm>
      </p:grpSpPr>
      <p:sp>
        <p:nvSpPr>
          <p:cNvPr id="2" name="Freeform 2"/>
          <p:cNvSpPr/>
          <p:nvPr/>
        </p:nvSpPr>
        <p:spPr>
          <a:xfrm>
            <a:off x="0" y="-954405"/>
            <a:ext cx="18288000" cy="12192000"/>
          </a:xfrm>
          <a:custGeom>
            <a:avLst/>
            <a:gdLst/>
            <a:ahLst/>
            <a:cxnLst/>
            <a:rect l="l" t="t" r="r" b="b"/>
            <a:pathLst>
              <a:path w="18288000" h="12192000">
                <a:moveTo>
                  <a:pt x="0" y="0"/>
                </a:moveTo>
                <a:lnTo>
                  <a:pt x="18288000" y="0"/>
                </a:lnTo>
                <a:lnTo>
                  <a:pt x="18288000" y="12192000"/>
                </a:lnTo>
                <a:lnTo>
                  <a:pt x="0" y="12192000"/>
                </a:lnTo>
                <a:lnTo>
                  <a:pt x="0" y="0"/>
                </a:lnTo>
                <a:close/>
              </a:path>
            </a:pathLst>
          </a:custGeom>
          <a:blipFill>
            <a:blip r:embed="rId2">
              <a:alphaModFix amt="37000"/>
            </a:blip>
            <a:stretch>
              <a:fillRect/>
            </a:stretch>
          </a:blipFill>
        </p:spPr>
        <p:txBody>
          <a:bodyPr/>
          <a:lstStyle/>
          <a:p>
            <a:endParaRPr lang="en-CA"/>
          </a:p>
        </p:txBody>
      </p:sp>
      <p:sp>
        <p:nvSpPr>
          <p:cNvPr id="3" name="Freeform 3"/>
          <p:cNvSpPr/>
          <p:nvPr/>
        </p:nvSpPr>
        <p:spPr>
          <a:xfrm>
            <a:off x="0" y="0"/>
            <a:ext cx="628650" cy="10287000"/>
          </a:xfrm>
          <a:custGeom>
            <a:avLst/>
            <a:gdLst/>
            <a:ahLst/>
            <a:cxnLst/>
            <a:rect l="l" t="t" r="r" b="b"/>
            <a:pathLst>
              <a:path w="628650" h="10287000">
                <a:moveTo>
                  <a:pt x="0" y="0"/>
                </a:moveTo>
                <a:lnTo>
                  <a:pt x="628650" y="0"/>
                </a:lnTo>
                <a:lnTo>
                  <a:pt x="628650" y="10287000"/>
                </a:lnTo>
                <a:lnTo>
                  <a:pt x="0" y="10287000"/>
                </a:lnTo>
                <a:lnTo>
                  <a:pt x="0" y="0"/>
                </a:lnTo>
                <a:close/>
              </a:path>
            </a:pathLst>
          </a:custGeom>
          <a:blipFill>
            <a:blip r:embed="rId3"/>
            <a:stretch>
              <a:fillRect l="-1177036" r="-1175993"/>
            </a:stretch>
          </a:blipFill>
        </p:spPr>
        <p:txBody>
          <a:bodyPr/>
          <a:lstStyle/>
          <a:p>
            <a:endParaRPr lang="en-CA"/>
          </a:p>
        </p:txBody>
      </p:sp>
      <p:grpSp>
        <p:nvGrpSpPr>
          <p:cNvPr id="4" name="Group 4"/>
          <p:cNvGrpSpPr/>
          <p:nvPr/>
        </p:nvGrpSpPr>
        <p:grpSpPr>
          <a:xfrm>
            <a:off x="0" y="0"/>
            <a:ext cx="626802" cy="10287000"/>
            <a:chOff x="0" y="0"/>
            <a:chExt cx="626808" cy="10287000"/>
          </a:xfrm>
        </p:grpSpPr>
        <p:sp>
          <p:nvSpPr>
            <p:cNvPr id="5" name="Freeform 5"/>
            <p:cNvSpPr/>
            <p:nvPr/>
          </p:nvSpPr>
          <p:spPr>
            <a:xfrm>
              <a:off x="0" y="0"/>
              <a:ext cx="626747" cy="10287000"/>
            </a:xfrm>
            <a:custGeom>
              <a:avLst/>
              <a:gdLst/>
              <a:ahLst/>
              <a:cxnLst/>
              <a:rect l="l" t="t" r="r" b="b"/>
              <a:pathLst>
                <a:path w="626747" h="10287000">
                  <a:moveTo>
                    <a:pt x="0" y="10287000"/>
                  </a:moveTo>
                  <a:lnTo>
                    <a:pt x="626747" y="10287000"/>
                  </a:lnTo>
                  <a:lnTo>
                    <a:pt x="626747" y="0"/>
                  </a:lnTo>
                  <a:lnTo>
                    <a:pt x="0" y="0"/>
                  </a:lnTo>
                  <a:close/>
                </a:path>
              </a:pathLst>
            </a:custGeom>
            <a:solidFill>
              <a:srgbClr val="000000">
                <a:alpha val="0"/>
              </a:srgbClr>
            </a:solidFill>
            <a:ln w="12700">
              <a:solidFill>
                <a:srgbClr val="000000"/>
              </a:solidFill>
            </a:ln>
          </p:spPr>
          <p:txBody>
            <a:bodyPr/>
            <a:lstStyle/>
            <a:p>
              <a:endParaRPr lang="en-CA"/>
            </a:p>
          </p:txBody>
        </p:sp>
      </p:grpSp>
      <p:grpSp>
        <p:nvGrpSpPr>
          <p:cNvPr id="6" name="Group 6"/>
          <p:cNvGrpSpPr/>
          <p:nvPr/>
        </p:nvGrpSpPr>
        <p:grpSpPr>
          <a:xfrm>
            <a:off x="8488918" y="5457463"/>
            <a:ext cx="3248920" cy="38100"/>
            <a:chOff x="0" y="0"/>
            <a:chExt cx="3248914" cy="38100"/>
          </a:xfrm>
        </p:grpSpPr>
        <p:sp>
          <p:nvSpPr>
            <p:cNvPr id="7" name="Freeform 7"/>
            <p:cNvSpPr/>
            <p:nvPr/>
          </p:nvSpPr>
          <p:spPr>
            <a:xfrm>
              <a:off x="0" y="0"/>
              <a:ext cx="3248910" cy="38100"/>
            </a:xfrm>
            <a:custGeom>
              <a:avLst/>
              <a:gdLst/>
              <a:ahLst/>
              <a:cxnLst/>
              <a:rect l="l" t="t" r="r" b="b"/>
              <a:pathLst>
                <a:path w="3248910" h="38100">
                  <a:moveTo>
                    <a:pt x="0" y="0"/>
                  </a:moveTo>
                  <a:lnTo>
                    <a:pt x="3248910" y="0"/>
                  </a:lnTo>
                  <a:lnTo>
                    <a:pt x="3248910" y="38100"/>
                  </a:lnTo>
                  <a:lnTo>
                    <a:pt x="0" y="38100"/>
                  </a:lnTo>
                  <a:close/>
                </a:path>
              </a:pathLst>
            </a:custGeom>
            <a:solidFill>
              <a:srgbClr val="FFFFFF"/>
            </a:solidFill>
            <a:ln w="12700">
              <a:solidFill>
                <a:srgbClr val="000000"/>
              </a:solidFill>
            </a:ln>
          </p:spPr>
          <p:txBody>
            <a:bodyPr/>
            <a:lstStyle/>
            <a:p>
              <a:endParaRPr lang="en-CA"/>
            </a:p>
          </p:txBody>
        </p:sp>
      </p:grpSp>
      <p:grpSp>
        <p:nvGrpSpPr>
          <p:cNvPr id="8" name="Group 8"/>
          <p:cNvGrpSpPr/>
          <p:nvPr/>
        </p:nvGrpSpPr>
        <p:grpSpPr>
          <a:xfrm>
            <a:off x="8488918" y="1874415"/>
            <a:ext cx="2611936" cy="38100"/>
            <a:chOff x="0" y="0"/>
            <a:chExt cx="2611933" cy="38100"/>
          </a:xfrm>
        </p:grpSpPr>
        <p:sp>
          <p:nvSpPr>
            <p:cNvPr id="9" name="Freeform 9"/>
            <p:cNvSpPr/>
            <p:nvPr/>
          </p:nvSpPr>
          <p:spPr>
            <a:xfrm>
              <a:off x="0" y="0"/>
              <a:ext cx="2612008" cy="38100"/>
            </a:xfrm>
            <a:custGeom>
              <a:avLst/>
              <a:gdLst/>
              <a:ahLst/>
              <a:cxnLst/>
              <a:rect l="l" t="t" r="r" b="b"/>
              <a:pathLst>
                <a:path w="2612008" h="38100">
                  <a:moveTo>
                    <a:pt x="0" y="0"/>
                  </a:moveTo>
                  <a:lnTo>
                    <a:pt x="0" y="38100"/>
                  </a:lnTo>
                  <a:lnTo>
                    <a:pt x="1692909" y="38100"/>
                  </a:lnTo>
                  <a:lnTo>
                    <a:pt x="1692909" y="0"/>
                  </a:lnTo>
                  <a:close/>
                  <a:moveTo>
                    <a:pt x="1873376" y="0"/>
                  </a:moveTo>
                  <a:lnTo>
                    <a:pt x="1873376" y="38100"/>
                  </a:lnTo>
                  <a:lnTo>
                    <a:pt x="2612008" y="38100"/>
                  </a:lnTo>
                  <a:lnTo>
                    <a:pt x="2612008" y="0"/>
                  </a:lnTo>
                  <a:close/>
                </a:path>
              </a:pathLst>
            </a:custGeom>
            <a:solidFill>
              <a:srgbClr val="FFFFFF"/>
            </a:solidFill>
            <a:ln w="12700">
              <a:solidFill>
                <a:srgbClr val="000000"/>
              </a:solidFill>
            </a:ln>
          </p:spPr>
          <p:txBody>
            <a:bodyPr/>
            <a:lstStyle/>
            <a:p>
              <a:endParaRPr lang="en-CA"/>
            </a:p>
          </p:txBody>
        </p:sp>
      </p:grpSp>
      <p:sp>
        <p:nvSpPr>
          <p:cNvPr id="10" name="TextBox 10"/>
          <p:cNvSpPr txBox="1"/>
          <p:nvPr/>
        </p:nvSpPr>
        <p:spPr>
          <a:xfrm>
            <a:off x="2069249" y="4153862"/>
            <a:ext cx="5357336" cy="1921050"/>
          </a:xfrm>
          <a:prstGeom prst="rect">
            <a:avLst/>
          </a:prstGeom>
        </p:spPr>
        <p:txBody>
          <a:bodyPr lIns="0" tIns="0" rIns="0" bIns="0" rtlCol="0" anchor="t">
            <a:spAutoFit/>
          </a:bodyPr>
          <a:lstStyle/>
          <a:p>
            <a:pPr algn="l">
              <a:lnSpc>
                <a:spcPts val="7482"/>
              </a:lnSpc>
            </a:pPr>
            <a:r>
              <a:rPr lang="en-US" sz="6621" b="1" spc="284">
                <a:solidFill>
                  <a:srgbClr val="FFFFFF"/>
                </a:solidFill>
                <a:latin typeface="Gotham Bold"/>
                <a:ea typeface="Gotham Bold"/>
                <a:cs typeface="Gotham Bold"/>
                <a:sym typeface="Gotham Bold"/>
              </a:rPr>
              <a:t>TODAY'S SCRIPTURE</a:t>
            </a:r>
          </a:p>
        </p:txBody>
      </p:sp>
      <p:sp>
        <p:nvSpPr>
          <p:cNvPr id="11" name="TextBox 11"/>
          <p:cNvSpPr txBox="1"/>
          <p:nvPr/>
        </p:nvSpPr>
        <p:spPr>
          <a:xfrm>
            <a:off x="8488918" y="5015732"/>
            <a:ext cx="9109329" cy="2434857"/>
          </a:xfrm>
          <a:prstGeom prst="rect">
            <a:avLst/>
          </a:prstGeom>
        </p:spPr>
        <p:txBody>
          <a:bodyPr lIns="0" tIns="0" rIns="0" bIns="0" rtlCol="0" anchor="t">
            <a:spAutoFit/>
          </a:bodyPr>
          <a:lstStyle/>
          <a:p>
            <a:pPr algn="l">
              <a:lnSpc>
                <a:spcPts val="4050"/>
              </a:lnSpc>
            </a:pPr>
            <a:r>
              <a:rPr lang="en-US" sz="3164">
                <a:solidFill>
                  <a:srgbClr val="FFFFFF"/>
                </a:solidFill>
                <a:latin typeface="Gotham"/>
                <a:ea typeface="Gotham"/>
                <a:cs typeface="Gotham"/>
                <a:sym typeface="Gotham"/>
              </a:rPr>
              <a:t>Matthew 9:37-38 - 37 Then He said to His disciples, “The harvest truly is plentiful, but the</a:t>
            </a:r>
          </a:p>
          <a:p>
            <a:pPr algn="l">
              <a:lnSpc>
                <a:spcPts val="2999"/>
              </a:lnSpc>
            </a:pPr>
            <a:r>
              <a:rPr lang="en-US" sz="3164">
                <a:solidFill>
                  <a:srgbClr val="FFFFFF"/>
                </a:solidFill>
                <a:latin typeface="Gotham"/>
                <a:ea typeface="Gotham"/>
                <a:cs typeface="Gotham"/>
                <a:sym typeface="Gotham"/>
              </a:rPr>
              <a:t>laborers are few. 38 Therefore pray the Lord of</a:t>
            </a:r>
          </a:p>
          <a:p>
            <a:pPr algn="l">
              <a:lnSpc>
                <a:spcPts val="5100"/>
              </a:lnSpc>
            </a:pPr>
            <a:r>
              <a:rPr lang="en-US" sz="3164">
                <a:solidFill>
                  <a:srgbClr val="FFFFFF"/>
                </a:solidFill>
                <a:latin typeface="Gotham"/>
                <a:ea typeface="Gotham"/>
                <a:cs typeface="Gotham"/>
                <a:sym typeface="Gotham"/>
              </a:rPr>
              <a:t>the harvest to send out laborers into His</a:t>
            </a:r>
          </a:p>
          <a:p>
            <a:pPr algn="l">
              <a:lnSpc>
                <a:spcPts val="1949"/>
              </a:lnSpc>
            </a:pPr>
            <a:r>
              <a:rPr lang="en-US" sz="3164">
                <a:solidFill>
                  <a:srgbClr val="FFFFFF"/>
                </a:solidFill>
                <a:latin typeface="Gotham"/>
                <a:ea typeface="Gotham"/>
                <a:cs typeface="Gotham"/>
                <a:sym typeface="Gotham"/>
              </a:rPr>
              <a:t>harvest.”</a:t>
            </a:r>
          </a:p>
        </p:txBody>
      </p:sp>
      <p:sp>
        <p:nvSpPr>
          <p:cNvPr id="12" name="TextBox 12"/>
          <p:cNvSpPr txBox="1"/>
          <p:nvPr/>
        </p:nvSpPr>
        <p:spPr>
          <a:xfrm>
            <a:off x="8488918" y="1480309"/>
            <a:ext cx="9335176" cy="1806207"/>
          </a:xfrm>
          <a:prstGeom prst="rect">
            <a:avLst/>
          </a:prstGeom>
        </p:spPr>
        <p:txBody>
          <a:bodyPr lIns="0" tIns="0" rIns="0" bIns="0" rtlCol="0" anchor="t">
            <a:spAutoFit/>
          </a:bodyPr>
          <a:lstStyle/>
          <a:p>
            <a:pPr algn="l">
              <a:lnSpc>
                <a:spcPts val="3524"/>
              </a:lnSpc>
            </a:pPr>
            <a:r>
              <a:rPr lang="en-US" sz="3164">
                <a:solidFill>
                  <a:srgbClr val="FFFFFF"/>
                </a:solidFill>
                <a:latin typeface="Gotham"/>
                <a:ea typeface="Gotham"/>
                <a:cs typeface="Gotham"/>
                <a:sym typeface="Gotham"/>
              </a:rPr>
              <a:t>2 Timothy 2:2 - And the things that you have heard from me among many witnesses, commit these to faithful men who will be able to teach others also.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DCCE"/>
        </a:solidFill>
        <a:effectLst/>
      </p:bgPr>
    </p:bg>
    <p:spTree>
      <p:nvGrpSpPr>
        <p:cNvPr id="1" name=""/>
        <p:cNvGrpSpPr/>
        <p:nvPr/>
      </p:nvGrpSpPr>
      <p:grpSpPr>
        <a:xfrm>
          <a:off x="0" y="0"/>
          <a:ext cx="0" cy="0"/>
          <a:chOff x="0" y="0"/>
          <a:chExt cx="0" cy="0"/>
        </a:xfrm>
      </p:grpSpPr>
      <p:sp>
        <p:nvSpPr>
          <p:cNvPr id="2" name="Freeform 2"/>
          <p:cNvSpPr/>
          <p:nvPr/>
        </p:nvSpPr>
        <p:spPr>
          <a:xfrm rot="-5400000">
            <a:off x="2252605" y="-3999605"/>
            <a:ext cx="13782675" cy="18288000"/>
          </a:xfrm>
          <a:custGeom>
            <a:avLst/>
            <a:gdLst/>
            <a:ahLst/>
            <a:cxnLst/>
            <a:rect l="l" t="t" r="r" b="b"/>
            <a:pathLst>
              <a:path w="13782675" h="18288000">
                <a:moveTo>
                  <a:pt x="0" y="0"/>
                </a:moveTo>
                <a:lnTo>
                  <a:pt x="13782675" y="0"/>
                </a:lnTo>
                <a:lnTo>
                  <a:pt x="13782675" y="18288000"/>
                </a:lnTo>
                <a:lnTo>
                  <a:pt x="0" y="18288000"/>
                </a:lnTo>
                <a:lnTo>
                  <a:pt x="0" y="0"/>
                </a:lnTo>
                <a:close/>
              </a:path>
            </a:pathLst>
          </a:custGeom>
          <a:blipFill>
            <a:blip r:embed="rId2">
              <a:alphaModFix amt="93000"/>
            </a:blip>
            <a:stretch>
              <a:fillRect/>
            </a:stretch>
          </a:blipFill>
        </p:spPr>
        <p:txBody>
          <a:bodyPr/>
          <a:lstStyle/>
          <a:p>
            <a:endParaRPr lang="en-CA"/>
          </a:p>
        </p:txBody>
      </p:sp>
      <p:sp>
        <p:nvSpPr>
          <p:cNvPr id="3" name="Freeform 3"/>
          <p:cNvSpPr/>
          <p:nvPr/>
        </p:nvSpPr>
        <p:spPr>
          <a:xfrm>
            <a:off x="0" y="0"/>
            <a:ext cx="18288000" cy="2076450"/>
          </a:xfrm>
          <a:custGeom>
            <a:avLst/>
            <a:gdLst/>
            <a:ahLst/>
            <a:cxnLst/>
            <a:rect l="l" t="t" r="r" b="b"/>
            <a:pathLst>
              <a:path w="18288000" h="2076450">
                <a:moveTo>
                  <a:pt x="0" y="0"/>
                </a:moveTo>
                <a:lnTo>
                  <a:pt x="18288000" y="0"/>
                </a:lnTo>
                <a:lnTo>
                  <a:pt x="18288000" y="2076450"/>
                </a:lnTo>
                <a:lnTo>
                  <a:pt x="0" y="2076450"/>
                </a:lnTo>
                <a:lnTo>
                  <a:pt x="0" y="0"/>
                </a:lnTo>
                <a:close/>
              </a:path>
            </a:pathLst>
          </a:custGeom>
          <a:blipFill>
            <a:blip r:embed="rId3"/>
            <a:stretch>
              <a:fillRect t="-243491" b="-243205"/>
            </a:stretch>
          </a:blipFill>
        </p:spPr>
        <p:txBody>
          <a:bodyPr/>
          <a:lstStyle/>
          <a:p>
            <a:endParaRPr lang="en-CA"/>
          </a:p>
        </p:txBody>
      </p:sp>
      <p:grpSp>
        <p:nvGrpSpPr>
          <p:cNvPr id="4" name="Group 4"/>
          <p:cNvGrpSpPr/>
          <p:nvPr/>
        </p:nvGrpSpPr>
        <p:grpSpPr>
          <a:xfrm>
            <a:off x="479669" y="3893649"/>
            <a:ext cx="4608614" cy="47625"/>
            <a:chOff x="0" y="0"/>
            <a:chExt cx="4608614" cy="47625"/>
          </a:xfrm>
        </p:grpSpPr>
        <p:sp>
          <p:nvSpPr>
            <p:cNvPr id="5" name="Freeform 5"/>
            <p:cNvSpPr/>
            <p:nvPr/>
          </p:nvSpPr>
          <p:spPr>
            <a:xfrm>
              <a:off x="0" y="0"/>
              <a:ext cx="4608578" cy="47625"/>
            </a:xfrm>
            <a:custGeom>
              <a:avLst/>
              <a:gdLst/>
              <a:ahLst/>
              <a:cxnLst/>
              <a:rect l="l" t="t" r="r" b="b"/>
              <a:pathLst>
                <a:path w="4608578" h="47625">
                  <a:moveTo>
                    <a:pt x="0" y="0"/>
                  </a:moveTo>
                  <a:lnTo>
                    <a:pt x="4608578" y="0"/>
                  </a:lnTo>
                  <a:lnTo>
                    <a:pt x="4608578" y="47625"/>
                  </a:lnTo>
                  <a:lnTo>
                    <a:pt x="0" y="47625"/>
                  </a:lnTo>
                  <a:close/>
                </a:path>
              </a:pathLst>
            </a:custGeom>
            <a:solidFill>
              <a:srgbClr val="211E1C"/>
            </a:solidFill>
            <a:ln w="12700">
              <a:solidFill>
                <a:srgbClr val="000000"/>
              </a:solidFill>
            </a:ln>
          </p:spPr>
          <p:txBody>
            <a:bodyPr/>
            <a:lstStyle/>
            <a:p>
              <a:endParaRPr lang="en-CA"/>
            </a:p>
          </p:txBody>
        </p:sp>
      </p:grpSp>
      <p:grpSp>
        <p:nvGrpSpPr>
          <p:cNvPr id="6" name="Group 6"/>
          <p:cNvGrpSpPr/>
          <p:nvPr/>
        </p:nvGrpSpPr>
        <p:grpSpPr>
          <a:xfrm>
            <a:off x="5216566" y="9427674"/>
            <a:ext cx="230534" cy="28575"/>
            <a:chOff x="0" y="0"/>
            <a:chExt cx="230530" cy="28575"/>
          </a:xfrm>
        </p:grpSpPr>
        <p:sp>
          <p:nvSpPr>
            <p:cNvPr id="7" name="Freeform 7"/>
            <p:cNvSpPr/>
            <p:nvPr/>
          </p:nvSpPr>
          <p:spPr>
            <a:xfrm>
              <a:off x="0" y="0"/>
              <a:ext cx="230501" cy="28575"/>
            </a:xfrm>
            <a:custGeom>
              <a:avLst/>
              <a:gdLst/>
              <a:ahLst/>
              <a:cxnLst/>
              <a:rect l="l" t="t" r="r" b="b"/>
              <a:pathLst>
                <a:path w="230501" h="28575">
                  <a:moveTo>
                    <a:pt x="0" y="0"/>
                  </a:moveTo>
                  <a:lnTo>
                    <a:pt x="230501" y="0"/>
                  </a:lnTo>
                  <a:lnTo>
                    <a:pt x="230501" y="28575"/>
                  </a:lnTo>
                  <a:lnTo>
                    <a:pt x="0" y="28575"/>
                  </a:lnTo>
                  <a:close/>
                </a:path>
              </a:pathLst>
            </a:custGeom>
            <a:solidFill>
              <a:srgbClr val="211E1C"/>
            </a:solidFill>
            <a:ln w="12700">
              <a:solidFill>
                <a:srgbClr val="000000"/>
              </a:solidFill>
            </a:ln>
          </p:spPr>
          <p:txBody>
            <a:bodyPr/>
            <a:lstStyle/>
            <a:p>
              <a:endParaRPr lang="en-CA"/>
            </a:p>
          </p:txBody>
        </p:sp>
      </p:grpSp>
      <p:grpSp>
        <p:nvGrpSpPr>
          <p:cNvPr id="8" name="Group 8"/>
          <p:cNvGrpSpPr/>
          <p:nvPr/>
        </p:nvGrpSpPr>
        <p:grpSpPr>
          <a:xfrm>
            <a:off x="0" y="0"/>
            <a:ext cx="18288000" cy="2072411"/>
            <a:chOff x="0" y="0"/>
            <a:chExt cx="18288000" cy="2072411"/>
          </a:xfrm>
        </p:grpSpPr>
        <p:sp>
          <p:nvSpPr>
            <p:cNvPr id="9" name="Freeform 9"/>
            <p:cNvSpPr/>
            <p:nvPr/>
          </p:nvSpPr>
          <p:spPr>
            <a:xfrm>
              <a:off x="0" y="0"/>
              <a:ext cx="18288000" cy="2072386"/>
            </a:xfrm>
            <a:custGeom>
              <a:avLst/>
              <a:gdLst/>
              <a:ahLst/>
              <a:cxnLst/>
              <a:rect l="l" t="t" r="r" b="b"/>
              <a:pathLst>
                <a:path w="18288000" h="2072386">
                  <a:moveTo>
                    <a:pt x="0" y="0"/>
                  </a:moveTo>
                  <a:lnTo>
                    <a:pt x="0" y="2072386"/>
                  </a:lnTo>
                  <a:lnTo>
                    <a:pt x="18288000" y="2072386"/>
                  </a:lnTo>
                  <a:lnTo>
                    <a:pt x="18288000" y="0"/>
                  </a:lnTo>
                  <a:close/>
                </a:path>
              </a:pathLst>
            </a:custGeom>
            <a:solidFill>
              <a:srgbClr val="000000">
                <a:alpha val="0"/>
              </a:srgbClr>
            </a:solidFill>
            <a:ln w="12700">
              <a:solidFill>
                <a:srgbClr val="000000"/>
              </a:solidFill>
            </a:ln>
          </p:spPr>
          <p:txBody>
            <a:bodyPr/>
            <a:lstStyle/>
            <a:p>
              <a:endParaRPr lang="en-CA"/>
            </a:p>
          </p:txBody>
        </p:sp>
      </p:grpSp>
      <p:grpSp>
        <p:nvGrpSpPr>
          <p:cNvPr id="10" name="Group 10"/>
          <p:cNvGrpSpPr/>
          <p:nvPr/>
        </p:nvGrpSpPr>
        <p:grpSpPr>
          <a:xfrm>
            <a:off x="2650026" y="8799024"/>
            <a:ext cx="11967124" cy="47625"/>
            <a:chOff x="0" y="0"/>
            <a:chExt cx="11967121" cy="47625"/>
          </a:xfrm>
        </p:grpSpPr>
        <p:sp>
          <p:nvSpPr>
            <p:cNvPr id="11" name="Freeform 11"/>
            <p:cNvSpPr/>
            <p:nvPr/>
          </p:nvSpPr>
          <p:spPr>
            <a:xfrm>
              <a:off x="0" y="0"/>
              <a:ext cx="11967083" cy="47625"/>
            </a:xfrm>
            <a:custGeom>
              <a:avLst/>
              <a:gdLst/>
              <a:ahLst/>
              <a:cxnLst/>
              <a:rect l="l" t="t" r="r" b="b"/>
              <a:pathLst>
                <a:path w="11967083" h="47625">
                  <a:moveTo>
                    <a:pt x="0" y="0"/>
                  </a:moveTo>
                  <a:lnTo>
                    <a:pt x="11967083" y="0"/>
                  </a:lnTo>
                  <a:lnTo>
                    <a:pt x="11967083" y="47625"/>
                  </a:lnTo>
                  <a:lnTo>
                    <a:pt x="0" y="47625"/>
                  </a:lnTo>
                  <a:close/>
                </a:path>
              </a:pathLst>
            </a:custGeom>
            <a:solidFill>
              <a:srgbClr val="211E1C"/>
            </a:solidFill>
            <a:ln w="12700">
              <a:solidFill>
                <a:srgbClr val="000000"/>
              </a:solidFill>
            </a:ln>
          </p:spPr>
          <p:txBody>
            <a:bodyPr/>
            <a:lstStyle/>
            <a:p>
              <a:endParaRPr lang="en-CA"/>
            </a:p>
          </p:txBody>
        </p:sp>
      </p:grpSp>
      <p:grpSp>
        <p:nvGrpSpPr>
          <p:cNvPr id="12" name="Group 12"/>
          <p:cNvGrpSpPr/>
          <p:nvPr/>
        </p:nvGrpSpPr>
        <p:grpSpPr>
          <a:xfrm>
            <a:off x="8264414" y="3255474"/>
            <a:ext cx="9315002" cy="47625"/>
            <a:chOff x="0" y="0"/>
            <a:chExt cx="9315006" cy="47625"/>
          </a:xfrm>
        </p:grpSpPr>
        <p:sp>
          <p:nvSpPr>
            <p:cNvPr id="13" name="Freeform 13"/>
            <p:cNvSpPr/>
            <p:nvPr/>
          </p:nvSpPr>
          <p:spPr>
            <a:xfrm>
              <a:off x="0" y="0"/>
              <a:ext cx="9314945" cy="47625"/>
            </a:xfrm>
            <a:custGeom>
              <a:avLst/>
              <a:gdLst/>
              <a:ahLst/>
              <a:cxnLst/>
              <a:rect l="l" t="t" r="r" b="b"/>
              <a:pathLst>
                <a:path w="9314945" h="47625">
                  <a:moveTo>
                    <a:pt x="0" y="0"/>
                  </a:moveTo>
                  <a:lnTo>
                    <a:pt x="9314945" y="0"/>
                  </a:lnTo>
                  <a:lnTo>
                    <a:pt x="9314945" y="47625"/>
                  </a:lnTo>
                  <a:lnTo>
                    <a:pt x="0" y="47625"/>
                  </a:lnTo>
                  <a:close/>
                </a:path>
              </a:pathLst>
            </a:custGeom>
            <a:solidFill>
              <a:srgbClr val="211E1C"/>
            </a:solidFill>
            <a:ln w="12700">
              <a:solidFill>
                <a:srgbClr val="000000"/>
              </a:solidFill>
            </a:ln>
          </p:spPr>
          <p:txBody>
            <a:bodyPr/>
            <a:lstStyle/>
            <a:p>
              <a:endParaRPr lang="en-CA"/>
            </a:p>
          </p:txBody>
        </p:sp>
      </p:grpSp>
      <p:grpSp>
        <p:nvGrpSpPr>
          <p:cNvPr id="14" name="Group 14"/>
          <p:cNvGrpSpPr/>
          <p:nvPr/>
        </p:nvGrpSpPr>
        <p:grpSpPr>
          <a:xfrm>
            <a:off x="8967330" y="5093799"/>
            <a:ext cx="250327" cy="28575"/>
            <a:chOff x="0" y="0"/>
            <a:chExt cx="250330" cy="28575"/>
          </a:xfrm>
        </p:grpSpPr>
        <p:sp>
          <p:nvSpPr>
            <p:cNvPr id="15" name="Freeform 15"/>
            <p:cNvSpPr/>
            <p:nvPr/>
          </p:nvSpPr>
          <p:spPr>
            <a:xfrm>
              <a:off x="0" y="0"/>
              <a:ext cx="250318" cy="28575"/>
            </a:xfrm>
            <a:custGeom>
              <a:avLst/>
              <a:gdLst/>
              <a:ahLst/>
              <a:cxnLst/>
              <a:rect l="l" t="t" r="r" b="b"/>
              <a:pathLst>
                <a:path w="250318" h="28575">
                  <a:moveTo>
                    <a:pt x="0" y="0"/>
                  </a:moveTo>
                  <a:lnTo>
                    <a:pt x="250318" y="0"/>
                  </a:lnTo>
                  <a:lnTo>
                    <a:pt x="250318" y="28575"/>
                  </a:lnTo>
                  <a:lnTo>
                    <a:pt x="0" y="28575"/>
                  </a:lnTo>
                  <a:close/>
                </a:path>
              </a:pathLst>
            </a:custGeom>
            <a:solidFill>
              <a:srgbClr val="884F31"/>
            </a:solidFill>
            <a:ln w="12700">
              <a:solidFill>
                <a:srgbClr val="000000"/>
              </a:solidFill>
            </a:ln>
          </p:spPr>
          <p:txBody>
            <a:bodyPr/>
            <a:lstStyle/>
            <a:p>
              <a:endParaRPr lang="en-CA"/>
            </a:p>
          </p:txBody>
        </p:sp>
      </p:grpSp>
      <p:sp>
        <p:nvSpPr>
          <p:cNvPr id="16" name="TextBox 16"/>
          <p:cNvSpPr txBox="1"/>
          <p:nvPr/>
        </p:nvSpPr>
        <p:spPr>
          <a:xfrm>
            <a:off x="55502" y="2227240"/>
            <a:ext cx="18540432" cy="7962862"/>
          </a:xfrm>
          <a:prstGeom prst="rect">
            <a:avLst/>
          </a:prstGeom>
        </p:spPr>
        <p:txBody>
          <a:bodyPr lIns="0" tIns="0" rIns="0" bIns="0" rtlCol="0" anchor="t">
            <a:spAutoFit/>
          </a:bodyPr>
          <a:lstStyle/>
          <a:p>
            <a:pPr algn="ctr">
              <a:lnSpc>
                <a:spcPts val="4498"/>
              </a:lnSpc>
            </a:pPr>
            <a:r>
              <a:rPr lang="en-US" sz="3812" b="1" spc="163">
                <a:solidFill>
                  <a:srgbClr val="211E1C"/>
                </a:solidFill>
                <a:latin typeface="Gotham Bold"/>
                <a:ea typeface="Gotham Bold"/>
                <a:cs typeface="Gotham Bold"/>
                <a:sym typeface="Gotham Bold"/>
              </a:rPr>
              <a:t>2 TIM 2 :1-7 YOU THEREFORE, MY SON, BE </a:t>
            </a:r>
            <a:r>
              <a:rPr lang="en-US" sz="3812" b="1" spc="163">
                <a:solidFill>
                  <a:srgbClr val="FF3131"/>
                </a:solidFill>
                <a:latin typeface="Gotham Bold"/>
                <a:ea typeface="Gotham Bold"/>
                <a:cs typeface="Gotham Bold"/>
                <a:sym typeface="Gotham Bold"/>
              </a:rPr>
              <a:t>STRONG </a:t>
            </a:r>
            <a:r>
              <a:rPr lang="en-US" sz="3812" b="1" spc="163">
                <a:solidFill>
                  <a:srgbClr val="211E1C"/>
                </a:solidFill>
                <a:latin typeface="Gotham Bold"/>
                <a:ea typeface="Gotham Bold"/>
                <a:cs typeface="Gotham Bold"/>
                <a:sym typeface="Gotham Bold"/>
              </a:rPr>
              <a:t>IN THE </a:t>
            </a:r>
            <a:r>
              <a:rPr lang="en-US" sz="3812" b="1" spc="163">
                <a:solidFill>
                  <a:srgbClr val="FF3131"/>
                </a:solidFill>
                <a:latin typeface="Gotham Bold"/>
                <a:ea typeface="Gotham Bold"/>
                <a:cs typeface="Gotham Bold"/>
                <a:sym typeface="Gotham Bold"/>
              </a:rPr>
              <a:t>GRACE </a:t>
            </a:r>
            <a:r>
              <a:rPr lang="en-US" sz="3812" b="1" spc="163">
                <a:solidFill>
                  <a:srgbClr val="211E1C"/>
                </a:solidFill>
                <a:latin typeface="Gotham Bold"/>
                <a:ea typeface="Gotham Bold"/>
                <a:cs typeface="Gotham Bold"/>
                <a:sym typeface="Gotham Bold"/>
              </a:rPr>
              <a:t>THAT IS IN CHRIST JESUS. 2 AND THE THINGS THAT YOU HAVE</a:t>
            </a:r>
          </a:p>
          <a:p>
            <a:pPr algn="ctr">
              <a:lnSpc>
                <a:spcPts val="5550"/>
              </a:lnSpc>
            </a:pPr>
            <a:r>
              <a:rPr lang="en-US" sz="3812" b="1" spc="163">
                <a:solidFill>
                  <a:srgbClr val="211E1C"/>
                </a:solidFill>
                <a:latin typeface="Gotham Bold"/>
                <a:ea typeface="Gotham Bold"/>
                <a:cs typeface="Gotham Bold"/>
                <a:sym typeface="Gotham Bold"/>
              </a:rPr>
              <a:t>HEARD FROM ME AMONG MANY WITNESSES, </a:t>
            </a:r>
            <a:r>
              <a:rPr lang="en-US" sz="3812" b="1" spc="163">
                <a:solidFill>
                  <a:srgbClr val="FF3131"/>
                </a:solidFill>
                <a:latin typeface="Gotham Bold"/>
                <a:ea typeface="Gotham Bold"/>
                <a:cs typeface="Gotham Bold"/>
                <a:sym typeface="Gotham Bold"/>
              </a:rPr>
              <a:t>COMMIT THESE TO</a:t>
            </a:r>
          </a:p>
          <a:p>
            <a:pPr algn="ctr">
              <a:lnSpc>
                <a:spcPts val="3450"/>
              </a:lnSpc>
            </a:pPr>
            <a:r>
              <a:rPr lang="en-US" sz="3812" b="1" spc="163">
                <a:solidFill>
                  <a:srgbClr val="FF3131"/>
                </a:solidFill>
                <a:latin typeface="Gotham Bold"/>
                <a:ea typeface="Gotham Bold"/>
                <a:cs typeface="Gotham Bold"/>
                <a:sym typeface="Gotham Bold"/>
              </a:rPr>
              <a:t>FAITHFUL MEN</a:t>
            </a:r>
            <a:r>
              <a:rPr lang="en-US" sz="3812" b="1" spc="163">
                <a:solidFill>
                  <a:srgbClr val="211E1C"/>
                </a:solidFill>
                <a:latin typeface="Gotham Bold"/>
                <a:ea typeface="Gotham Bold"/>
                <a:cs typeface="Gotham Bold"/>
                <a:sym typeface="Gotham Bold"/>
              </a:rPr>
              <a:t> </a:t>
            </a:r>
            <a:r>
              <a:rPr lang="en-US" sz="3812" b="1" spc="163">
                <a:solidFill>
                  <a:srgbClr val="884F31"/>
                </a:solidFill>
                <a:latin typeface="Gotham Bold"/>
                <a:ea typeface="Gotham Bold"/>
                <a:cs typeface="Gotham Bold"/>
                <a:sym typeface="Gotham Bold"/>
              </a:rPr>
              <a:t>WHO WILL BE ABLE TO TEACH OTHERS ALSO</a:t>
            </a:r>
            <a:r>
              <a:rPr lang="en-US" sz="3812" b="1" spc="163">
                <a:solidFill>
                  <a:srgbClr val="211E1C"/>
                </a:solidFill>
                <a:latin typeface="Gotham Bold"/>
                <a:ea typeface="Gotham Bold"/>
                <a:cs typeface="Gotham Bold"/>
                <a:sym typeface="Gotham Bold"/>
              </a:rPr>
              <a:t>. 3</a:t>
            </a:r>
          </a:p>
          <a:p>
            <a:pPr algn="ctr">
              <a:lnSpc>
                <a:spcPts val="6599"/>
              </a:lnSpc>
            </a:pPr>
            <a:r>
              <a:rPr lang="en-US" sz="3812" b="1" spc="163">
                <a:solidFill>
                  <a:srgbClr val="211E1C"/>
                </a:solidFill>
                <a:latin typeface="Gotham Bold"/>
                <a:ea typeface="Gotham Bold"/>
                <a:cs typeface="Gotham Bold"/>
                <a:sym typeface="Gotham Bold"/>
              </a:rPr>
              <a:t>YOU THEREFORE </a:t>
            </a:r>
            <a:r>
              <a:rPr lang="en-US" sz="3812" b="1" spc="163">
                <a:solidFill>
                  <a:srgbClr val="FF3131"/>
                </a:solidFill>
                <a:latin typeface="Gotham Bold"/>
                <a:ea typeface="Gotham Bold"/>
                <a:cs typeface="Gotham Bold"/>
                <a:sym typeface="Gotham Bold"/>
              </a:rPr>
              <a:t>MUST</a:t>
            </a:r>
            <a:r>
              <a:rPr lang="en-US" sz="3812" b="1" spc="163">
                <a:solidFill>
                  <a:srgbClr val="211E1C"/>
                </a:solidFill>
                <a:latin typeface="Gotham Bold"/>
                <a:ea typeface="Gotham Bold"/>
                <a:cs typeface="Gotham Bold"/>
                <a:sym typeface="Gotham Bold"/>
              </a:rPr>
              <a:t> </a:t>
            </a:r>
            <a:r>
              <a:rPr lang="en-US" sz="3812" b="1" spc="163">
                <a:solidFill>
                  <a:srgbClr val="884F31"/>
                </a:solidFill>
                <a:latin typeface="Gotham Bold"/>
                <a:ea typeface="Gotham Bold"/>
                <a:cs typeface="Gotham Bold"/>
                <a:sym typeface="Gotham Bold"/>
              </a:rPr>
              <a:t>ENDURE[</a:t>
            </a:r>
            <a:r>
              <a:rPr lang="en-US" sz="3812" b="1" spc="163">
                <a:solidFill>
                  <a:srgbClr val="884F31"/>
                </a:solidFill>
                <a:latin typeface="Gotham Bold"/>
                <a:ea typeface="Gotham Bold"/>
                <a:cs typeface="Gotham Bold"/>
                <a:sym typeface="Gotham Bold"/>
                <a:hlinkClick r:id="rId4" tooltip="https://www.biblegateway.com/passage/?search=2%20Tim%202&amp;version=NKJV#fen-NKJV-29831a"/>
              </a:rPr>
              <a:t>A]</a:t>
            </a:r>
            <a:r>
              <a:rPr lang="en-US" sz="3812" b="1" spc="163">
                <a:solidFill>
                  <a:srgbClr val="884F31"/>
                </a:solidFill>
                <a:latin typeface="Gotham Bold"/>
                <a:ea typeface="Gotham Bold"/>
                <a:cs typeface="Gotham Bold"/>
                <a:sym typeface="Gotham Bold"/>
              </a:rPr>
              <a:t> HARDSHIP</a:t>
            </a:r>
            <a:r>
              <a:rPr lang="en-US" sz="3812" b="1" spc="163">
                <a:solidFill>
                  <a:srgbClr val="211E1C"/>
                </a:solidFill>
                <a:latin typeface="Gotham Bold"/>
                <a:ea typeface="Gotham Bold"/>
                <a:cs typeface="Gotham Bold"/>
                <a:sym typeface="Gotham Bold"/>
              </a:rPr>
              <a:t> AS A </a:t>
            </a:r>
            <a:r>
              <a:rPr lang="en-US" sz="3812" b="1" spc="163">
                <a:solidFill>
                  <a:srgbClr val="FF3131"/>
                </a:solidFill>
                <a:latin typeface="Gotham Bold"/>
                <a:ea typeface="Gotham Bold"/>
                <a:cs typeface="Gotham Bold"/>
                <a:sym typeface="Gotham Bold"/>
              </a:rPr>
              <a:t>GOOD SOLDIER</a:t>
            </a:r>
          </a:p>
          <a:p>
            <a:pPr algn="ctr">
              <a:lnSpc>
                <a:spcPts val="3450"/>
              </a:lnSpc>
            </a:pPr>
            <a:r>
              <a:rPr lang="en-US" sz="3812" b="1" spc="163">
                <a:solidFill>
                  <a:srgbClr val="211E1C"/>
                </a:solidFill>
                <a:latin typeface="Gotham Bold"/>
                <a:ea typeface="Gotham Bold"/>
                <a:cs typeface="Gotham Bold"/>
                <a:sym typeface="Gotham Bold"/>
              </a:rPr>
              <a:t>OF JESUS CHRIST. 4 NO ONE ENGAGED IN WARFARE ENTANGLES</a:t>
            </a:r>
          </a:p>
          <a:p>
            <a:pPr algn="ctr">
              <a:lnSpc>
                <a:spcPts val="6599"/>
              </a:lnSpc>
            </a:pPr>
            <a:r>
              <a:rPr lang="en-US" sz="3812" b="1" spc="163">
                <a:solidFill>
                  <a:srgbClr val="211E1C"/>
                </a:solidFill>
                <a:latin typeface="Gotham Bold"/>
                <a:ea typeface="Gotham Bold"/>
                <a:cs typeface="Gotham Bold"/>
                <a:sym typeface="Gotham Bold"/>
              </a:rPr>
              <a:t>HIMSELF WITH THE AFFAIRS OF THIS LIFE, THAT HE MAY PLEASE</a:t>
            </a:r>
          </a:p>
          <a:p>
            <a:pPr algn="ctr">
              <a:lnSpc>
                <a:spcPts val="2401"/>
              </a:lnSpc>
            </a:pPr>
            <a:r>
              <a:rPr lang="en-US" sz="3812" b="1" spc="163">
                <a:solidFill>
                  <a:srgbClr val="211E1C"/>
                </a:solidFill>
                <a:latin typeface="Gotham Bold"/>
                <a:ea typeface="Gotham Bold"/>
                <a:cs typeface="Gotham Bold"/>
                <a:sym typeface="Gotham Bold"/>
              </a:rPr>
              <a:t>HIM WHO ENLISTED HIM AS A SOLDIER. 5 AND ALSO IF ANYONE</a:t>
            </a:r>
          </a:p>
          <a:p>
            <a:pPr algn="ctr">
              <a:lnSpc>
                <a:spcPts val="7651"/>
              </a:lnSpc>
            </a:pPr>
            <a:r>
              <a:rPr lang="en-US" sz="3812" b="1" spc="163">
                <a:solidFill>
                  <a:srgbClr val="211E1C"/>
                </a:solidFill>
                <a:latin typeface="Gotham Bold"/>
                <a:ea typeface="Gotham Bold"/>
                <a:cs typeface="Gotham Bold"/>
                <a:sym typeface="Gotham Bold"/>
              </a:rPr>
              <a:t>COMPETES IN ATHLETICS, HE IS NOT CROWNED UNLESS HE</a:t>
            </a:r>
          </a:p>
          <a:p>
            <a:pPr algn="ctr">
              <a:lnSpc>
                <a:spcPts val="1906"/>
              </a:lnSpc>
            </a:pPr>
            <a:r>
              <a:rPr lang="en-US" sz="3812" b="1" spc="163">
                <a:solidFill>
                  <a:srgbClr val="211E1C"/>
                </a:solidFill>
                <a:latin typeface="Gotham Bold"/>
                <a:ea typeface="Gotham Bold"/>
                <a:cs typeface="Gotham Bold"/>
                <a:sym typeface="Gotham Bold"/>
              </a:rPr>
              <a:t>COMPETES </a:t>
            </a:r>
            <a:r>
              <a:rPr lang="en-US" sz="3812" b="1" spc="163">
                <a:solidFill>
                  <a:srgbClr val="FF3131"/>
                </a:solidFill>
                <a:latin typeface="Gotham Bold"/>
                <a:ea typeface="Gotham Bold"/>
                <a:cs typeface="Gotham Bold"/>
                <a:sym typeface="Gotham Bold"/>
              </a:rPr>
              <a:t>ACCORDING TO THE RULES</a:t>
            </a:r>
            <a:r>
              <a:rPr lang="en-US" sz="3812" b="1" spc="163">
                <a:solidFill>
                  <a:srgbClr val="211E1C"/>
                </a:solidFill>
                <a:latin typeface="Gotham Bold"/>
                <a:ea typeface="Gotham Bold"/>
                <a:cs typeface="Gotham Bold"/>
                <a:sym typeface="Gotham Bold"/>
              </a:rPr>
              <a:t>. 6 </a:t>
            </a:r>
            <a:r>
              <a:rPr lang="en-US" sz="3812" b="1" spc="163">
                <a:solidFill>
                  <a:srgbClr val="884F31"/>
                </a:solidFill>
                <a:latin typeface="Gotham Bold"/>
                <a:ea typeface="Gotham Bold"/>
                <a:cs typeface="Gotham Bold"/>
                <a:sym typeface="Gotham Bold"/>
              </a:rPr>
              <a:t>THE HARDWORKING</a:t>
            </a:r>
          </a:p>
          <a:p>
            <a:pPr algn="ctr">
              <a:lnSpc>
                <a:spcPts val="8142"/>
              </a:lnSpc>
            </a:pPr>
            <a:r>
              <a:rPr lang="en-US" sz="3812" b="1" spc="163">
                <a:solidFill>
                  <a:srgbClr val="884F31"/>
                </a:solidFill>
                <a:latin typeface="Gotham Bold"/>
                <a:ea typeface="Gotham Bold"/>
                <a:cs typeface="Gotham Bold"/>
                <a:sym typeface="Gotham Bold"/>
              </a:rPr>
              <a:t>FARMER</a:t>
            </a:r>
            <a:r>
              <a:rPr lang="en-US" sz="3812" b="1" spc="163">
                <a:solidFill>
                  <a:srgbClr val="211E1C"/>
                </a:solidFill>
                <a:latin typeface="Gotham Bold"/>
                <a:ea typeface="Gotham Bold"/>
                <a:cs typeface="Gotham Bold"/>
                <a:sym typeface="Gotham Bold"/>
              </a:rPr>
              <a:t> MUST BE FIRST TO PARTAKE OF THE CROPS. 7 CONSIDER</a:t>
            </a:r>
          </a:p>
          <a:p>
            <a:pPr algn="ctr">
              <a:lnSpc>
                <a:spcPts val="1906"/>
              </a:lnSpc>
            </a:pPr>
            <a:r>
              <a:rPr lang="en-US" sz="3812" b="1" spc="163">
                <a:solidFill>
                  <a:srgbClr val="211E1C"/>
                </a:solidFill>
                <a:latin typeface="Gotham Bold"/>
                <a:ea typeface="Gotham Bold"/>
                <a:cs typeface="Gotham Bold"/>
                <a:sym typeface="Gotham Bold"/>
              </a:rPr>
              <a:t>WHAT I SAY, AND [</a:t>
            </a:r>
            <a:r>
              <a:rPr lang="en-US" sz="3812" b="1" spc="163">
                <a:solidFill>
                  <a:srgbClr val="211E1C"/>
                </a:solidFill>
                <a:latin typeface="Gotham Bold"/>
                <a:ea typeface="Gotham Bold"/>
                <a:cs typeface="Gotham Bold"/>
                <a:sym typeface="Gotham Bold"/>
                <a:hlinkClick r:id="rId5" tooltip="https://www.biblegateway.com/passage/?search=2%20Tim%202&amp;version=NKJV#fen-NKJV-29835b"/>
              </a:rPr>
              <a:t>B]</a:t>
            </a:r>
            <a:r>
              <a:rPr lang="en-US" sz="3812" b="1" spc="163">
                <a:solidFill>
                  <a:srgbClr val="211E1C"/>
                </a:solidFill>
                <a:latin typeface="Gotham Bold"/>
                <a:ea typeface="Gotham Bold"/>
                <a:cs typeface="Gotham Bold"/>
                <a:sym typeface="Gotham Bold"/>
              </a:rPr>
              <a:t>MAY THE LORD GIVE YOU UNDERSTANDING IN</a:t>
            </a:r>
          </a:p>
          <a:p>
            <a:pPr algn="ctr">
              <a:lnSpc>
                <a:spcPts val="8142"/>
              </a:lnSpc>
            </a:pPr>
            <a:r>
              <a:rPr lang="en-US" sz="3812" b="1" spc="163">
                <a:solidFill>
                  <a:srgbClr val="211E1C"/>
                </a:solidFill>
                <a:latin typeface="Gotham Bold"/>
                <a:ea typeface="Gotham Bold"/>
                <a:cs typeface="Gotham Bold"/>
                <a:sym typeface="Gotham Bold"/>
              </a:rPr>
              <a:t>ALL THINGS.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DCCE"/>
        </a:solidFill>
        <a:effectLst/>
      </p:bgPr>
    </p:bg>
    <p:spTree>
      <p:nvGrpSpPr>
        <p:cNvPr id="1" name=""/>
        <p:cNvGrpSpPr/>
        <p:nvPr/>
      </p:nvGrpSpPr>
      <p:grpSpPr>
        <a:xfrm>
          <a:off x="0" y="0"/>
          <a:ext cx="0" cy="0"/>
          <a:chOff x="0" y="0"/>
          <a:chExt cx="0" cy="0"/>
        </a:xfrm>
      </p:grpSpPr>
      <p:sp>
        <p:nvSpPr>
          <p:cNvPr id="2" name="Freeform 2"/>
          <p:cNvSpPr/>
          <p:nvPr/>
        </p:nvSpPr>
        <p:spPr>
          <a:xfrm rot="-5400000">
            <a:off x="2252605" y="-3999605"/>
            <a:ext cx="13782675" cy="18288000"/>
          </a:xfrm>
          <a:custGeom>
            <a:avLst/>
            <a:gdLst/>
            <a:ahLst/>
            <a:cxnLst/>
            <a:rect l="l" t="t" r="r" b="b"/>
            <a:pathLst>
              <a:path w="13782675" h="18288000">
                <a:moveTo>
                  <a:pt x="0" y="0"/>
                </a:moveTo>
                <a:lnTo>
                  <a:pt x="13782675" y="0"/>
                </a:lnTo>
                <a:lnTo>
                  <a:pt x="13782675" y="18288000"/>
                </a:lnTo>
                <a:lnTo>
                  <a:pt x="0" y="18288000"/>
                </a:lnTo>
                <a:lnTo>
                  <a:pt x="0" y="0"/>
                </a:lnTo>
                <a:close/>
              </a:path>
            </a:pathLst>
          </a:custGeom>
          <a:blipFill>
            <a:blip r:embed="rId2">
              <a:alphaModFix amt="93000"/>
            </a:blip>
            <a:stretch>
              <a:fillRect/>
            </a:stretch>
          </a:blipFill>
        </p:spPr>
        <p:txBody>
          <a:bodyPr/>
          <a:lstStyle/>
          <a:p>
            <a:endParaRPr lang="en-CA"/>
          </a:p>
        </p:txBody>
      </p:sp>
      <p:sp>
        <p:nvSpPr>
          <p:cNvPr id="3" name="Freeform 3"/>
          <p:cNvSpPr/>
          <p:nvPr/>
        </p:nvSpPr>
        <p:spPr>
          <a:xfrm>
            <a:off x="1415844" y="1342101"/>
            <a:ext cx="15459075" cy="7620000"/>
          </a:xfrm>
          <a:custGeom>
            <a:avLst/>
            <a:gdLst/>
            <a:ahLst/>
            <a:cxnLst/>
            <a:rect l="l" t="t" r="r" b="b"/>
            <a:pathLst>
              <a:path w="15459075" h="7620000">
                <a:moveTo>
                  <a:pt x="0" y="0"/>
                </a:moveTo>
                <a:lnTo>
                  <a:pt x="15459075" y="0"/>
                </a:lnTo>
                <a:lnTo>
                  <a:pt x="15459075" y="7620000"/>
                </a:lnTo>
                <a:lnTo>
                  <a:pt x="0" y="7620000"/>
                </a:lnTo>
                <a:lnTo>
                  <a:pt x="0" y="0"/>
                </a:lnTo>
                <a:close/>
              </a:path>
            </a:pathLst>
          </a:custGeom>
          <a:blipFill>
            <a:blip r:embed="rId3"/>
            <a:stretch>
              <a:fillRect l="-17291" t="-42571" r="-14378" b="-35553"/>
            </a:stretch>
          </a:blipFill>
        </p:spPr>
        <p:txBody>
          <a:bodyPr/>
          <a:lstStyle/>
          <a:p>
            <a:endParaRPr lang="en-CA"/>
          </a:p>
        </p:txBody>
      </p:sp>
      <p:grpSp>
        <p:nvGrpSpPr>
          <p:cNvPr id="4" name="Group 4"/>
          <p:cNvGrpSpPr/>
          <p:nvPr/>
        </p:nvGrpSpPr>
        <p:grpSpPr>
          <a:xfrm>
            <a:off x="1415844" y="1342101"/>
            <a:ext cx="15456313" cy="7621229"/>
            <a:chOff x="0" y="0"/>
            <a:chExt cx="15456306" cy="7621232"/>
          </a:xfrm>
        </p:grpSpPr>
        <p:sp>
          <p:nvSpPr>
            <p:cNvPr id="5" name="Freeform 5"/>
            <p:cNvSpPr/>
            <p:nvPr/>
          </p:nvSpPr>
          <p:spPr>
            <a:xfrm>
              <a:off x="0" y="0"/>
              <a:ext cx="15456278" cy="7621272"/>
            </a:xfrm>
            <a:custGeom>
              <a:avLst/>
              <a:gdLst/>
              <a:ahLst/>
              <a:cxnLst/>
              <a:rect l="l" t="t" r="r" b="b"/>
              <a:pathLst>
                <a:path w="15456278" h="7621272">
                  <a:moveTo>
                    <a:pt x="0" y="7621272"/>
                  </a:moveTo>
                  <a:lnTo>
                    <a:pt x="15456278" y="7621272"/>
                  </a:lnTo>
                  <a:lnTo>
                    <a:pt x="15456278" y="0"/>
                  </a:lnTo>
                  <a:lnTo>
                    <a:pt x="0" y="0"/>
                  </a:lnTo>
                  <a:close/>
                </a:path>
              </a:pathLst>
            </a:custGeom>
            <a:solidFill>
              <a:srgbClr val="000000">
                <a:alpha val="0"/>
              </a:srgbClr>
            </a:solidFill>
            <a:ln w="12700">
              <a:solidFill>
                <a:srgbClr val="000000"/>
              </a:solidFill>
            </a:ln>
          </p:spPr>
          <p:txBody>
            <a:bodyPr/>
            <a:lstStyle/>
            <a:p>
              <a:endParaRPr lang="en-CA"/>
            </a:p>
          </p:txBody>
        </p:sp>
      </p:grpSp>
      <p:sp>
        <p:nvSpPr>
          <p:cNvPr id="6" name="TextBox 6"/>
          <p:cNvSpPr txBox="1"/>
          <p:nvPr/>
        </p:nvSpPr>
        <p:spPr>
          <a:xfrm>
            <a:off x="3974935" y="2681221"/>
            <a:ext cx="10544870" cy="4889106"/>
          </a:xfrm>
          <a:prstGeom prst="rect">
            <a:avLst/>
          </a:prstGeom>
        </p:spPr>
        <p:txBody>
          <a:bodyPr lIns="0" tIns="0" rIns="0" bIns="0" rtlCol="0" anchor="t">
            <a:spAutoFit/>
          </a:bodyPr>
          <a:lstStyle/>
          <a:p>
            <a:pPr algn="ctr">
              <a:lnSpc>
                <a:spcPts val="5850"/>
              </a:lnSpc>
            </a:pPr>
            <a:r>
              <a:rPr lang="en-US" sz="4455" b="1" spc="191">
                <a:solidFill>
                  <a:srgbClr val="FFFFFF"/>
                </a:solidFill>
                <a:latin typeface="Gotham Bold"/>
                <a:ea typeface="Gotham Bold"/>
                <a:cs typeface="Gotham Bold"/>
                <a:sym typeface="Gotham Bold"/>
              </a:rPr>
              <a:t>MATTHEW 9:37-38 - 37 THEN HE SAID TO HIS DISCIPLES, “THE</a:t>
            </a:r>
          </a:p>
          <a:p>
            <a:pPr algn="ctr">
              <a:lnSpc>
                <a:spcPts val="4651"/>
              </a:lnSpc>
            </a:pPr>
            <a:r>
              <a:rPr lang="en-US" sz="4455" b="1" spc="191">
                <a:solidFill>
                  <a:srgbClr val="FF3131"/>
                </a:solidFill>
                <a:latin typeface="Gotham Bold"/>
                <a:ea typeface="Gotham Bold"/>
                <a:cs typeface="Gotham Bold"/>
                <a:sym typeface="Gotham Bold"/>
              </a:rPr>
              <a:t>HARVEST</a:t>
            </a:r>
            <a:r>
              <a:rPr lang="en-US" sz="4455" b="1" spc="191">
                <a:solidFill>
                  <a:srgbClr val="FFFFFF"/>
                </a:solidFill>
                <a:latin typeface="Gotham Bold"/>
                <a:ea typeface="Gotham Bold"/>
                <a:cs typeface="Gotham Bold"/>
                <a:sym typeface="Gotham Bold"/>
              </a:rPr>
              <a:t> TRULY IS </a:t>
            </a:r>
            <a:r>
              <a:rPr lang="en-US" sz="4455" b="1" spc="191">
                <a:solidFill>
                  <a:srgbClr val="FF3131"/>
                </a:solidFill>
                <a:latin typeface="Gotham Bold"/>
                <a:ea typeface="Gotham Bold"/>
                <a:cs typeface="Gotham Bold"/>
                <a:sym typeface="Gotham Bold"/>
              </a:rPr>
              <a:t>PLENTIFUL</a:t>
            </a:r>
            <a:r>
              <a:rPr lang="en-US" sz="4455" b="1" spc="191">
                <a:solidFill>
                  <a:srgbClr val="FFFFFF"/>
                </a:solidFill>
                <a:latin typeface="Gotham Bold"/>
                <a:ea typeface="Gotham Bold"/>
                <a:cs typeface="Gotham Bold"/>
                <a:sym typeface="Gotham Bold"/>
              </a:rPr>
              <a:t>,</a:t>
            </a:r>
          </a:p>
          <a:p>
            <a:pPr algn="ctr">
              <a:lnSpc>
                <a:spcPts val="5850"/>
              </a:lnSpc>
            </a:pPr>
            <a:r>
              <a:rPr lang="en-US" sz="4455" b="1" spc="191">
                <a:solidFill>
                  <a:srgbClr val="FFFFFF"/>
                </a:solidFill>
                <a:latin typeface="Gotham Bold"/>
                <a:ea typeface="Gotham Bold"/>
                <a:cs typeface="Gotham Bold"/>
                <a:sym typeface="Gotham Bold"/>
              </a:rPr>
              <a:t>BUT THE </a:t>
            </a:r>
            <a:r>
              <a:rPr lang="en-US" sz="4455" b="1" spc="191">
                <a:solidFill>
                  <a:srgbClr val="FF3131"/>
                </a:solidFill>
                <a:latin typeface="Gotham Bold"/>
                <a:ea typeface="Gotham Bold"/>
                <a:cs typeface="Gotham Bold"/>
                <a:sym typeface="Gotham Bold"/>
              </a:rPr>
              <a:t>LABORERS</a:t>
            </a:r>
            <a:r>
              <a:rPr lang="en-US" sz="4455" b="1" spc="191">
                <a:solidFill>
                  <a:srgbClr val="FFFFFF"/>
                </a:solidFill>
                <a:latin typeface="Gotham Bold"/>
                <a:ea typeface="Gotham Bold"/>
                <a:cs typeface="Gotham Bold"/>
                <a:sym typeface="Gotham Bold"/>
              </a:rPr>
              <a:t> ARE FEW. 38 THEREFORE </a:t>
            </a:r>
            <a:r>
              <a:rPr lang="en-US" sz="4455" b="1" spc="191">
                <a:solidFill>
                  <a:srgbClr val="FF3131"/>
                </a:solidFill>
                <a:latin typeface="Gotham Bold"/>
                <a:ea typeface="Gotham Bold"/>
                <a:cs typeface="Gotham Bold"/>
                <a:sym typeface="Gotham Bold"/>
              </a:rPr>
              <a:t>PRAY</a:t>
            </a:r>
            <a:r>
              <a:rPr lang="en-US" sz="4455" b="1" spc="191">
                <a:solidFill>
                  <a:srgbClr val="FFFFFF"/>
                </a:solidFill>
                <a:latin typeface="Gotham Bold"/>
                <a:ea typeface="Gotham Bold"/>
                <a:cs typeface="Gotham Bold"/>
                <a:sym typeface="Gotham Bold"/>
              </a:rPr>
              <a:t> THE LORD OF</a:t>
            </a:r>
          </a:p>
          <a:p>
            <a:pPr algn="ctr">
              <a:lnSpc>
                <a:spcPts val="4651"/>
              </a:lnSpc>
            </a:pPr>
            <a:r>
              <a:rPr lang="en-US" sz="4455" b="1" spc="191">
                <a:solidFill>
                  <a:srgbClr val="FFFFFF"/>
                </a:solidFill>
                <a:latin typeface="Gotham Bold"/>
                <a:ea typeface="Gotham Bold"/>
                <a:cs typeface="Gotham Bold"/>
                <a:sym typeface="Gotham Bold"/>
              </a:rPr>
              <a:t>THE HARVEST TO SEND OUT</a:t>
            </a:r>
          </a:p>
          <a:p>
            <a:pPr algn="ctr">
              <a:lnSpc>
                <a:spcPts val="5850"/>
              </a:lnSpc>
            </a:pPr>
            <a:r>
              <a:rPr lang="en-US" sz="4455" b="1" spc="191">
                <a:solidFill>
                  <a:srgbClr val="FFFFFF"/>
                </a:solidFill>
                <a:latin typeface="Gotham Bold"/>
                <a:ea typeface="Gotham Bold"/>
                <a:cs typeface="Gotham Bold"/>
                <a:sym typeface="Gotham Bold"/>
              </a:rPr>
              <a:t>LABORERS INTO HIS HARVEST.”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11E1C"/>
        </a:solidFill>
        <a:effectLst/>
      </p:bgPr>
    </p:bg>
    <p:spTree>
      <p:nvGrpSpPr>
        <p:cNvPr id="1" name=""/>
        <p:cNvGrpSpPr/>
        <p:nvPr/>
      </p:nvGrpSpPr>
      <p:grpSpPr>
        <a:xfrm>
          <a:off x="0" y="0"/>
          <a:ext cx="0" cy="0"/>
          <a:chOff x="0" y="0"/>
          <a:chExt cx="0" cy="0"/>
        </a:xfrm>
      </p:grpSpPr>
      <p:sp>
        <p:nvSpPr>
          <p:cNvPr id="2" name="Freeform 2"/>
          <p:cNvSpPr/>
          <p:nvPr/>
        </p:nvSpPr>
        <p:spPr>
          <a:xfrm>
            <a:off x="1415844" y="1342101"/>
            <a:ext cx="15451988" cy="7620000"/>
          </a:xfrm>
          <a:custGeom>
            <a:avLst/>
            <a:gdLst/>
            <a:ahLst/>
            <a:cxnLst/>
            <a:rect l="l" t="t" r="r" b="b"/>
            <a:pathLst>
              <a:path w="15451988" h="7620000">
                <a:moveTo>
                  <a:pt x="0" y="0"/>
                </a:moveTo>
                <a:lnTo>
                  <a:pt x="15451988" y="0"/>
                </a:lnTo>
                <a:lnTo>
                  <a:pt x="15451988" y="7620000"/>
                </a:lnTo>
                <a:lnTo>
                  <a:pt x="0" y="7620000"/>
                </a:lnTo>
                <a:lnTo>
                  <a:pt x="0" y="0"/>
                </a:lnTo>
                <a:close/>
              </a:path>
            </a:pathLst>
          </a:custGeom>
          <a:blipFill>
            <a:blip r:embed="rId2">
              <a:alphaModFix amt="60000"/>
            </a:blip>
            <a:stretch>
              <a:fillRect l="-27476" t="-29668" b="-64081"/>
            </a:stretch>
          </a:blipFill>
        </p:spPr>
        <p:txBody>
          <a:bodyPr/>
          <a:lstStyle/>
          <a:p>
            <a:endParaRPr lang="en-CA"/>
          </a:p>
        </p:txBody>
      </p:sp>
      <p:sp>
        <p:nvSpPr>
          <p:cNvPr id="3" name="Freeform 3"/>
          <p:cNvSpPr/>
          <p:nvPr/>
        </p:nvSpPr>
        <p:spPr>
          <a:xfrm>
            <a:off x="5020056" y="2301240"/>
            <a:ext cx="8296656" cy="5772912"/>
          </a:xfrm>
          <a:custGeom>
            <a:avLst/>
            <a:gdLst/>
            <a:ahLst/>
            <a:cxnLst/>
            <a:rect l="l" t="t" r="r" b="b"/>
            <a:pathLst>
              <a:path w="8296656" h="5772912">
                <a:moveTo>
                  <a:pt x="0" y="0"/>
                </a:moveTo>
                <a:lnTo>
                  <a:pt x="8296656" y="0"/>
                </a:lnTo>
                <a:lnTo>
                  <a:pt x="8296656" y="5772912"/>
                </a:lnTo>
                <a:lnTo>
                  <a:pt x="0" y="5772912"/>
                </a:lnTo>
                <a:lnTo>
                  <a:pt x="0" y="0"/>
                </a:lnTo>
                <a:close/>
              </a:path>
            </a:pathLst>
          </a:custGeom>
          <a:blipFill>
            <a:blip r:embed="rId3"/>
            <a:stretch>
              <a:fillRect/>
            </a:stretch>
          </a:blipFill>
        </p:spPr>
        <p:txBody>
          <a:bodyPr/>
          <a:lstStyle/>
          <a:p>
            <a:endParaRPr lang="en-CA"/>
          </a:p>
        </p:txBody>
      </p:sp>
      <p:grpSp>
        <p:nvGrpSpPr>
          <p:cNvPr id="4" name="Group 4"/>
          <p:cNvGrpSpPr/>
          <p:nvPr/>
        </p:nvGrpSpPr>
        <p:grpSpPr>
          <a:xfrm>
            <a:off x="6432423" y="6334773"/>
            <a:ext cx="222199" cy="19050"/>
            <a:chOff x="0" y="0"/>
            <a:chExt cx="222199" cy="19050"/>
          </a:xfrm>
        </p:grpSpPr>
        <p:sp>
          <p:nvSpPr>
            <p:cNvPr id="5" name="Freeform 5"/>
            <p:cNvSpPr/>
            <p:nvPr/>
          </p:nvSpPr>
          <p:spPr>
            <a:xfrm>
              <a:off x="0" y="0"/>
              <a:ext cx="222248" cy="19050"/>
            </a:xfrm>
            <a:custGeom>
              <a:avLst/>
              <a:gdLst/>
              <a:ahLst/>
              <a:cxnLst/>
              <a:rect l="l" t="t" r="r" b="b"/>
              <a:pathLst>
                <a:path w="222248" h="19050">
                  <a:moveTo>
                    <a:pt x="0" y="0"/>
                  </a:moveTo>
                  <a:lnTo>
                    <a:pt x="222248" y="0"/>
                  </a:lnTo>
                  <a:lnTo>
                    <a:pt x="222248" y="19050"/>
                  </a:lnTo>
                  <a:lnTo>
                    <a:pt x="0" y="19050"/>
                  </a:lnTo>
                  <a:close/>
                </a:path>
              </a:pathLst>
            </a:custGeom>
            <a:solidFill>
              <a:srgbClr val="FFFFFF"/>
            </a:solidFill>
            <a:ln w="12700">
              <a:solidFill>
                <a:srgbClr val="000000"/>
              </a:solidFill>
            </a:ln>
          </p:spPr>
          <p:txBody>
            <a:bodyPr/>
            <a:lstStyle/>
            <a:p>
              <a:endParaRPr lang="en-CA"/>
            </a:p>
          </p:txBody>
        </p:sp>
      </p:grpSp>
      <p:sp>
        <p:nvSpPr>
          <p:cNvPr id="6" name="Freeform 6"/>
          <p:cNvSpPr/>
          <p:nvPr/>
        </p:nvSpPr>
        <p:spPr>
          <a:xfrm rot="5400000">
            <a:off x="-2597134" y="4843462"/>
            <a:ext cx="10287000" cy="600075"/>
          </a:xfrm>
          <a:custGeom>
            <a:avLst/>
            <a:gdLst/>
            <a:ahLst/>
            <a:cxnLst/>
            <a:rect l="l" t="t" r="r" b="b"/>
            <a:pathLst>
              <a:path w="10287000" h="600075">
                <a:moveTo>
                  <a:pt x="0" y="0"/>
                </a:moveTo>
                <a:lnTo>
                  <a:pt x="10287000" y="0"/>
                </a:lnTo>
                <a:lnTo>
                  <a:pt x="10287000" y="600076"/>
                </a:lnTo>
                <a:lnTo>
                  <a:pt x="0" y="600076"/>
                </a:lnTo>
                <a:lnTo>
                  <a:pt x="0" y="0"/>
                </a:lnTo>
                <a:close/>
              </a:path>
            </a:pathLst>
          </a:custGeom>
          <a:blipFill>
            <a:blip r:embed="rId4"/>
            <a:stretch>
              <a:fillRect l="-19444" t="-843087" r="-19444" b="-842626"/>
            </a:stretch>
          </a:blipFill>
        </p:spPr>
        <p:txBody>
          <a:bodyPr/>
          <a:lstStyle/>
          <a:p>
            <a:endParaRPr lang="en-CA"/>
          </a:p>
        </p:txBody>
      </p:sp>
      <p:grpSp>
        <p:nvGrpSpPr>
          <p:cNvPr id="7" name="Group 7"/>
          <p:cNvGrpSpPr/>
          <p:nvPr/>
        </p:nvGrpSpPr>
        <p:grpSpPr>
          <a:xfrm>
            <a:off x="1415844" y="1342101"/>
            <a:ext cx="15456313" cy="7621229"/>
            <a:chOff x="0" y="0"/>
            <a:chExt cx="15456306" cy="7621232"/>
          </a:xfrm>
        </p:grpSpPr>
        <p:sp>
          <p:nvSpPr>
            <p:cNvPr id="8" name="Freeform 8"/>
            <p:cNvSpPr/>
            <p:nvPr/>
          </p:nvSpPr>
          <p:spPr>
            <a:xfrm>
              <a:off x="0" y="0"/>
              <a:ext cx="15456278" cy="7621272"/>
            </a:xfrm>
            <a:custGeom>
              <a:avLst/>
              <a:gdLst/>
              <a:ahLst/>
              <a:cxnLst/>
              <a:rect l="l" t="t" r="r" b="b"/>
              <a:pathLst>
                <a:path w="15456278" h="7621272">
                  <a:moveTo>
                    <a:pt x="0" y="7621272"/>
                  </a:moveTo>
                  <a:lnTo>
                    <a:pt x="15456278" y="7621272"/>
                  </a:lnTo>
                  <a:lnTo>
                    <a:pt x="15456278" y="0"/>
                  </a:lnTo>
                  <a:lnTo>
                    <a:pt x="0" y="0"/>
                  </a:lnTo>
                  <a:close/>
                </a:path>
              </a:pathLst>
            </a:custGeom>
            <a:solidFill>
              <a:srgbClr val="000000">
                <a:alpha val="0"/>
              </a:srgbClr>
            </a:solidFill>
            <a:ln w="12700">
              <a:solidFill>
                <a:srgbClr val="000000"/>
              </a:solidFill>
            </a:ln>
          </p:spPr>
          <p:txBody>
            <a:bodyPr/>
            <a:lstStyle/>
            <a:p>
              <a:endParaRPr lang="en-CA"/>
            </a:p>
          </p:txBody>
        </p:sp>
      </p:grpSp>
      <p:sp>
        <p:nvSpPr>
          <p:cNvPr id="9" name="TextBox 9"/>
          <p:cNvSpPr txBox="1"/>
          <p:nvPr/>
        </p:nvSpPr>
        <p:spPr>
          <a:xfrm>
            <a:off x="5084483" y="2336197"/>
            <a:ext cx="8281254" cy="5754586"/>
          </a:xfrm>
          <a:prstGeom prst="rect">
            <a:avLst/>
          </a:prstGeom>
        </p:spPr>
        <p:txBody>
          <a:bodyPr lIns="0" tIns="0" rIns="0" bIns="0" rtlCol="0" anchor="t">
            <a:spAutoFit/>
          </a:bodyPr>
          <a:lstStyle/>
          <a:p>
            <a:pPr algn="ctr">
              <a:lnSpc>
                <a:spcPts val="3973"/>
              </a:lnSpc>
            </a:pPr>
            <a:r>
              <a:rPr lang="en-US" sz="3384" b="1" spc="145">
                <a:solidFill>
                  <a:srgbClr val="FFFFFF"/>
                </a:solidFill>
                <a:latin typeface="Gotham Bold"/>
                <a:ea typeface="Gotham Bold"/>
                <a:cs typeface="Gotham Bold"/>
                <a:sym typeface="Gotham Bold"/>
              </a:rPr>
              <a:t>COL 4:2-4 - </a:t>
            </a:r>
            <a:r>
              <a:rPr lang="en-US" sz="3384" b="1" spc="145">
                <a:solidFill>
                  <a:srgbClr val="FF3131"/>
                </a:solidFill>
                <a:latin typeface="Gotham Bold"/>
                <a:ea typeface="Gotham Bold"/>
                <a:cs typeface="Gotham Bold"/>
                <a:sym typeface="Gotham Bold"/>
              </a:rPr>
              <a:t>CONTINUE </a:t>
            </a:r>
            <a:r>
              <a:rPr lang="en-US" sz="3384" b="1" spc="145">
                <a:solidFill>
                  <a:srgbClr val="FFFFFF"/>
                </a:solidFill>
                <a:latin typeface="Gotham Bold"/>
                <a:ea typeface="Gotham Bold"/>
                <a:cs typeface="Gotham Bold"/>
                <a:sym typeface="Gotham Bold"/>
              </a:rPr>
              <a:t>EARNESTLY IN PRAYER, BEING VIGILANT IN IT WITH THANKSGIVING; 3 MEANWHILE</a:t>
            </a:r>
          </a:p>
          <a:p>
            <a:pPr algn="ctr">
              <a:lnSpc>
                <a:spcPts val="5026"/>
              </a:lnSpc>
            </a:pPr>
            <a:r>
              <a:rPr lang="en-US" sz="3384" b="1" spc="145">
                <a:solidFill>
                  <a:srgbClr val="FFFFFF"/>
                </a:solidFill>
                <a:latin typeface="Gotham Bold"/>
                <a:ea typeface="Gotham Bold"/>
                <a:cs typeface="Gotham Bold"/>
                <a:sym typeface="Gotham Bold"/>
              </a:rPr>
              <a:t>PRAYING ALSO FOR US, THAT</a:t>
            </a:r>
          </a:p>
          <a:p>
            <a:pPr algn="ctr">
              <a:lnSpc>
                <a:spcPts val="2924"/>
              </a:lnSpc>
            </a:pPr>
            <a:r>
              <a:rPr lang="en-US" sz="3384" b="1" spc="145">
                <a:solidFill>
                  <a:srgbClr val="FFFFFF"/>
                </a:solidFill>
                <a:latin typeface="Gotham Bold"/>
                <a:ea typeface="Gotham Bold"/>
                <a:cs typeface="Gotham Bold"/>
                <a:sym typeface="Gotham Bold"/>
              </a:rPr>
              <a:t>GOD WOULD OPEN TO US A</a:t>
            </a:r>
          </a:p>
          <a:p>
            <a:pPr algn="ctr">
              <a:lnSpc>
                <a:spcPts val="5026"/>
              </a:lnSpc>
            </a:pPr>
            <a:r>
              <a:rPr lang="en-US" sz="3384" b="1" spc="145">
                <a:solidFill>
                  <a:srgbClr val="FFFFFF"/>
                </a:solidFill>
                <a:latin typeface="Gotham Bold"/>
                <a:ea typeface="Gotham Bold"/>
                <a:cs typeface="Gotham Bold"/>
                <a:sym typeface="Gotham Bold"/>
              </a:rPr>
              <a:t>DOOR FOR THE WORD, TO SPEAK</a:t>
            </a:r>
          </a:p>
          <a:p>
            <a:pPr algn="ctr">
              <a:lnSpc>
                <a:spcPts val="2924"/>
              </a:lnSpc>
            </a:pPr>
            <a:r>
              <a:rPr lang="en-US" sz="3384" b="1" spc="145">
                <a:solidFill>
                  <a:srgbClr val="FFFFFF"/>
                </a:solidFill>
                <a:latin typeface="Gotham Bold"/>
                <a:ea typeface="Gotham Bold"/>
                <a:cs typeface="Gotham Bold"/>
                <a:sym typeface="Gotham Bold"/>
              </a:rPr>
              <a:t>THE [</a:t>
            </a:r>
            <a:r>
              <a:rPr lang="en-US" sz="3384" b="1" spc="145">
                <a:solidFill>
                  <a:srgbClr val="FFFFFF"/>
                </a:solidFill>
                <a:latin typeface="Gotham Bold"/>
                <a:ea typeface="Gotham Bold"/>
                <a:cs typeface="Gotham Bold"/>
                <a:sym typeface="Gotham Bold"/>
                <a:hlinkClick r:id="rId5" tooltip="https://www.biblegateway.com/passage/?search=Colossians%204&amp;version=NKJV#fen-NKJV-29546a"/>
              </a:rPr>
              <a:t>A</a:t>
            </a:r>
            <a:r>
              <a:rPr lang="en-US" sz="3384" b="1" spc="145">
                <a:solidFill>
                  <a:srgbClr val="FFFFFF"/>
                </a:solidFill>
                <a:latin typeface="Gotham Bold"/>
                <a:ea typeface="Gotham Bold"/>
                <a:cs typeface="Gotham Bold"/>
                <a:sym typeface="Gotham Bold"/>
              </a:rPr>
              <a:t>]MYSTERY OF CHRIST, FOR</a:t>
            </a:r>
          </a:p>
          <a:p>
            <a:pPr algn="ctr">
              <a:lnSpc>
                <a:spcPts val="6075"/>
              </a:lnSpc>
            </a:pPr>
            <a:r>
              <a:rPr lang="en-US" sz="3384" b="1" spc="145">
                <a:solidFill>
                  <a:srgbClr val="FFFFFF"/>
                </a:solidFill>
                <a:latin typeface="Gotham Bold"/>
                <a:ea typeface="Gotham Bold"/>
                <a:cs typeface="Gotham Bold"/>
                <a:sym typeface="Gotham Bold"/>
              </a:rPr>
              <a:t>WHICH I AM ALSO IN CHAINS, 4</a:t>
            </a:r>
          </a:p>
          <a:p>
            <a:pPr algn="ctr">
              <a:lnSpc>
                <a:spcPts val="2924"/>
              </a:lnSpc>
            </a:pPr>
            <a:r>
              <a:rPr lang="en-US" sz="3384" b="1" spc="145">
                <a:solidFill>
                  <a:srgbClr val="FFFFFF"/>
                </a:solidFill>
                <a:latin typeface="Gotham Bold"/>
                <a:ea typeface="Gotham Bold"/>
                <a:cs typeface="Gotham Bold"/>
                <a:sym typeface="Gotham Bold"/>
              </a:rPr>
              <a:t>THAT I MAY MAKE IT MANIFEST,</a:t>
            </a:r>
          </a:p>
          <a:p>
            <a:pPr algn="ctr">
              <a:lnSpc>
                <a:spcPts val="5026"/>
              </a:lnSpc>
            </a:pPr>
            <a:r>
              <a:rPr lang="en-US" sz="3384" b="1" spc="145">
                <a:solidFill>
                  <a:srgbClr val="FFFFFF"/>
                </a:solidFill>
                <a:latin typeface="Gotham Bold"/>
                <a:ea typeface="Gotham Bold"/>
                <a:cs typeface="Gotham Bold"/>
                <a:sym typeface="Gotham Bold"/>
              </a:rPr>
              <a:t>AS I OUGHT TO SPEAK.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11E1C"/>
        </a:solidFill>
        <a:effectLst/>
      </p:bgPr>
    </p:bg>
    <p:spTree>
      <p:nvGrpSpPr>
        <p:cNvPr id="1" name=""/>
        <p:cNvGrpSpPr/>
        <p:nvPr/>
      </p:nvGrpSpPr>
      <p:grpSpPr>
        <a:xfrm>
          <a:off x="0" y="0"/>
          <a:ext cx="0" cy="0"/>
          <a:chOff x="0" y="0"/>
          <a:chExt cx="0" cy="0"/>
        </a:xfrm>
      </p:grpSpPr>
      <p:sp>
        <p:nvSpPr>
          <p:cNvPr id="2" name="Freeform 2"/>
          <p:cNvSpPr/>
          <p:nvPr/>
        </p:nvSpPr>
        <p:spPr>
          <a:xfrm>
            <a:off x="0" y="-11640703"/>
            <a:ext cx="18288000" cy="25984200"/>
          </a:xfrm>
          <a:custGeom>
            <a:avLst/>
            <a:gdLst/>
            <a:ahLst/>
            <a:cxnLst/>
            <a:rect l="l" t="t" r="r" b="b"/>
            <a:pathLst>
              <a:path w="18288000" h="25984200">
                <a:moveTo>
                  <a:pt x="0" y="0"/>
                </a:moveTo>
                <a:lnTo>
                  <a:pt x="18288000" y="0"/>
                </a:lnTo>
                <a:lnTo>
                  <a:pt x="18288000" y="25984200"/>
                </a:lnTo>
                <a:lnTo>
                  <a:pt x="0" y="25984200"/>
                </a:lnTo>
                <a:lnTo>
                  <a:pt x="0" y="0"/>
                </a:lnTo>
                <a:close/>
              </a:path>
            </a:pathLst>
          </a:custGeom>
          <a:blipFill>
            <a:blip r:embed="rId2">
              <a:alphaModFix amt="37000"/>
            </a:blip>
            <a:stretch>
              <a:fillRect/>
            </a:stretch>
          </a:blipFill>
        </p:spPr>
        <p:txBody>
          <a:bodyPr/>
          <a:lstStyle/>
          <a:p>
            <a:endParaRPr lang="en-CA"/>
          </a:p>
        </p:txBody>
      </p:sp>
      <p:grpSp>
        <p:nvGrpSpPr>
          <p:cNvPr id="3" name="Group 3"/>
          <p:cNvGrpSpPr/>
          <p:nvPr/>
        </p:nvGrpSpPr>
        <p:grpSpPr>
          <a:xfrm>
            <a:off x="1447800" y="1231001"/>
            <a:ext cx="142875" cy="142875"/>
            <a:chOff x="0" y="0"/>
            <a:chExt cx="142875" cy="142875"/>
          </a:xfrm>
        </p:grpSpPr>
        <p:sp>
          <p:nvSpPr>
            <p:cNvPr id="4" name="Freeform 4"/>
            <p:cNvSpPr/>
            <p:nvPr/>
          </p:nvSpPr>
          <p:spPr>
            <a:xfrm>
              <a:off x="0" y="0"/>
              <a:ext cx="142875" cy="142875"/>
            </a:xfrm>
            <a:custGeom>
              <a:avLst/>
              <a:gdLst/>
              <a:ahLst/>
              <a:cxnLst/>
              <a:rect l="l" t="t" r="r" b="b"/>
              <a:pathLst>
                <a:path w="142875" h="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FFFFFF"/>
            </a:solidFill>
            <a:ln w="12700">
              <a:solidFill>
                <a:srgbClr val="000000"/>
              </a:solidFill>
            </a:ln>
          </p:spPr>
          <p:txBody>
            <a:bodyPr/>
            <a:lstStyle/>
            <a:p>
              <a:endParaRPr lang="en-CA"/>
            </a:p>
          </p:txBody>
        </p:sp>
      </p:grpSp>
      <p:grpSp>
        <p:nvGrpSpPr>
          <p:cNvPr id="5" name="Group 5"/>
          <p:cNvGrpSpPr/>
          <p:nvPr/>
        </p:nvGrpSpPr>
        <p:grpSpPr>
          <a:xfrm>
            <a:off x="1447800" y="1764401"/>
            <a:ext cx="142875" cy="142875"/>
            <a:chOff x="0" y="0"/>
            <a:chExt cx="142875" cy="142875"/>
          </a:xfrm>
        </p:grpSpPr>
        <p:sp>
          <p:nvSpPr>
            <p:cNvPr id="6" name="Freeform 6"/>
            <p:cNvSpPr/>
            <p:nvPr/>
          </p:nvSpPr>
          <p:spPr>
            <a:xfrm>
              <a:off x="0" y="0"/>
              <a:ext cx="142875" cy="142875"/>
            </a:xfrm>
            <a:custGeom>
              <a:avLst/>
              <a:gdLst/>
              <a:ahLst/>
              <a:cxnLst/>
              <a:rect l="l" t="t" r="r" b="b"/>
              <a:pathLst>
                <a:path w="142875" h="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FFFFFF"/>
            </a:solidFill>
            <a:ln w="12700">
              <a:solidFill>
                <a:srgbClr val="000000"/>
              </a:solidFill>
            </a:ln>
          </p:spPr>
          <p:txBody>
            <a:bodyPr/>
            <a:lstStyle/>
            <a:p>
              <a:endParaRPr lang="en-CA"/>
            </a:p>
          </p:txBody>
        </p:sp>
      </p:grpSp>
      <p:grpSp>
        <p:nvGrpSpPr>
          <p:cNvPr id="7" name="Group 7"/>
          <p:cNvGrpSpPr/>
          <p:nvPr/>
        </p:nvGrpSpPr>
        <p:grpSpPr>
          <a:xfrm>
            <a:off x="1447800" y="3364601"/>
            <a:ext cx="142875" cy="142875"/>
            <a:chOff x="0" y="0"/>
            <a:chExt cx="142875" cy="142875"/>
          </a:xfrm>
        </p:grpSpPr>
        <p:sp>
          <p:nvSpPr>
            <p:cNvPr id="8" name="Freeform 8"/>
            <p:cNvSpPr/>
            <p:nvPr/>
          </p:nvSpPr>
          <p:spPr>
            <a:xfrm>
              <a:off x="0" y="0"/>
              <a:ext cx="142875" cy="142875"/>
            </a:xfrm>
            <a:custGeom>
              <a:avLst/>
              <a:gdLst/>
              <a:ahLst/>
              <a:cxnLst/>
              <a:rect l="l" t="t" r="r" b="b"/>
              <a:pathLst>
                <a:path w="142875" h="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FFFFFF"/>
            </a:solidFill>
            <a:ln w="12700">
              <a:solidFill>
                <a:srgbClr val="000000"/>
              </a:solidFill>
            </a:ln>
          </p:spPr>
          <p:txBody>
            <a:bodyPr/>
            <a:lstStyle/>
            <a:p>
              <a:endParaRPr lang="en-CA"/>
            </a:p>
          </p:txBody>
        </p:sp>
      </p:grpSp>
      <p:grpSp>
        <p:nvGrpSpPr>
          <p:cNvPr id="9" name="Group 9"/>
          <p:cNvGrpSpPr/>
          <p:nvPr/>
        </p:nvGrpSpPr>
        <p:grpSpPr>
          <a:xfrm>
            <a:off x="1447800" y="5498201"/>
            <a:ext cx="142875" cy="142875"/>
            <a:chOff x="0" y="0"/>
            <a:chExt cx="142875" cy="142875"/>
          </a:xfrm>
        </p:grpSpPr>
        <p:sp>
          <p:nvSpPr>
            <p:cNvPr id="10" name="Freeform 10"/>
            <p:cNvSpPr/>
            <p:nvPr/>
          </p:nvSpPr>
          <p:spPr>
            <a:xfrm>
              <a:off x="0" y="0"/>
              <a:ext cx="142875" cy="142875"/>
            </a:xfrm>
            <a:custGeom>
              <a:avLst/>
              <a:gdLst/>
              <a:ahLst/>
              <a:cxnLst/>
              <a:rect l="l" t="t" r="r" b="b"/>
              <a:pathLst>
                <a:path w="142875" h="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FFFFFF"/>
            </a:solidFill>
            <a:ln w="12700">
              <a:solidFill>
                <a:srgbClr val="000000"/>
              </a:solidFill>
            </a:ln>
          </p:spPr>
          <p:txBody>
            <a:bodyPr/>
            <a:lstStyle/>
            <a:p>
              <a:endParaRPr lang="en-CA"/>
            </a:p>
          </p:txBody>
        </p:sp>
      </p:grpSp>
      <p:grpSp>
        <p:nvGrpSpPr>
          <p:cNvPr id="11" name="Group 11"/>
          <p:cNvGrpSpPr/>
          <p:nvPr/>
        </p:nvGrpSpPr>
        <p:grpSpPr>
          <a:xfrm>
            <a:off x="1447800" y="7098401"/>
            <a:ext cx="142875" cy="142875"/>
            <a:chOff x="0" y="0"/>
            <a:chExt cx="142875" cy="142875"/>
          </a:xfrm>
        </p:grpSpPr>
        <p:sp>
          <p:nvSpPr>
            <p:cNvPr id="12" name="Freeform 12"/>
            <p:cNvSpPr/>
            <p:nvPr/>
          </p:nvSpPr>
          <p:spPr>
            <a:xfrm>
              <a:off x="0" y="0"/>
              <a:ext cx="142875" cy="142875"/>
            </a:xfrm>
            <a:custGeom>
              <a:avLst/>
              <a:gdLst/>
              <a:ahLst/>
              <a:cxnLst/>
              <a:rect l="l" t="t" r="r" b="b"/>
              <a:pathLst>
                <a:path w="142875" h="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FFFFFF"/>
            </a:solidFill>
            <a:ln w="12700">
              <a:solidFill>
                <a:srgbClr val="000000"/>
              </a:solidFill>
            </a:ln>
          </p:spPr>
          <p:txBody>
            <a:bodyPr/>
            <a:lstStyle/>
            <a:p>
              <a:endParaRPr lang="en-CA"/>
            </a:p>
          </p:txBody>
        </p:sp>
      </p:grpSp>
      <p:grpSp>
        <p:nvGrpSpPr>
          <p:cNvPr id="13" name="Group 13"/>
          <p:cNvGrpSpPr/>
          <p:nvPr/>
        </p:nvGrpSpPr>
        <p:grpSpPr>
          <a:xfrm>
            <a:off x="1447800" y="8165201"/>
            <a:ext cx="142875" cy="142875"/>
            <a:chOff x="0" y="0"/>
            <a:chExt cx="142875" cy="142875"/>
          </a:xfrm>
        </p:grpSpPr>
        <p:sp>
          <p:nvSpPr>
            <p:cNvPr id="14" name="Freeform 14"/>
            <p:cNvSpPr/>
            <p:nvPr/>
          </p:nvSpPr>
          <p:spPr>
            <a:xfrm>
              <a:off x="0" y="0"/>
              <a:ext cx="142875" cy="142875"/>
            </a:xfrm>
            <a:custGeom>
              <a:avLst/>
              <a:gdLst/>
              <a:ahLst/>
              <a:cxnLst/>
              <a:rect l="l" t="t" r="r" b="b"/>
              <a:pathLst>
                <a:path w="142875" h="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FFFFFF"/>
            </a:solidFill>
            <a:ln w="12700">
              <a:solidFill>
                <a:srgbClr val="000000"/>
              </a:solidFill>
            </a:ln>
          </p:spPr>
          <p:txBody>
            <a:bodyPr/>
            <a:lstStyle/>
            <a:p>
              <a:endParaRPr lang="en-CA"/>
            </a:p>
          </p:txBody>
        </p:sp>
      </p:grpSp>
      <p:sp>
        <p:nvSpPr>
          <p:cNvPr id="15" name="TextBox 15"/>
          <p:cNvSpPr txBox="1"/>
          <p:nvPr/>
        </p:nvSpPr>
        <p:spPr>
          <a:xfrm>
            <a:off x="1801416" y="1015089"/>
            <a:ext cx="15745768" cy="8013040"/>
          </a:xfrm>
          <a:prstGeom prst="rect">
            <a:avLst/>
          </a:prstGeom>
        </p:spPr>
        <p:txBody>
          <a:bodyPr lIns="0" tIns="0" rIns="0" bIns="0" rtlCol="0" anchor="t">
            <a:spAutoFit/>
          </a:bodyPr>
          <a:lstStyle/>
          <a:p>
            <a:pPr algn="l">
              <a:lnSpc>
                <a:spcPts val="4201"/>
              </a:lnSpc>
            </a:pPr>
            <a:r>
              <a:rPr lang="en-US" sz="3579" spc="153">
                <a:solidFill>
                  <a:srgbClr val="FFFFFF"/>
                </a:solidFill>
                <a:latin typeface="Gotham"/>
                <a:ea typeface="Gotham"/>
                <a:cs typeface="Gotham"/>
                <a:sym typeface="Gotham"/>
              </a:rPr>
              <a:t>MISSIONS BEGINS ON OUR KNEES THERE IS POWER IN PETITION LUKE 18 – THE STORY OF THE PERSISTENT WIDOW; AS IF JESUS IS GIVING US DIVINE PERMISSION AND PREROGATIVE TO WEAR HIM OUT. MATT 7 – ASK, SEEK, AND KNOCK – (PRESENT TENSE). THERE ARE CERTAIN THINGS THAT CAN ONLY BE EXPERIENCED THROUGH THE PORTAL OF CONSISTENCE IN PRAYER PRAYER IS AN ENCOUNTER WITH GOD. MORE THAN CHANGING THINGS, PRAYER CHANGES ME! IF YOU WANT A HEART FOR MISSIONS THEN PRAY! EVERY DAY WE DON’T PRAY IT’S LIKE WE’RE TELLING GOD ‘I GOT THIS’ PRAYER HAS NO SHELF LIFE. NO CHAIN OR LIMITATION CAN OR SHOULD STOP YOU AND ME FROM PRAYING.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DCCE"/>
        </a:solidFill>
        <a:effectLst/>
      </p:bgPr>
    </p:bg>
    <p:spTree>
      <p:nvGrpSpPr>
        <p:cNvPr id="1" name=""/>
        <p:cNvGrpSpPr/>
        <p:nvPr/>
      </p:nvGrpSpPr>
      <p:grpSpPr>
        <a:xfrm>
          <a:off x="0" y="0"/>
          <a:ext cx="0" cy="0"/>
          <a:chOff x="0" y="0"/>
          <a:chExt cx="0" cy="0"/>
        </a:xfrm>
      </p:grpSpPr>
      <p:sp>
        <p:nvSpPr>
          <p:cNvPr id="2" name="Freeform 2"/>
          <p:cNvSpPr/>
          <p:nvPr/>
        </p:nvSpPr>
        <p:spPr>
          <a:xfrm rot="-5400000">
            <a:off x="2252605" y="-3999605"/>
            <a:ext cx="13782675" cy="18288000"/>
          </a:xfrm>
          <a:custGeom>
            <a:avLst/>
            <a:gdLst/>
            <a:ahLst/>
            <a:cxnLst/>
            <a:rect l="l" t="t" r="r" b="b"/>
            <a:pathLst>
              <a:path w="13782675" h="18288000">
                <a:moveTo>
                  <a:pt x="0" y="0"/>
                </a:moveTo>
                <a:lnTo>
                  <a:pt x="13782675" y="0"/>
                </a:lnTo>
                <a:lnTo>
                  <a:pt x="13782675" y="18288000"/>
                </a:lnTo>
                <a:lnTo>
                  <a:pt x="0" y="18288000"/>
                </a:lnTo>
                <a:lnTo>
                  <a:pt x="0" y="0"/>
                </a:lnTo>
                <a:close/>
              </a:path>
            </a:pathLst>
          </a:custGeom>
          <a:blipFill>
            <a:blip r:embed="rId2">
              <a:alphaModFix amt="93000"/>
            </a:blip>
            <a:stretch>
              <a:fillRect/>
            </a:stretch>
          </a:blipFill>
        </p:spPr>
        <p:txBody>
          <a:bodyPr/>
          <a:lstStyle/>
          <a:p>
            <a:endParaRPr lang="en-CA"/>
          </a:p>
        </p:txBody>
      </p:sp>
      <p:grpSp>
        <p:nvGrpSpPr>
          <p:cNvPr id="3" name="Group 3"/>
          <p:cNvGrpSpPr/>
          <p:nvPr/>
        </p:nvGrpSpPr>
        <p:grpSpPr>
          <a:xfrm>
            <a:off x="0" y="5334000"/>
            <a:ext cx="14529816" cy="3086100"/>
            <a:chOff x="0" y="0"/>
            <a:chExt cx="14529816" cy="3086100"/>
          </a:xfrm>
        </p:grpSpPr>
        <p:sp>
          <p:nvSpPr>
            <p:cNvPr id="4" name="Freeform 4"/>
            <p:cNvSpPr/>
            <p:nvPr/>
          </p:nvSpPr>
          <p:spPr>
            <a:xfrm>
              <a:off x="0" y="0"/>
              <a:ext cx="14528546" cy="3086100"/>
            </a:xfrm>
            <a:custGeom>
              <a:avLst/>
              <a:gdLst/>
              <a:ahLst/>
              <a:cxnLst/>
              <a:rect l="l" t="t" r="r" b="b"/>
              <a:pathLst>
                <a:path w="14528546" h="3086100">
                  <a:moveTo>
                    <a:pt x="0" y="0"/>
                  </a:moveTo>
                  <a:lnTo>
                    <a:pt x="0" y="3086100"/>
                  </a:lnTo>
                  <a:lnTo>
                    <a:pt x="14528546" y="3086100"/>
                  </a:lnTo>
                  <a:lnTo>
                    <a:pt x="14528546" y="0"/>
                  </a:lnTo>
                  <a:close/>
                </a:path>
              </a:pathLst>
            </a:custGeom>
            <a:solidFill>
              <a:srgbClr val="211E1C"/>
            </a:solidFill>
            <a:ln w="12700">
              <a:solidFill>
                <a:srgbClr val="000000"/>
              </a:solidFill>
            </a:ln>
          </p:spPr>
          <p:txBody>
            <a:bodyPr/>
            <a:lstStyle/>
            <a:p>
              <a:endParaRPr lang="en-CA"/>
            </a:p>
          </p:txBody>
        </p:sp>
      </p:grpSp>
      <p:grpSp>
        <p:nvGrpSpPr>
          <p:cNvPr id="5" name="Group 5"/>
          <p:cNvGrpSpPr/>
          <p:nvPr/>
        </p:nvGrpSpPr>
        <p:grpSpPr>
          <a:xfrm>
            <a:off x="12385577" y="0"/>
            <a:ext cx="5902423" cy="10287000"/>
            <a:chOff x="0" y="0"/>
            <a:chExt cx="7869898" cy="13716000"/>
          </a:xfrm>
        </p:grpSpPr>
        <p:sp>
          <p:nvSpPr>
            <p:cNvPr id="6" name="Freeform 6"/>
            <p:cNvSpPr/>
            <p:nvPr/>
          </p:nvSpPr>
          <p:spPr>
            <a:xfrm>
              <a:off x="0" y="0"/>
              <a:ext cx="7869809" cy="13716000"/>
            </a:xfrm>
            <a:custGeom>
              <a:avLst/>
              <a:gdLst/>
              <a:ahLst/>
              <a:cxnLst/>
              <a:rect l="l" t="t" r="r" b="b"/>
              <a:pathLst>
                <a:path w="7869809" h="13716000">
                  <a:moveTo>
                    <a:pt x="3032506" y="0"/>
                  </a:moveTo>
                  <a:cubicBezTo>
                    <a:pt x="1170432" y="1694815"/>
                    <a:pt x="1270" y="4137660"/>
                    <a:pt x="0" y="6853682"/>
                  </a:cubicBezTo>
                  <a:lnTo>
                    <a:pt x="0" y="6860539"/>
                  </a:lnTo>
                  <a:cubicBezTo>
                    <a:pt x="762" y="9577197"/>
                    <a:pt x="1169924" y="12020804"/>
                    <a:pt x="3032379" y="13716000"/>
                  </a:cubicBezTo>
                  <a:lnTo>
                    <a:pt x="7869809" y="13716000"/>
                  </a:lnTo>
                  <a:lnTo>
                    <a:pt x="7869809" y="0"/>
                  </a:lnTo>
                  <a:close/>
                </a:path>
              </a:pathLst>
            </a:custGeom>
            <a:blipFill>
              <a:blip r:embed="rId3"/>
              <a:stretch>
                <a:fillRect l="-58846" t="-17592" r="-194565" b="-17592"/>
              </a:stretch>
            </a:blipFill>
          </p:spPr>
          <p:txBody>
            <a:bodyPr/>
            <a:lstStyle/>
            <a:p>
              <a:endParaRPr lang="en-CA"/>
            </a:p>
          </p:txBody>
        </p:sp>
      </p:grpSp>
      <p:grpSp>
        <p:nvGrpSpPr>
          <p:cNvPr id="7" name="Group 7"/>
          <p:cNvGrpSpPr/>
          <p:nvPr/>
        </p:nvGrpSpPr>
        <p:grpSpPr>
          <a:xfrm rot="-10800000">
            <a:off x="14528416" y="448218"/>
            <a:ext cx="3759584" cy="9390431"/>
            <a:chOff x="0" y="0"/>
            <a:chExt cx="5012779" cy="12520574"/>
          </a:xfrm>
        </p:grpSpPr>
        <p:sp>
          <p:nvSpPr>
            <p:cNvPr id="8" name="Freeform 8"/>
            <p:cNvSpPr/>
            <p:nvPr/>
          </p:nvSpPr>
          <p:spPr>
            <a:xfrm>
              <a:off x="0" y="0"/>
              <a:ext cx="5012817" cy="12520549"/>
            </a:xfrm>
            <a:custGeom>
              <a:avLst/>
              <a:gdLst/>
              <a:ahLst/>
              <a:cxnLst/>
              <a:rect l="l" t="t" r="r" b="b"/>
              <a:pathLst>
                <a:path w="5012817" h="12520549">
                  <a:moveTo>
                    <a:pt x="0" y="12520549"/>
                  </a:moveTo>
                  <a:cubicBezTo>
                    <a:pt x="2860294" y="11883263"/>
                    <a:pt x="5000625" y="9335770"/>
                    <a:pt x="5012817" y="6286373"/>
                  </a:cubicBezTo>
                  <a:lnTo>
                    <a:pt x="5012817" y="6234430"/>
                  </a:lnTo>
                  <a:cubicBezTo>
                    <a:pt x="5000752" y="3184906"/>
                    <a:pt x="2860421" y="637286"/>
                    <a:pt x="0" y="0"/>
                  </a:cubicBezTo>
                  <a:lnTo>
                    <a:pt x="0" y="12520549"/>
                  </a:lnTo>
                  <a:close/>
                </a:path>
              </a:pathLst>
            </a:custGeom>
            <a:blipFill>
              <a:blip r:embed="rId3"/>
              <a:stretch>
                <a:fillRect l="-219807" t="-1225" r="-64032" b="-1225"/>
              </a:stretch>
            </a:blipFill>
          </p:spPr>
          <p:txBody>
            <a:bodyPr/>
            <a:lstStyle/>
            <a:p>
              <a:endParaRPr lang="en-CA"/>
            </a:p>
          </p:txBody>
        </p:sp>
      </p:grpSp>
      <p:sp>
        <p:nvSpPr>
          <p:cNvPr id="9" name="TextBox 9"/>
          <p:cNvSpPr txBox="1"/>
          <p:nvPr/>
        </p:nvSpPr>
        <p:spPr>
          <a:xfrm>
            <a:off x="1454029" y="1642215"/>
            <a:ext cx="10542403" cy="2580284"/>
          </a:xfrm>
          <a:prstGeom prst="rect">
            <a:avLst/>
          </a:prstGeom>
        </p:spPr>
        <p:txBody>
          <a:bodyPr lIns="0" tIns="0" rIns="0" bIns="0" rtlCol="0" anchor="t">
            <a:spAutoFit/>
          </a:bodyPr>
          <a:lstStyle/>
          <a:p>
            <a:pPr algn="l">
              <a:lnSpc>
                <a:spcPts val="10121"/>
              </a:lnSpc>
            </a:pPr>
            <a:r>
              <a:rPr lang="en-US" sz="8555" b="1" spc="367">
                <a:solidFill>
                  <a:srgbClr val="211E1C"/>
                </a:solidFill>
                <a:latin typeface="Gotham Bold"/>
                <a:ea typeface="Gotham Bold"/>
                <a:cs typeface="Gotham Bold"/>
                <a:sym typeface="Gotham Bold"/>
              </a:rPr>
              <a:t>THANK YOU! GOD BLESS YOU!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473</Words>
  <Application>Microsoft Office PowerPoint</Application>
  <PresentationFormat>Custom</PresentationFormat>
  <Paragraphs>36</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Gotham</vt:lpstr>
      <vt:lpstr>Calibri</vt:lpstr>
      <vt:lpstr>Arial</vt:lpstr>
      <vt:lpstr>Gotham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Prayer &amp; Missions Conference.pdf</dc:title>
  <dc:creator>jennnel</dc:creator>
  <cp:lastModifiedBy>Jennel Wilmot</cp:lastModifiedBy>
  <cp:revision>1</cp:revision>
  <dcterms:created xsi:type="dcterms:W3CDTF">2006-08-16T00:00:00Z</dcterms:created>
  <dcterms:modified xsi:type="dcterms:W3CDTF">2026-01-24T12:40:34Z</dcterms:modified>
  <dc:identifier>DAG_VOXYedg</dc:identifier>
</cp:coreProperties>
</file>