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76" r:id="rId15"/>
    <p:sldId id="277" r:id="rId16"/>
    <p:sldId id="274" r:id="rId17"/>
    <p:sldId id="280" r:id="rId18"/>
    <p:sldId id="278" r:id="rId19"/>
    <p:sldId id="284" r:id="rId20"/>
    <p:sldId id="275" r:id="rId21"/>
    <p:sldId id="281" r:id="rId22"/>
    <p:sldId id="279" r:id="rId23"/>
    <p:sldId id="283" r:id="rId24"/>
    <p:sldId id="261" r:id="rId25"/>
    <p:sldId id="263" r:id="rId26"/>
    <p:sldId id="26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7562" y="4013876"/>
            <a:ext cx="3156068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977562" y="4013876"/>
            <a:ext cx="3156068" cy="3905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257778" y="1119481"/>
            <a:ext cx="4619060" cy="28128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3719" y="220861"/>
            <a:ext cx="8591022" cy="316580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3719" y="220861"/>
            <a:ext cx="8591022" cy="316580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23719" y="220861"/>
            <a:ext cx="8591022" cy="316580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7881" y="3460941"/>
            <a:ext cx="1816638" cy="123637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BF3367-3F0A-8238-C9A7-14E612D6B7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48754-8372-DADF-981C-03E8907068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9CD66-80E7-8D39-3E52-F0503BE2A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A963C-0A62-4A65-8EE2-0FB7A388E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16 In the fourth generation your descendants will come back here, for the sin of the Amorites has not yet reached its full measure.”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27A8E-375B-380C-6C98-AF62269BF2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1309558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FA881-E80B-8A71-8A10-6E8B53703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7F8FF-38D4-24DF-4D4F-5A3AAC2D5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17 When the sun had set and darkness had fallen, a smoking firepot with a blazing torch appeared and passed between the pieces.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56665-B9ED-CCB9-660E-3C203127FB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322033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1168B-C62A-BC3B-47CA-16A697622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CE99-72DD-A807-229B-C69A7CE955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18 On that day the Lord made a covenant with Abram and said, “To your descendants I give this land, from the Wadi of Egypt to the </a:t>
            </a:r>
          </a:p>
          <a:p>
            <a:r>
              <a:rPr lang="en-US" dirty="0">
                <a:latin typeface="Georgia" panose="02040502050405020303" pitchFamily="18" charset="0"/>
              </a:rPr>
              <a:t>great river, the Euphrates-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E73E9-20DC-C20F-D01D-D7CC71671C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426786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Abram Desired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a Sign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43F0C-2C26-9291-4AB5-B17471FF0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040D4A-1F39-CC48-EF7B-867B09A27A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8 But Abram said, </a:t>
            </a:r>
          </a:p>
          <a:p>
            <a:r>
              <a:rPr lang="en-US" dirty="0">
                <a:latin typeface="Georgia" panose="02040502050405020303" pitchFamily="18" charset="0"/>
              </a:rPr>
              <a:t>“Sovereign Lord, </a:t>
            </a:r>
          </a:p>
          <a:p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how can I know </a:t>
            </a:r>
          </a:p>
          <a:p>
            <a:r>
              <a:rPr lang="en-US" dirty="0">
                <a:latin typeface="Georgia" panose="02040502050405020303" pitchFamily="18" charset="0"/>
              </a:rPr>
              <a:t>that I will gain possession of it?”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BEA2-401A-C02A-E9FE-70268E7EBF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 NIV </a:t>
            </a:r>
          </a:p>
        </p:txBody>
      </p:sp>
    </p:spTree>
    <p:extLst>
      <p:ext uri="{BB962C8B-B14F-4D97-AF65-F5344CB8AC3E}">
        <p14:creationId xmlns:p14="http://schemas.microsoft.com/office/powerpoint/2010/main" val="743570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E379-9DD4-8CD8-F424-53F29A072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93467-7FF7-A031-DA8D-C214DCC979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9 </a:t>
            </a:r>
            <a:r>
              <a:rPr lang="en-US" b="1" dirty="0">
                <a:latin typeface="Georgia" panose="02040502050405020303" pitchFamily="18" charset="0"/>
              </a:rPr>
              <a:t>So the Lord said to him, </a:t>
            </a:r>
          </a:p>
          <a:p>
            <a:r>
              <a:rPr lang="en-US" dirty="0">
                <a:latin typeface="Georgia" panose="02040502050405020303" pitchFamily="18" charset="0"/>
              </a:rPr>
              <a:t>“Bring me a heifer, a goat and a ram, </a:t>
            </a:r>
          </a:p>
          <a:p>
            <a:r>
              <a:rPr lang="en-US" dirty="0">
                <a:latin typeface="Georgia" panose="02040502050405020303" pitchFamily="18" charset="0"/>
              </a:rPr>
              <a:t>each three years old, </a:t>
            </a:r>
          </a:p>
          <a:p>
            <a:r>
              <a:rPr lang="en-US" dirty="0">
                <a:latin typeface="Georgia" panose="02040502050405020303" pitchFamily="18" charset="0"/>
              </a:rPr>
              <a:t>along with a dove and a young pigeon.”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73E69-02FD-7776-742A-AA066CCA5D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9 NIV </a:t>
            </a:r>
          </a:p>
        </p:txBody>
      </p:sp>
    </p:spTree>
    <p:extLst>
      <p:ext uri="{BB962C8B-B14F-4D97-AF65-F5344CB8AC3E}">
        <p14:creationId xmlns:p14="http://schemas.microsoft.com/office/powerpoint/2010/main" val="2953021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16B19-752C-7328-98E8-FDC620E3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7E4EB-3383-12D3-E07E-2E2E44B61B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God Alone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Ratified the Covenant</a:t>
            </a:r>
          </a:p>
        </p:txBody>
      </p:sp>
    </p:spTree>
    <p:extLst>
      <p:ext uri="{BB962C8B-B14F-4D97-AF65-F5344CB8AC3E}">
        <p14:creationId xmlns:p14="http://schemas.microsoft.com/office/powerpoint/2010/main" val="4059616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1D493-5DCF-4912-B056-FD5708E0F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9B32A-A459-DEEA-5C3A-5449FC642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17 When the sun had set and darkness had fallen, </a:t>
            </a:r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a smoking firepot with a blazing torch appeared</a:t>
            </a:r>
          </a:p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en-US" b="1" dirty="0">
                <a:latin typeface="Georgia" panose="02040502050405020303" pitchFamily="18" charset="0"/>
              </a:rPr>
              <a:t>and passed between the pieces.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86527-AAF3-0EC0-D821-F73E103EA6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17 NIV </a:t>
            </a:r>
          </a:p>
        </p:txBody>
      </p:sp>
    </p:spTree>
    <p:extLst>
      <p:ext uri="{BB962C8B-B14F-4D97-AF65-F5344CB8AC3E}">
        <p14:creationId xmlns:p14="http://schemas.microsoft.com/office/powerpoint/2010/main" val="44705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BCAAC-2401-000F-A87E-229EBD4C4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C49BE-31D0-7355-13CF-D1DAD9AE4B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12 As the sun was setting, </a:t>
            </a:r>
          </a:p>
          <a:p>
            <a:r>
              <a:rPr lang="en-US" b="1" dirty="0">
                <a:latin typeface="Georgia" panose="02040502050405020303" pitchFamily="18" charset="0"/>
              </a:rPr>
              <a:t>Abram fell into a deep sleep, </a:t>
            </a:r>
          </a:p>
          <a:p>
            <a:r>
              <a:rPr lang="en-US" dirty="0">
                <a:latin typeface="Georgia" panose="02040502050405020303" pitchFamily="18" charset="0"/>
              </a:rPr>
              <a:t>and a thick and dreadful darkness </a:t>
            </a:r>
          </a:p>
          <a:p>
            <a:r>
              <a:rPr lang="en-US" dirty="0">
                <a:latin typeface="Georgia" panose="02040502050405020303" pitchFamily="18" charset="0"/>
              </a:rPr>
              <a:t>came over him.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3C2FE4-1EBB-2185-7118-4B2B3DE422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12 NIV </a:t>
            </a:r>
          </a:p>
        </p:txBody>
      </p:sp>
    </p:spTree>
    <p:extLst>
      <p:ext uri="{BB962C8B-B14F-4D97-AF65-F5344CB8AC3E}">
        <p14:creationId xmlns:p14="http://schemas.microsoft.com/office/powerpoint/2010/main" val="751261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63D7E-5A95-016F-621A-27D6FAD40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D8417-F220-868A-2199-1C2CE51E3E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13 Christ redeemed us from the curse of the Law, </a:t>
            </a:r>
            <a:r>
              <a:rPr lang="en-US" b="1" dirty="0">
                <a:latin typeface="Georgia" panose="02040502050405020303" pitchFamily="18" charset="0"/>
              </a:rPr>
              <a:t>having become a curse for us—</a:t>
            </a:r>
          </a:p>
          <a:p>
            <a:r>
              <a:rPr lang="en-US" dirty="0">
                <a:latin typeface="Georgia" panose="02040502050405020303" pitchFamily="18" charset="0"/>
              </a:rPr>
              <a:t>for it is written: </a:t>
            </a:r>
          </a:p>
          <a:p>
            <a:r>
              <a:rPr lang="en-US" dirty="0">
                <a:latin typeface="Georgia" panose="02040502050405020303" pitchFamily="18" charset="0"/>
              </a:rPr>
              <a:t>“Cursed is everyone who hangs on a tree”—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E9D12-C407-5292-441E-A1F6496C25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Galatians 3:13 NASB </a:t>
            </a:r>
          </a:p>
        </p:txBody>
      </p:sp>
    </p:spTree>
    <p:extLst>
      <p:ext uri="{BB962C8B-B14F-4D97-AF65-F5344CB8AC3E}">
        <p14:creationId xmlns:p14="http://schemas.microsoft.com/office/powerpoint/2010/main" val="217448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130263" y="4278195"/>
            <a:ext cx="4883474" cy="390525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Black" panose="02040A02050405020203" pitchFamily="18" charset="0"/>
              </a:rPr>
              <a:t>The Covenant Ratified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8A7A6-1248-17FF-8BD3-CC6F56A710E7}"/>
              </a:ext>
            </a:extLst>
          </p:cNvPr>
          <p:cNvSpPr txBox="1"/>
          <p:nvPr/>
        </p:nvSpPr>
        <p:spPr>
          <a:xfrm>
            <a:off x="3814763" y="4668720"/>
            <a:ext cx="218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Genesis 15:8-18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1964A7-606F-E634-001E-B48CFEF5B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27C49D-A6EE-4D41-F893-E5B5638D0A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Certainty =</a:t>
            </a:r>
          </a:p>
          <a:p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God is </a:t>
            </a:r>
          </a:p>
        </p:txBody>
      </p:sp>
    </p:spTree>
    <p:extLst>
      <p:ext uri="{BB962C8B-B14F-4D97-AF65-F5344CB8AC3E}">
        <p14:creationId xmlns:p14="http://schemas.microsoft.com/office/powerpoint/2010/main" val="314860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C4FC6-85EA-E31F-7389-1E750CFF1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DD244-1248-4600-505F-1943A836A5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18 </a:t>
            </a:r>
            <a:r>
              <a:rPr lang="en-US" b="1" dirty="0">
                <a:latin typeface="Georgia" panose="02040502050405020303" pitchFamily="18" charset="0"/>
              </a:rPr>
              <a:t>On that day the Lord made a covenant with Abram </a:t>
            </a:r>
            <a:r>
              <a:rPr lang="en-US" dirty="0">
                <a:latin typeface="Georgia" panose="02040502050405020303" pitchFamily="18" charset="0"/>
              </a:rPr>
              <a:t>and said, </a:t>
            </a:r>
          </a:p>
          <a:p>
            <a:r>
              <a:rPr lang="en-US" dirty="0">
                <a:latin typeface="Georgia" panose="02040502050405020303" pitchFamily="18" charset="0"/>
              </a:rPr>
              <a:t>“To your descendants I give this land, from the Wadi of Egypt to the </a:t>
            </a:r>
          </a:p>
          <a:p>
            <a:r>
              <a:rPr lang="en-US" dirty="0">
                <a:latin typeface="Georgia" panose="02040502050405020303" pitchFamily="18" charset="0"/>
              </a:rPr>
              <a:t>great river, the Euphrates-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244D5-100D-2DC0-866B-FA21AB8F07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18 NIV </a:t>
            </a:r>
          </a:p>
        </p:txBody>
      </p:sp>
    </p:spTree>
    <p:extLst>
      <p:ext uri="{BB962C8B-B14F-4D97-AF65-F5344CB8AC3E}">
        <p14:creationId xmlns:p14="http://schemas.microsoft.com/office/powerpoint/2010/main" val="65475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C232D-1C6C-E8F1-F819-F66A74AF2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3614B-DEF0-2B05-6076-3E3BC3EDEB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663466"/>
            <a:ext cx="8160063" cy="336511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Georgia" panose="02040502050405020303" pitchFamily="18" charset="0"/>
              </a:rPr>
              <a:t> 13 For example, there was God’s promise to Abraham. </a:t>
            </a:r>
          </a:p>
          <a:p>
            <a:r>
              <a:rPr lang="en-US" b="1" dirty="0">
                <a:latin typeface="Georgia" panose="02040502050405020303" pitchFamily="18" charset="0"/>
              </a:rPr>
              <a:t>Since there was no one greater to swear by, God took an oath in his own name, saying: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14 “I will certainly bless you,</a:t>
            </a:r>
          </a:p>
          <a:p>
            <a:r>
              <a:rPr lang="en-US" dirty="0">
                <a:latin typeface="Georgia" panose="02040502050405020303" pitchFamily="18" charset="0"/>
              </a:rPr>
              <a:t>    and I will multiply your descendants beyond number.”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046FB-51D4-07BD-0286-0C7CCFF3F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Hebrews 6:13-14 NLT </a:t>
            </a:r>
          </a:p>
        </p:txBody>
      </p:sp>
    </p:spTree>
    <p:extLst>
      <p:ext uri="{BB962C8B-B14F-4D97-AF65-F5344CB8AC3E}">
        <p14:creationId xmlns:p14="http://schemas.microsoft.com/office/powerpoint/2010/main" val="2002852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CCCBE-8957-FEDB-6E83-C1CF309FF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33E6A-B9C6-E9D8-E53C-5B2A1B541A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050" y="379672"/>
            <a:ext cx="8160063" cy="3648904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 23 Let’s hold firmly to the confession of our hope without wavering, </a:t>
            </a:r>
          </a:p>
          <a:p>
            <a:r>
              <a:rPr lang="en-US" dirty="0">
                <a:latin typeface="Georgia" panose="02040502050405020303" pitchFamily="18" charset="0"/>
              </a:rPr>
              <a:t>for He who promised is faithful;</a:t>
            </a:r>
            <a:endParaRPr lang="en-US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E5BF4-E2D2-2593-45AA-CFA860B6B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Hebrews 10:23 NASB</a:t>
            </a:r>
          </a:p>
        </p:txBody>
      </p:sp>
    </p:spTree>
    <p:extLst>
      <p:ext uri="{BB962C8B-B14F-4D97-AF65-F5344CB8AC3E}">
        <p14:creationId xmlns:p14="http://schemas.microsoft.com/office/powerpoint/2010/main" val="806277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7A0D2-4D7B-45FA-E22E-060E11BFF0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Conclusion:</a:t>
            </a:r>
          </a:p>
          <a:p>
            <a:r>
              <a:rPr lang="en-US" dirty="0">
                <a:latin typeface="Georgia" panose="02040502050405020303" pitchFamily="18" charset="0"/>
              </a:rPr>
              <a:t>God guaranteed the covenant’s success,  requiring only our faith, trust and obedience. His desire is for us to live confident </a:t>
            </a:r>
          </a:p>
          <a:p>
            <a:r>
              <a:rPr lang="en-US" dirty="0">
                <a:latin typeface="Georgia" panose="02040502050405020303" pitchFamily="18" charset="0"/>
              </a:rPr>
              <a:t>in this truth: </a:t>
            </a:r>
          </a:p>
          <a:p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His promises cannot fail.</a:t>
            </a:r>
            <a:r>
              <a:rPr lang="en-US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4D7F5-9BBF-738D-3C6E-295B334224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57D41A-2472-55FA-70B6-E046770C2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A8C88-2B92-2836-7305-6E548AA02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2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8 But Abram said, </a:t>
            </a:r>
          </a:p>
          <a:p>
            <a:r>
              <a:rPr lang="en-US" dirty="0">
                <a:latin typeface="Georgia" panose="02040502050405020303" pitchFamily="18" charset="0"/>
              </a:rPr>
              <a:t>“Sovereign Lord, </a:t>
            </a:r>
          </a:p>
          <a:p>
            <a:r>
              <a:rPr lang="en-US" b="1" dirty="0">
                <a:solidFill>
                  <a:srgbClr val="FFFF00"/>
                </a:solidFill>
                <a:latin typeface="Georgia" panose="02040502050405020303" pitchFamily="18" charset="0"/>
              </a:rPr>
              <a:t>how can I know </a:t>
            </a:r>
          </a:p>
          <a:p>
            <a:r>
              <a:rPr lang="en-US" dirty="0">
                <a:latin typeface="Georgia" panose="02040502050405020303" pitchFamily="18" charset="0"/>
              </a:rPr>
              <a:t>that I will gain possession of it?”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90027-A064-70D7-D274-9F23968FB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E2B61-127B-4CF7-7FC5-7E7B8D0E0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9 So the Lord said to him, </a:t>
            </a:r>
          </a:p>
          <a:p>
            <a:r>
              <a:rPr lang="en-US" dirty="0">
                <a:latin typeface="Georgia" panose="02040502050405020303" pitchFamily="18" charset="0"/>
              </a:rPr>
              <a:t>“Bring me a heifer, a goat and a ram, </a:t>
            </a:r>
          </a:p>
          <a:p>
            <a:r>
              <a:rPr lang="en-US" dirty="0">
                <a:latin typeface="Georgia" panose="02040502050405020303" pitchFamily="18" charset="0"/>
              </a:rPr>
              <a:t>each three years old, </a:t>
            </a:r>
          </a:p>
          <a:p>
            <a:r>
              <a:rPr lang="en-US" dirty="0">
                <a:latin typeface="Georgia" panose="02040502050405020303" pitchFamily="18" charset="0"/>
              </a:rPr>
              <a:t>along with a dove and a young pigeon.”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5FE7E-2CCF-FA0F-BE8B-DDC3803DB4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312079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E00AD-1137-188D-AE8C-270E64777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A02B2-B95E-EBC5-FB92-6C422587D2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10 Abram brought all these to him,</a:t>
            </a:r>
          </a:p>
          <a:p>
            <a:r>
              <a:rPr lang="en-US" dirty="0">
                <a:latin typeface="Georgia" panose="02040502050405020303" pitchFamily="18" charset="0"/>
              </a:rPr>
              <a:t> cut them in two and arranged the halves opposite each other; </a:t>
            </a:r>
          </a:p>
          <a:p>
            <a:r>
              <a:rPr lang="en-US" dirty="0">
                <a:latin typeface="Georgia" panose="02040502050405020303" pitchFamily="18" charset="0"/>
              </a:rPr>
              <a:t>the birds, however, he did not cut in half. </a:t>
            </a:r>
          </a:p>
          <a:p>
            <a:r>
              <a:rPr lang="en-US" dirty="0">
                <a:latin typeface="Georgia" panose="02040502050405020303" pitchFamily="18" charset="0"/>
              </a:rPr>
              <a:t>11 Then birds of prey came down on the carcasses, but Abram drove them away.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480E2-F5F1-F6D7-1AA4-4D7E8FBF64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331049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38127-4CD3-2982-7BA4-5F2FEBBEE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7ECFA-6F22-C8EB-1FC8-D55D8BA582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12 As the sun was setting, </a:t>
            </a:r>
          </a:p>
          <a:p>
            <a:r>
              <a:rPr lang="en-US" dirty="0">
                <a:latin typeface="Georgia" panose="02040502050405020303" pitchFamily="18" charset="0"/>
              </a:rPr>
              <a:t>Abram fell into a deep sleep, </a:t>
            </a:r>
          </a:p>
          <a:p>
            <a:r>
              <a:rPr lang="en-US" dirty="0">
                <a:latin typeface="Georgia" panose="02040502050405020303" pitchFamily="18" charset="0"/>
              </a:rPr>
              <a:t>and a thick and dreadful darkness </a:t>
            </a:r>
          </a:p>
          <a:p>
            <a:r>
              <a:rPr lang="en-US" dirty="0">
                <a:latin typeface="Georgia" panose="02040502050405020303" pitchFamily="18" charset="0"/>
              </a:rPr>
              <a:t>came over him.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C61F8-9233-A436-BDE0-14D01688D2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300975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BFBDA-716E-3768-69CA-05D723E8D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ACD9-675C-5168-EBAC-4D5B5194B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13 Then the Lord said to him, </a:t>
            </a:r>
          </a:p>
          <a:p>
            <a:r>
              <a:rPr lang="en-US" dirty="0">
                <a:latin typeface="Georgia" panose="02040502050405020303" pitchFamily="18" charset="0"/>
              </a:rPr>
              <a:t>“Know for certain that for four hundred years your descendants will be strangers in a country not their own and that they </a:t>
            </a:r>
          </a:p>
          <a:p>
            <a:r>
              <a:rPr lang="en-US" dirty="0">
                <a:latin typeface="Georgia" panose="02040502050405020303" pitchFamily="18" charset="0"/>
              </a:rPr>
              <a:t>will be enslaved and mistreated there.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84B62-ECAD-44B6-CDC9-397F8D471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196200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2C4E7-3C0D-7F86-67DA-06E59CECD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56F6F-BB0C-E37C-EB45-93FED049A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14 But I will punish the nation they serve as slaves, and afterward </a:t>
            </a:r>
          </a:p>
          <a:p>
            <a:r>
              <a:rPr lang="en-US" dirty="0">
                <a:latin typeface="Georgia" panose="02040502050405020303" pitchFamily="18" charset="0"/>
              </a:rPr>
              <a:t>they will come out with great possessions.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BE747-C5BF-2B01-3135-8AAC9784F6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116409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6FB71-3AAA-A4D6-503C-083A73C8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B1C8A-FD9A-31A8-EA3B-E05C63E358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 15 You, however, </a:t>
            </a:r>
          </a:p>
          <a:p>
            <a:r>
              <a:rPr lang="en-US" dirty="0">
                <a:latin typeface="Georgia" panose="02040502050405020303" pitchFamily="18" charset="0"/>
              </a:rPr>
              <a:t>will go to your ancestors in peace </a:t>
            </a:r>
          </a:p>
          <a:p>
            <a:r>
              <a:rPr lang="en-US" dirty="0">
                <a:latin typeface="Georgia" panose="02040502050405020303" pitchFamily="18" charset="0"/>
              </a:rPr>
              <a:t>and be buried at a good old age.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ED213-A28D-F632-4451-1562185CCF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Genesis 15: 8-18 NIV </a:t>
            </a:r>
          </a:p>
        </p:txBody>
      </p:sp>
    </p:spTree>
    <p:extLst>
      <p:ext uri="{BB962C8B-B14F-4D97-AF65-F5344CB8AC3E}">
        <p14:creationId xmlns:p14="http://schemas.microsoft.com/office/powerpoint/2010/main" val="21048945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1430</TotalTime>
  <Words>690</Words>
  <Application>Microsoft Office PowerPoint</Application>
  <PresentationFormat>On-screen Show (16:9)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Georgia</vt:lpstr>
      <vt:lpstr>Georgia Pro Black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24</cp:revision>
  <dcterms:created xsi:type="dcterms:W3CDTF">2014-03-26T14:03:34Z</dcterms:created>
  <dcterms:modified xsi:type="dcterms:W3CDTF">2026-01-23T21:49:48Z</dcterms:modified>
</cp:coreProperties>
</file>