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8"/>
  </p:notesMasterIdLst>
  <p:sldIdLst>
    <p:sldId id="256" r:id="rId2"/>
    <p:sldId id="257" r:id="rId3"/>
    <p:sldId id="258" r:id="rId4"/>
    <p:sldId id="265" r:id="rId5"/>
    <p:sldId id="281" r:id="rId6"/>
    <p:sldId id="266" r:id="rId7"/>
    <p:sldId id="267" r:id="rId8"/>
    <p:sldId id="269" r:id="rId9"/>
    <p:sldId id="270" r:id="rId10"/>
    <p:sldId id="282" r:id="rId11"/>
    <p:sldId id="259" r:id="rId12"/>
    <p:sldId id="260" r:id="rId13"/>
    <p:sldId id="261" r:id="rId14"/>
    <p:sldId id="271" r:id="rId15"/>
    <p:sldId id="262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51" d="100"/>
          <a:sy n="51" d="100"/>
        </p:scale>
        <p:origin x="1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553FF-7198-F748-B9B5-8B32EE20DE3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32AB9-DD6C-7744-9E74-D508EC96E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46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32AB9-DD6C-7744-9E74-D508EC96E0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6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67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62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0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5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0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7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3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6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7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0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7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8B7408-DB16-8817-793C-6EEE383F4D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F15DF8A-891A-1965-E372-1BA1F3B94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507179" y="173179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3000"/>
                </a:schemeClr>
              </a:gs>
              <a:gs pos="26000">
                <a:schemeClr val="bg1">
                  <a:alpha val="2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D02559-2489-11C4-6AEB-1307C6619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9668" y="2604978"/>
            <a:ext cx="4470544" cy="2094613"/>
          </a:xfrm>
        </p:spPr>
        <p:txBody>
          <a:bodyPr anchor="b">
            <a:norm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Strengthen by Grace</a:t>
            </a:r>
            <a:br>
              <a:rPr lang="en-US" sz="480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ja-JP" altLang="en-US" sz="480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因恩典刚强</a:t>
            </a:r>
            <a:endParaRPr lang="en-US" sz="4800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87436-9FC4-5CAB-C5D6-4C261A9C5E8C}"/>
              </a:ext>
            </a:extLst>
          </p:cNvPr>
          <p:cNvSpPr txBox="1"/>
          <p:nvPr/>
        </p:nvSpPr>
        <p:spPr>
          <a:xfrm>
            <a:off x="7888695" y="5046552"/>
            <a:ext cx="36469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altLang="ja-JP" sz="320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Ephesians 2:1–10</a:t>
            </a:r>
          </a:p>
          <a:p>
            <a:r>
              <a:rPr lang="ja-JP" altLang="en-US" sz="320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以 弗 所 書 </a:t>
            </a:r>
            <a:r>
              <a:rPr lang="en-US" altLang="ja-JP" sz="320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2:1-10</a:t>
            </a:r>
            <a:endParaRPr lang="en-US" sz="3200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102CB0-B745-B1ED-9F3D-679D08C7DC1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867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47E30-D699-4077-F135-91D69B1E0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C491C45-A734-EE58-F259-526299B76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25204"/>
          <a:stretch>
            <a:fillRect/>
          </a:stretch>
        </p:blipFill>
        <p:spPr>
          <a:xfrm>
            <a:off x="7904206" y="10"/>
            <a:ext cx="4287794" cy="6857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FBDC6-CDED-05AD-680D-EFED15C60DB7}"/>
              </a:ext>
            </a:extLst>
          </p:cNvPr>
          <p:cNvSpPr txBox="1"/>
          <p:nvPr/>
        </p:nvSpPr>
        <p:spPr>
          <a:xfrm>
            <a:off x="244045" y="2727406"/>
            <a:ext cx="730593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Grace doesn’t make Bad people Good; it makes Dead people Alive.</a:t>
            </a:r>
          </a:p>
          <a:p>
            <a:pPr algn="ctr"/>
            <a:endParaRPr lang="en-US" sz="32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ja-JP" altLang="en-US" sz="32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恩典不是让坏人变好，而是让死人复活。</a:t>
            </a:r>
            <a:endParaRPr lang="en-US" sz="32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D8ED8B-8A90-CD8B-ED21-AC40D33BFCB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870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0A36D-92E0-3CFF-7C83-A112FF5A6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B45632-255B-8AC8-98AE-9C7A89309E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25204"/>
          <a:stretch>
            <a:fillRect/>
          </a:stretch>
        </p:blipFill>
        <p:spPr>
          <a:xfrm>
            <a:off x="7904206" y="10"/>
            <a:ext cx="4287794" cy="6857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1A57DE-2A50-7F5B-B6D0-ADE88408E8AA}"/>
              </a:ext>
            </a:extLst>
          </p:cNvPr>
          <p:cNvSpPr txBox="1"/>
          <p:nvPr/>
        </p:nvSpPr>
        <p:spPr>
          <a:xfrm>
            <a:off x="256403" y="614401"/>
            <a:ext cx="7305932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Thirdly:</a:t>
            </a:r>
            <a:endParaRPr lang="en-US" sz="800" b="1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We Are God’s Workmanship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Saved for a Purpose </a:t>
            </a:r>
          </a:p>
          <a:p>
            <a:pPr algn="ctr"/>
            <a:endParaRPr lang="en-US" sz="1200" b="1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US" sz="3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(Saved by Grace, for Good Works )</a:t>
            </a:r>
          </a:p>
          <a:p>
            <a:pPr algn="ctr"/>
            <a:r>
              <a:rPr lang="en-US" sz="3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(verses. 10)</a:t>
            </a:r>
          </a:p>
          <a:p>
            <a:pPr algn="ctr"/>
            <a:endParaRPr lang="en-US" sz="30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ja-JP" altLang="en-US" sz="30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第三：</a:t>
            </a:r>
          </a:p>
          <a:p>
            <a:pPr algn="ctr"/>
            <a:r>
              <a:rPr lang="ja-JP" altLang="en-US" sz="3000" b="1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我们是上帝的杰作</a:t>
            </a:r>
          </a:p>
          <a:p>
            <a:pPr algn="ctr"/>
            <a:r>
              <a:rPr lang="ja-JP" altLang="en-US" sz="3000" b="1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蒙恩得救，有其目的</a:t>
            </a:r>
          </a:p>
          <a:p>
            <a:pPr algn="ctr"/>
            <a:endParaRPr lang="ja-JP" altLang="en-US" sz="80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（因信称义，为要行善）</a:t>
            </a:r>
          </a:p>
          <a:p>
            <a:pPr algn="ctr"/>
            <a:r>
              <a:rPr lang="ja-JP" altLang="en-US" sz="28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（第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10</a:t>
            </a:r>
            <a:r>
              <a:rPr lang="ja-JP" altLang="en-US" sz="28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节）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87326C-3719-4153-6ADE-2B4729F16FD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55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DB640-5A58-22BB-EC39-5E442B2BF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65F062-B312-2F2F-38CD-F872889610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006" r="27806"/>
          <a:stretch>
            <a:fillRect/>
          </a:stretch>
        </p:blipFill>
        <p:spPr>
          <a:xfrm>
            <a:off x="8633254" y="0"/>
            <a:ext cx="3558746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5AFAFF3-168F-12F1-8AF4-E429D9BE526A}"/>
              </a:ext>
            </a:extLst>
          </p:cNvPr>
          <p:cNvSpPr txBox="1"/>
          <p:nvPr/>
        </p:nvSpPr>
        <p:spPr>
          <a:xfrm>
            <a:off x="531628" y="1465592"/>
            <a:ext cx="762354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For we are </a:t>
            </a:r>
            <a:r>
              <a:rPr lang="en-US" sz="3200" b="1" dirty="0">
                <a:solidFill>
                  <a:srgbClr val="FFFF00"/>
                </a:solidFill>
              </a:rPr>
              <a:t>God’s handiwork</a:t>
            </a:r>
            <a:r>
              <a:rPr lang="en-US" sz="3200" dirty="0">
                <a:solidFill>
                  <a:schemeClr val="bg1"/>
                </a:solidFill>
              </a:rPr>
              <a:t>, created in Christ Jesus to </a:t>
            </a:r>
            <a:r>
              <a:rPr lang="en-US" sz="3200" b="1" dirty="0">
                <a:solidFill>
                  <a:srgbClr val="FFFF00"/>
                </a:solidFill>
              </a:rPr>
              <a:t>do good works</a:t>
            </a:r>
            <a:r>
              <a:rPr lang="en-US" sz="3200" dirty="0">
                <a:solidFill>
                  <a:schemeClr val="bg1"/>
                </a:solidFill>
              </a:rPr>
              <a:t>, which God </a:t>
            </a:r>
            <a:r>
              <a:rPr lang="en-US" sz="3200" b="1" dirty="0">
                <a:solidFill>
                  <a:srgbClr val="FFFF00"/>
                </a:solidFill>
              </a:rPr>
              <a:t>prepared in advance for us </a:t>
            </a:r>
            <a:r>
              <a:rPr lang="en-US" sz="3200" dirty="0">
                <a:solidFill>
                  <a:schemeClr val="bg1"/>
                </a:solidFill>
              </a:rPr>
              <a:t>to do. Ephesians 2:10 niv</a:t>
            </a:r>
          </a:p>
          <a:p>
            <a:endParaRPr lang="en-US" sz="3200" dirty="0">
              <a:solidFill>
                <a:schemeClr val="bg1"/>
              </a:solidFill>
            </a:endParaRPr>
          </a:p>
          <a:p>
            <a:r>
              <a:rPr lang="ja-JP" altLang="en-US" sz="3200">
                <a:solidFill>
                  <a:schemeClr val="bg1"/>
                </a:solidFill>
              </a:rPr>
              <a:t>我 们 原 是 他 的 工 作 ， 在 基 督 耶 稣 里 造 成 的 ， 为 要 叫 我 们 行 善 ， 就 是 神 所 预 备 叫 我 们 行 的 。</a:t>
            </a:r>
            <a:endParaRPr lang="en-AU" altLang="ja-JP" sz="3200" dirty="0">
              <a:solidFill>
                <a:schemeClr val="bg1"/>
              </a:solidFill>
            </a:endParaRPr>
          </a:p>
          <a:p>
            <a:r>
              <a:rPr lang="ja-JP" altLang="en-US" sz="3200">
                <a:solidFill>
                  <a:schemeClr val="bg1"/>
                </a:solidFill>
              </a:rPr>
              <a:t>以 弗 所 書 </a:t>
            </a:r>
            <a:r>
              <a:rPr lang="en-US" altLang="ja-JP" sz="3200" dirty="0">
                <a:solidFill>
                  <a:schemeClr val="bg1"/>
                </a:solidFill>
              </a:rPr>
              <a:t>2:10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C1AD26-C7F7-A023-F7B5-0FCC7937D71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649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378E8-9EC6-2B13-6023-7212A2737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F42683D-FEC4-D377-9E1A-35493D48C0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020" r="31724"/>
          <a:stretch>
            <a:fillRect/>
          </a:stretch>
        </p:blipFill>
        <p:spPr>
          <a:xfrm>
            <a:off x="9934833" y="0"/>
            <a:ext cx="2347784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E96600-9824-D160-196F-8471AEBD4F8D}"/>
              </a:ext>
            </a:extLst>
          </p:cNvPr>
          <p:cNvSpPr txBox="1"/>
          <p:nvPr/>
        </p:nvSpPr>
        <p:spPr>
          <a:xfrm>
            <a:off x="323574" y="443463"/>
            <a:ext cx="938883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</a:rPr>
              <a:t>For the </a:t>
            </a:r>
            <a:r>
              <a:rPr lang="en-US" sz="2500" b="1" dirty="0">
                <a:solidFill>
                  <a:srgbClr val="FFFF00"/>
                </a:solidFill>
              </a:rPr>
              <a:t>grace of God has appeared</a:t>
            </a:r>
            <a:r>
              <a:rPr lang="en-US" sz="2500" dirty="0">
                <a:solidFill>
                  <a:schemeClr val="bg1"/>
                </a:solidFill>
              </a:rPr>
              <a:t>, bringing salvation for all people, </a:t>
            </a:r>
            <a:r>
              <a:rPr lang="en-US" sz="2500" baseline="30000" dirty="0">
                <a:solidFill>
                  <a:schemeClr val="bg1"/>
                </a:solidFill>
              </a:rPr>
              <a:t>12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b="1" dirty="0">
                <a:solidFill>
                  <a:srgbClr val="FFFF00"/>
                </a:solidFill>
              </a:rPr>
              <a:t>training us to renounce ungodliness and worldly passions, and to live self-controlled, upright, and godly lives in the present age</a:t>
            </a:r>
            <a:r>
              <a:rPr lang="en-US" sz="2500" dirty="0">
                <a:solidFill>
                  <a:schemeClr val="bg1"/>
                </a:solidFill>
              </a:rPr>
              <a:t>, </a:t>
            </a:r>
            <a:r>
              <a:rPr lang="en-US" sz="2500" baseline="30000" dirty="0">
                <a:solidFill>
                  <a:schemeClr val="bg1"/>
                </a:solidFill>
              </a:rPr>
              <a:t>13</a:t>
            </a:r>
            <a:r>
              <a:rPr lang="en-US" sz="2500" dirty="0">
                <a:solidFill>
                  <a:schemeClr val="bg1"/>
                </a:solidFill>
              </a:rPr>
              <a:t> waiting for our blessed hope, the appearing of the glory of our great God and Savior Jesus Christ, </a:t>
            </a:r>
            <a:r>
              <a:rPr lang="en-US" sz="2500" baseline="30000" dirty="0">
                <a:solidFill>
                  <a:schemeClr val="bg1"/>
                </a:solidFill>
              </a:rPr>
              <a:t>14</a:t>
            </a:r>
            <a:r>
              <a:rPr lang="en-US" sz="2500" dirty="0">
                <a:solidFill>
                  <a:schemeClr val="bg1"/>
                </a:solidFill>
              </a:rPr>
              <a:t> who gave himself for us to redeem us from all lawlessness and </a:t>
            </a:r>
            <a:r>
              <a:rPr lang="en-US" sz="2500" b="1" dirty="0">
                <a:solidFill>
                  <a:srgbClr val="FFFF00"/>
                </a:solidFill>
              </a:rPr>
              <a:t>to purify for himself a people for his own possession who are zealous for good works</a:t>
            </a:r>
            <a:r>
              <a:rPr lang="en-US" sz="2500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dirty="0">
                <a:solidFill>
                  <a:schemeClr val="bg1"/>
                </a:solidFill>
              </a:rPr>
              <a:t>Titus 2:11-14 esv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12803B-217D-FBC3-C652-254BB9092896}"/>
              </a:ext>
            </a:extLst>
          </p:cNvPr>
          <p:cNvSpPr txBox="1"/>
          <p:nvPr/>
        </p:nvSpPr>
        <p:spPr>
          <a:xfrm>
            <a:off x="323574" y="4106213"/>
            <a:ext cx="938883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因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为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神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众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人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的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恩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典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已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经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显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明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出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来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，12 </a:t>
            </a:r>
            <a:r>
              <a:rPr lang="en-US" sz="2400" b="1" dirty="0" err="1">
                <a:solidFill>
                  <a:schemeClr val="bg1"/>
                </a:solidFill>
              </a:rPr>
              <a:t>教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训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们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除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去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不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敬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虔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的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心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和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世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俗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的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情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欲</a:t>
            </a:r>
            <a:r>
              <a:rPr lang="en-US" sz="2400" b="1" dirty="0">
                <a:solidFill>
                  <a:schemeClr val="bg1"/>
                </a:solidFill>
              </a:rPr>
              <a:t> ， </a:t>
            </a:r>
            <a:r>
              <a:rPr lang="en-US" sz="2400" b="1" dirty="0" err="1">
                <a:solidFill>
                  <a:schemeClr val="bg1"/>
                </a:solidFill>
              </a:rPr>
              <a:t>在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今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世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自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守</a:t>
            </a:r>
            <a:r>
              <a:rPr lang="en-US" sz="2400" b="1" dirty="0">
                <a:solidFill>
                  <a:schemeClr val="bg1"/>
                </a:solidFill>
              </a:rPr>
              <a:t> 、 </a:t>
            </a:r>
            <a:r>
              <a:rPr lang="en-US" sz="2400" b="1" dirty="0" err="1">
                <a:solidFill>
                  <a:schemeClr val="bg1"/>
                </a:solidFill>
              </a:rPr>
              <a:t>公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义</a:t>
            </a:r>
            <a:r>
              <a:rPr lang="en-US" sz="2400" b="1" dirty="0">
                <a:solidFill>
                  <a:schemeClr val="bg1"/>
                </a:solidFill>
              </a:rPr>
              <a:t> 、 </a:t>
            </a:r>
            <a:r>
              <a:rPr lang="en-US" sz="2400" b="1" dirty="0" err="1">
                <a:solidFill>
                  <a:schemeClr val="bg1"/>
                </a:solidFill>
              </a:rPr>
              <a:t>敬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虔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度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日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，13 </a:t>
            </a:r>
            <a:r>
              <a:rPr lang="en-US" sz="2400" dirty="0" err="1">
                <a:solidFill>
                  <a:schemeClr val="bg1"/>
                </a:solidFill>
              </a:rPr>
              <a:t>等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候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所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盼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望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的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福</a:t>
            </a:r>
            <a:r>
              <a:rPr lang="en-US" sz="2400" dirty="0">
                <a:solidFill>
                  <a:schemeClr val="bg1"/>
                </a:solidFill>
              </a:rPr>
              <a:t> ， </a:t>
            </a:r>
            <a:r>
              <a:rPr lang="en-US" sz="2400" dirty="0" err="1">
                <a:solidFill>
                  <a:schemeClr val="bg1"/>
                </a:solidFill>
              </a:rPr>
              <a:t>并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等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候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至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大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的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神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和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我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们</a:t>
            </a:r>
            <a:r>
              <a:rPr lang="en-US" sz="2400" dirty="0">
                <a:solidFill>
                  <a:schemeClr val="bg1"/>
                </a:solidFill>
              </a:rPr>
              <a:t> （ </a:t>
            </a:r>
            <a:r>
              <a:rPr lang="en-US" sz="2400" dirty="0" err="1">
                <a:solidFill>
                  <a:schemeClr val="bg1"/>
                </a:solidFill>
              </a:rPr>
              <a:t>或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作</a:t>
            </a:r>
            <a:r>
              <a:rPr lang="en-US" sz="2400" dirty="0">
                <a:solidFill>
                  <a:schemeClr val="bg1"/>
                </a:solidFill>
              </a:rPr>
              <a:t> ： </a:t>
            </a:r>
            <a:r>
              <a:rPr lang="en-US" sz="2400" dirty="0" err="1">
                <a:solidFill>
                  <a:schemeClr val="bg1"/>
                </a:solidFill>
              </a:rPr>
              <a:t>神</a:t>
            </a:r>
            <a:r>
              <a:rPr lang="en-US" sz="2400" dirty="0">
                <a:solidFill>
                  <a:schemeClr val="bg1"/>
                </a:solidFill>
              </a:rPr>
              <a:t> ─ </a:t>
            </a:r>
            <a:r>
              <a:rPr lang="en-US" sz="2400" dirty="0" err="1">
                <a:solidFill>
                  <a:schemeClr val="bg1"/>
                </a:solidFill>
              </a:rPr>
              <a:t>我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们</a:t>
            </a:r>
            <a:r>
              <a:rPr lang="en-US" sz="2400" dirty="0">
                <a:solidFill>
                  <a:schemeClr val="bg1"/>
                </a:solidFill>
              </a:rPr>
              <a:t> ） </a:t>
            </a:r>
            <a:r>
              <a:rPr lang="en-US" sz="2400" dirty="0" err="1">
                <a:solidFill>
                  <a:schemeClr val="bg1"/>
                </a:solidFill>
              </a:rPr>
              <a:t>救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主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耶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稣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基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督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的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荣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耀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显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现</a:t>
            </a:r>
            <a:r>
              <a:rPr lang="en-US" sz="2400" dirty="0">
                <a:solidFill>
                  <a:schemeClr val="bg1"/>
                </a:solidFill>
              </a:rPr>
              <a:t> 。14 </a:t>
            </a:r>
            <a:r>
              <a:rPr lang="en-US" sz="2400" dirty="0" err="1">
                <a:solidFill>
                  <a:schemeClr val="bg1"/>
                </a:solidFill>
              </a:rPr>
              <a:t>他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为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我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们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舍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了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自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己</a:t>
            </a:r>
            <a:r>
              <a:rPr lang="en-US" sz="2400" dirty="0">
                <a:solidFill>
                  <a:schemeClr val="bg1"/>
                </a:solidFill>
              </a:rPr>
              <a:t> ， </a:t>
            </a:r>
            <a:r>
              <a:rPr lang="en-US" sz="2400" dirty="0" err="1">
                <a:solidFill>
                  <a:schemeClr val="bg1"/>
                </a:solidFill>
              </a:rPr>
              <a:t>要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赎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我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们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脱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离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一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切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罪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恶</a:t>
            </a:r>
            <a:r>
              <a:rPr lang="en-US" sz="2400" dirty="0">
                <a:solidFill>
                  <a:schemeClr val="bg1"/>
                </a:solidFill>
              </a:rPr>
              <a:t> ， </a:t>
            </a:r>
            <a:r>
              <a:rPr lang="en-US" sz="2400" b="1" dirty="0" err="1">
                <a:solidFill>
                  <a:schemeClr val="bg1"/>
                </a:solidFill>
              </a:rPr>
              <a:t>又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洁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净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们</a:t>
            </a:r>
            <a:r>
              <a:rPr lang="en-US" sz="2400" b="1" dirty="0">
                <a:solidFill>
                  <a:schemeClr val="bg1"/>
                </a:solidFill>
              </a:rPr>
              <a:t> ， </a:t>
            </a:r>
            <a:r>
              <a:rPr lang="en-US" sz="2400" b="1" dirty="0" err="1">
                <a:solidFill>
                  <a:schemeClr val="bg1"/>
                </a:solidFill>
              </a:rPr>
              <a:t>特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作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自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己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的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子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民</a:t>
            </a:r>
            <a:r>
              <a:rPr lang="en-US" sz="2400" b="1" dirty="0">
                <a:solidFill>
                  <a:schemeClr val="bg1"/>
                </a:solidFill>
              </a:rPr>
              <a:t> ， </a:t>
            </a:r>
            <a:r>
              <a:rPr lang="en-US" sz="2400" b="1" dirty="0" err="1">
                <a:solidFill>
                  <a:schemeClr val="bg1"/>
                </a:solidFill>
              </a:rPr>
              <a:t>热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心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为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善</a:t>
            </a:r>
            <a:r>
              <a:rPr lang="en-US" sz="2400" b="1" dirty="0">
                <a:solidFill>
                  <a:schemeClr val="bg1"/>
                </a:solidFill>
              </a:rPr>
              <a:t> 。 </a:t>
            </a:r>
            <a:r>
              <a:rPr lang="en-US" sz="2400" b="1" dirty="0" err="1">
                <a:solidFill>
                  <a:schemeClr val="bg1"/>
                </a:solidFill>
              </a:rPr>
              <a:t>提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多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書</a:t>
            </a:r>
            <a:r>
              <a:rPr lang="en-US" sz="2400" dirty="0">
                <a:solidFill>
                  <a:schemeClr val="bg1"/>
                </a:solidFill>
              </a:rPr>
              <a:t> 2:11-14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0688A0-1C28-1676-E77F-7C07502EFE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101152" y="150026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068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381EA-2C52-9B0C-7410-EC746E7D3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4B40EB-FAE8-317E-E3B5-01B33D9E76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006" r="28109"/>
          <a:stretch>
            <a:fillRect/>
          </a:stretch>
        </p:blipFill>
        <p:spPr>
          <a:xfrm>
            <a:off x="8670324" y="0"/>
            <a:ext cx="3521676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7736B7-123F-E6AF-5D04-9E6737B0BD98}"/>
              </a:ext>
            </a:extLst>
          </p:cNvPr>
          <p:cNvSpPr txBox="1"/>
          <p:nvPr/>
        </p:nvSpPr>
        <p:spPr>
          <a:xfrm>
            <a:off x="985810" y="2548422"/>
            <a:ext cx="698559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For I am confident of this very thing, that He </a:t>
            </a:r>
            <a:r>
              <a:rPr lang="en-US" sz="2800" b="1" dirty="0">
                <a:solidFill>
                  <a:srgbClr val="FFFF00"/>
                </a:solidFill>
              </a:rPr>
              <a:t>who began a good work [in] among you will complete it </a:t>
            </a:r>
            <a:r>
              <a:rPr lang="en-US" sz="2800" dirty="0">
                <a:solidFill>
                  <a:schemeClr val="bg1"/>
                </a:solidFill>
              </a:rPr>
              <a:t>[until] by the day of  Christ Jesus.  Phil 1:6 nasb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</a:rPr>
              <a:t>我 深 信 那 在 你 们 心 里 动 了 善 工 的 ， 必 成 全 这 工 ， 直 到 耶 稣 基 督 的 日 子 。</a:t>
            </a:r>
            <a:endParaRPr lang="en-AU" altLang="ja-JP" sz="2800" dirty="0">
              <a:solidFill>
                <a:schemeClr val="bg1"/>
              </a:solidFill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</a:rPr>
              <a:t>腓 立 比 書 </a:t>
            </a:r>
            <a:r>
              <a:rPr lang="en-US" altLang="ja-JP" sz="2800" dirty="0">
                <a:solidFill>
                  <a:schemeClr val="bg1"/>
                </a:solidFill>
              </a:rPr>
              <a:t>1:6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110981-CA9B-E601-12B4-0E719EFF95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71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23D55-5036-B711-C2CB-398547AFD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9DF1A3-FA07-DBA5-62D6-1E796B2DE7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25204"/>
          <a:stretch>
            <a:fillRect/>
          </a:stretch>
        </p:blipFill>
        <p:spPr>
          <a:xfrm>
            <a:off x="7904206" y="10"/>
            <a:ext cx="4287794" cy="6857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CE11CF-0C3D-EDD4-3739-BB791A5C325A}"/>
              </a:ext>
            </a:extLst>
          </p:cNvPr>
          <p:cNvSpPr txBox="1"/>
          <p:nvPr/>
        </p:nvSpPr>
        <p:spPr>
          <a:xfrm>
            <a:off x="765545" y="2828814"/>
            <a:ext cx="641143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“for it is </a:t>
            </a:r>
            <a:r>
              <a:rPr lang="en-US" sz="2800" b="1" dirty="0">
                <a:solidFill>
                  <a:srgbClr val="FFFF00"/>
                </a:solidFill>
              </a:rPr>
              <a:t>God who works in you to will and to ac</a:t>
            </a:r>
            <a:r>
              <a:rPr lang="en-US" sz="2800" dirty="0">
                <a:solidFill>
                  <a:srgbClr val="FFFF00"/>
                </a:solidFill>
              </a:rPr>
              <a:t>t </a:t>
            </a:r>
            <a:r>
              <a:rPr lang="en-US" sz="2800" dirty="0">
                <a:solidFill>
                  <a:schemeClr val="bg1"/>
                </a:solidFill>
              </a:rPr>
              <a:t>in order to </a:t>
            </a:r>
            <a:r>
              <a:rPr lang="en-US" sz="2800" b="1" dirty="0">
                <a:solidFill>
                  <a:srgbClr val="FFFF00"/>
                </a:solidFill>
              </a:rPr>
              <a:t>fulfill his good purpose</a:t>
            </a:r>
            <a:r>
              <a:rPr lang="en-US" sz="2800" dirty="0">
                <a:solidFill>
                  <a:schemeClr val="bg1"/>
                </a:solidFill>
              </a:rPr>
              <a:t>.” Philippians 2:13 niv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</a:rPr>
              <a:t>因 为 你 们 立 志 行 事 都 是 神 在 你 们 心 里 运 行 ， 为 要 成 就 他 的 美 意 。</a:t>
            </a:r>
            <a:endParaRPr lang="en-US" altLang="ja-JP" sz="2800" dirty="0">
              <a:solidFill>
                <a:schemeClr val="bg1"/>
              </a:solidFill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</a:rPr>
              <a:t>腓 立 比 書 </a:t>
            </a:r>
            <a:r>
              <a:rPr lang="en-US" altLang="ja-JP" sz="2800" dirty="0">
                <a:solidFill>
                  <a:schemeClr val="bg1"/>
                </a:solidFill>
              </a:rPr>
              <a:t>2:13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B0E457-AF4F-896B-F564-1F1BA70B18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191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77BE3-39C2-C6A0-B886-962CAA4A6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597840F-6968-0D8C-FDE0-0D34599CFF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25204"/>
          <a:stretch>
            <a:fillRect/>
          </a:stretch>
        </p:blipFill>
        <p:spPr>
          <a:xfrm>
            <a:off x="7904206" y="10"/>
            <a:ext cx="4287794" cy="6857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FAD1C3C-7F11-877D-A43E-5786DBB198CC}"/>
              </a:ext>
            </a:extLst>
          </p:cNvPr>
          <p:cNvSpPr txBox="1"/>
          <p:nvPr/>
        </p:nvSpPr>
        <p:spPr>
          <a:xfrm>
            <a:off x="244045" y="446557"/>
            <a:ext cx="7441857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Ephesians 2:1–10 is a gospel of Grace symphony: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-    from death to life, </a:t>
            </a:r>
          </a:p>
          <a:p>
            <a:pPr marL="457200" indent="-457200">
              <a:buFontTx/>
              <a:buChar char="-"/>
            </a:pPr>
            <a:r>
              <a:rPr lang="en-US" sz="2400" dirty="0">
                <a:solidFill>
                  <a:schemeClr val="bg1"/>
                </a:solidFill>
              </a:rPr>
              <a:t>wrath to kindness, </a:t>
            </a:r>
          </a:p>
          <a:p>
            <a:pPr marL="457200" indent="-457200">
              <a:buFontTx/>
              <a:buChar char="-"/>
            </a:pPr>
            <a:r>
              <a:rPr lang="en-US" sz="2400" dirty="0">
                <a:solidFill>
                  <a:schemeClr val="bg1"/>
                </a:solidFill>
              </a:rPr>
              <a:t>works to grace. </a:t>
            </a:r>
          </a:p>
          <a:p>
            <a:pPr marL="457200" indent="-457200">
              <a:buFontTx/>
              <a:buChar char="-"/>
            </a:pPr>
            <a:r>
              <a:rPr lang="en-US" sz="2400" dirty="0">
                <a:solidFill>
                  <a:schemeClr val="bg1"/>
                </a:solidFill>
              </a:rPr>
              <a:t>It's not about what we do for God, but what He's done for us in Christ. </a:t>
            </a:r>
          </a:p>
          <a:p>
            <a:endParaRPr lang="en-US" sz="1100" dirty="0">
              <a:solidFill>
                <a:schemeClr val="bg1"/>
              </a:solidFill>
            </a:endParaRPr>
          </a:p>
          <a:p>
            <a:r>
              <a:rPr lang="ja-JP" altLang="en-US" sz="2800">
                <a:solidFill>
                  <a:schemeClr val="bg1"/>
                </a:solidFill>
              </a:rPr>
              <a:t>以弗所书 </a:t>
            </a:r>
            <a:r>
              <a:rPr lang="en-US" altLang="ja-JP" sz="2800" dirty="0">
                <a:solidFill>
                  <a:schemeClr val="bg1"/>
                </a:solidFill>
              </a:rPr>
              <a:t>2:1-10 </a:t>
            </a:r>
            <a:r>
              <a:rPr lang="ja-JP" altLang="en-US" sz="2800">
                <a:solidFill>
                  <a:schemeClr val="bg1"/>
                </a:solidFill>
              </a:rPr>
              <a:t>是一首恩典交响曲：</a:t>
            </a:r>
          </a:p>
          <a:p>
            <a:endParaRPr lang="ja-JP" altLang="en-US" sz="110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- </a:t>
            </a:r>
            <a:r>
              <a:rPr lang="ja-JP" altLang="en-US" sz="2800">
                <a:solidFill>
                  <a:schemeClr val="bg1"/>
                </a:solidFill>
              </a:rPr>
              <a:t>从死亡到生命，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- </a:t>
            </a:r>
            <a:r>
              <a:rPr lang="ja-JP" altLang="en-US" sz="2800">
                <a:solidFill>
                  <a:schemeClr val="bg1"/>
                </a:solidFill>
              </a:rPr>
              <a:t>从忿怒到恩慈，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- </a:t>
            </a:r>
            <a:r>
              <a:rPr lang="ja-JP" altLang="en-US" sz="2800">
                <a:solidFill>
                  <a:schemeClr val="bg1"/>
                </a:solidFill>
              </a:rPr>
              <a:t>从行为到恩典。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- </a:t>
            </a:r>
            <a:r>
              <a:rPr lang="ja-JP" altLang="en-US" sz="2800">
                <a:solidFill>
                  <a:schemeClr val="bg1"/>
                </a:solidFill>
              </a:rPr>
              <a:t>这并非关乎我们为神做了什么，而是关乎祂在基督里为我们成就了什么。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30FF21-8886-B6AF-DF81-16EE8B7AEC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5741" y="106323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34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232EC-E667-A3EB-50F4-3B6B1A146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AD4DFA-8F28-368E-89F0-E065922E34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25204"/>
          <a:stretch>
            <a:fillRect/>
          </a:stretch>
        </p:blipFill>
        <p:spPr>
          <a:xfrm>
            <a:off x="7904206" y="10"/>
            <a:ext cx="4287794" cy="68579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7F8F975-513D-1B69-8B01-632E94CDAD4B}"/>
              </a:ext>
            </a:extLst>
          </p:cNvPr>
          <p:cNvSpPr txBox="1"/>
          <p:nvPr/>
        </p:nvSpPr>
        <p:spPr>
          <a:xfrm>
            <a:off x="718776" y="677577"/>
            <a:ext cx="6098058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Firstly: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Our Hopeless Condition </a:t>
            </a:r>
            <a:r>
              <a:rPr lang="en-US" sz="4000" b="1" u="sng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We Were Dead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(verses: 1–3)</a:t>
            </a:r>
          </a:p>
          <a:p>
            <a:pPr algn="ctr"/>
            <a:endParaRPr lang="en-AU" altLang="ja-JP" sz="16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ja-JP" altLang="en-US" sz="32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首先：</a:t>
            </a:r>
          </a:p>
          <a:p>
            <a:pPr algn="ctr"/>
            <a:r>
              <a:rPr lang="ja-JP" altLang="en-US" sz="3600" b="1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我们绝望的处境</a:t>
            </a:r>
          </a:p>
          <a:p>
            <a:pPr algn="ctr"/>
            <a:r>
              <a:rPr lang="ja-JP" altLang="en-US" sz="3600" b="1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我们如同行尸走肉</a:t>
            </a:r>
          </a:p>
          <a:p>
            <a:pPr algn="ctr"/>
            <a:r>
              <a:rPr lang="ja-JP" altLang="en-US" sz="32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（第</a:t>
            </a:r>
            <a:r>
              <a:rPr lang="en-US" altLang="ja-JP" sz="32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1-3</a:t>
            </a:r>
            <a:r>
              <a:rPr lang="ja-JP" altLang="en-US" sz="32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节）</a:t>
            </a:r>
            <a:endParaRPr lang="en-US" sz="32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D00D46-029B-93A3-6325-F1EB0F74FE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17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E5129-9E01-4329-C6B7-2D619308B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1A33AD-6A78-3D1C-0672-B2A19F801B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30035"/>
          <a:stretch>
            <a:fillRect/>
          </a:stretch>
        </p:blipFill>
        <p:spPr>
          <a:xfrm>
            <a:off x="8493211" y="10"/>
            <a:ext cx="3698789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447B71-C633-2A7D-FF50-8D654BCEF1A3}"/>
              </a:ext>
            </a:extLst>
          </p:cNvPr>
          <p:cNvSpPr txBox="1"/>
          <p:nvPr/>
        </p:nvSpPr>
        <p:spPr>
          <a:xfrm>
            <a:off x="392328" y="386830"/>
            <a:ext cx="787434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for you, </a:t>
            </a:r>
            <a:r>
              <a:rPr lang="en-AU" sz="2400" b="1" kern="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 were dead in your transgressions and sins</a:t>
            </a:r>
            <a:r>
              <a:rPr lang="en-AU" sz="2400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 in which you used to live when you followed the ways of this world and of the ruler of the </a:t>
            </a:r>
            <a:r>
              <a:rPr lang="en-AU" sz="2400" b="1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kingdom of the air</a:t>
            </a:r>
            <a:r>
              <a:rPr lang="en-AU" sz="2400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the spirit who is now at work in those who are </a:t>
            </a:r>
            <a:r>
              <a:rPr lang="en-AU" sz="2400" b="1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disobedient. </a:t>
            </a:r>
            <a:r>
              <a:rPr lang="en-AU" sz="2400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All of us also lived among them at one time, </a:t>
            </a:r>
            <a:r>
              <a:rPr lang="en-AU" sz="2400" b="1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gratifying the cravings of our flesh </a:t>
            </a:r>
            <a:r>
              <a:rPr lang="en-AU" sz="2400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following its desires and thoughts. Like the rest, </a:t>
            </a:r>
            <a:r>
              <a:rPr lang="en-AU" sz="2400" b="1" kern="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were by nature deserving of wrath</a:t>
            </a:r>
            <a:r>
              <a:rPr lang="en-AU" sz="2400" kern="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Ephesians 2:1–3 niv</a:t>
            </a:r>
          </a:p>
          <a:p>
            <a:endParaRPr lang="en-AU" sz="2400" kern="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2400" b="1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你 们 死 在 过 犯 罪 恶 之 中 ， 他 叫 你 们 活 过 来 </a:t>
            </a:r>
            <a:r>
              <a:rPr lang="ja-JP" altLang="en-US" sz="24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</a:p>
          <a:p>
            <a:r>
              <a:rPr lang="en-US" altLang="ja-JP" sz="24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ja-JP" altLang="en-US" sz="24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那 时 ， 你 们 在 其 中 行 事 为 人 ， 随 从 今 世 的 风 俗 ， 顺 服 空 中 掌 权 者 的 首 领 ， 就 是 现 今 在 悖 逆 之 子 心 中 运 行 的 邪 灵 。</a:t>
            </a:r>
          </a:p>
          <a:p>
            <a:r>
              <a:rPr lang="en-US" altLang="ja-JP" sz="24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ja-JP" altLang="en-US" sz="24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我 们 从 前 也 都 在 他 们 中 间 ， 放 纵 肉 体 的 私 欲 ， 随 着 肉 体 和 心 中 所 喜 好 的 去 行 ， 本 为 可 怒 之 子 ， 和 别 人 一 样 。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24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以 弗 所 書 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2:1-3</a:t>
            </a:r>
            <a:endParaRPr lang="en-US" sz="24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03CF8C-0CB2-1276-175C-825DCD28AA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88558" y="129293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986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EC7E9-9BDB-9264-E55B-F2113CCF9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CF7494-AFAC-A2E0-60E7-C519C39394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256" r="30035"/>
          <a:stretch>
            <a:fillRect/>
          </a:stretch>
        </p:blipFill>
        <p:spPr>
          <a:xfrm>
            <a:off x="9057503" y="10"/>
            <a:ext cx="3134497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0E6345-669F-0708-6418-526D8CB46900}"/>
              </a:ext>
            </a:extLst>
          </p:cNvPr>
          <p:cNvSpPr txBox="1"/>
          <p:nvPr/>
        </p:nvSpPr>
        <p:spPr>
          <a:xfrm>
            <a:off x="219331" y="889687"/>
            <a:ext cx="8615750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As it is written: “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There is no one righteous, not even one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; </a:t>
            </a:r>
            <a:r>
              <a:rPr lang="en-US" sz="2800" baseline="30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11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there is no one who understands; there is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no one who seeks God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en-US" sz="2800" baseline="30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12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All have turned away,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they have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together become worthless; there is no one who does good, not even one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.” Romans 3:10-12 niv</a:t>
            </a:r>
          </a:p>
          <a:p>
            <a:pPr algn="ctr"/>
            <a:endParaRPr lang="en-US" sz="30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10 </a:t>
            </a:r>
            <a:r>
              <a:rPr lang="ja-JP" altLang="en-US" sz="28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就 如 经 上 所 记 ： 没 有 义 人 ， 连 一 个 也 没 有 。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11 </a:t>
            </a:r>
            <a:r>
              <a:rPr lang="ja-JP" altLang="en-US" sz="28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没 有 明 白 的 ； 没 有 寻 求 神 的 ；</a:t>
            </a:r>
          </a:p>
          <a:p>
            <a:pPr algn="ctr"/>
            <a:r>
              <a:rPr lang="en-US" altLang="ja-JP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12 </a:t>
            </a:r>
            <a:r>
              <a:rPr lang="ja-JP" altLang="en-US" sz="28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都 是 偏 离 正 路 ， 一 同 变 为 无 用 。 没 有 行 善 的 ， 连 一 个 也 没 有 。</a:t>
            </a:r>
            <a:endParaRPr lang="en-AU" altLang="ja-JP" sz="28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羅 馬 書 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3:10-12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DA7FC7-AFAB-E077-94A1-EC8E9C02F0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80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AA1FB-B1D5-BA3B-5089-FB9F9B900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424B5E-7CD0-5FC2-98E1-2058440967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30035"/>
          <a:stretch>
            <a:fillRect/>
          </a:stretch>
        </p:blipFill>
        <p:spPr>
          <a:xfrm>
            <a:off x="8493211" y="10"/>
            <a:ext cx="3698789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481B82-BC7F-B5E8-46B5-716F25E2412F}"/>
              </a:ext>
            </a:extLst>
          </p:cNvPr>
          <p:cNvSpPr txBox="1"/>
          <p:nvPr/>
        </p:nvSpPr>
        <p:spPr>
          <a:xfrm>
            <a:off x="305829" y="1631093"/>
            <a:ext cx="818738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For if, </a:t>
            </a:r>
            <a:r>
              <a:rPr lang="en-US" sz="30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while we were God’s enemies</a:t>
            </a:r>
            <a:r>
              <a:rPr lang="en-US" sz="3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we were reconciled to him through the death of his Son, how much more, having been reconciled, shall we be saved through his life! Romans 5:10 niv</a:t>
            </a:r>
          </a:p>
          <a:p>
            <a:pPr algn="ctr"/>
            <a:endParaRPr lang="en-US" sz="30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ja-JP" altLang="en-US" sz="30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因 为 我 们 作 仇 敌 的 时 候 ， 且 藉 着 神 儿 子 的 死 ， 得 与 神 和 好 ； 既 已 和 好 ， 就 更 要 因 他 的 生 得 救 了 。</a:t>
            </a:r>
            <a:endParaRPr lang="en-AU" altLang="ja-JP" sz="30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ja-JP" altLang="en-US" sz="300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羅 馬 書 </a:t>
            </a:r>
            <a:r>
              <a:rPr lang="en-US" altLang="ja-JP" sz="30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5:10</a:t>
            </a:r>
            <a:endParaRPr lang="en-US" sz="30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9AC95C-4B45-FEA8-D20E-5B4BABC6D8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617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E1CC7-6A75-80EB-54D9-D32E12706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02BF92-DD51-AE82-09C3-3814EEB91A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628" r="30035"/>
          <a:stretch>
            <a:fillRect/>
          </a:stretch>
        </p:blipFill>
        <p:spPr>
          <a:xfrm>
            <a:off x="8493211" y="10"/>
            <a:ext cx="3698789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01B43C-276B-9E75-3DAE-B17D6FC2B4A3}"/>
              </a:ext>
            </a:extLst>
          </p:cNvPr>
          <p:cNvSpPr txBox="1"/>
          <p:nvPr/>
        </p:nvSpPr>
        <p:spPr>
          <a:xfrm>
            <a:off x="229612" y="1240527"/>
            <a:ext cx="787434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Secondly: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God’s Miracle of Grace </a:t>
            </a:r>
          </a:p>
          <a:p>
            <a:pPr algn="ctr"/>
            <a:r>
              <a:rPr lang="en-US" sz="4400" b="1" u="sng" dirty="0">
                <a:solidFill>
                  <a:schemeClr val="bg1"/>
                </a:solidFill>
              </a:rPr>
              <a:t>God Made Us Alive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(verses 4–9)</a:t>
            </a:r>
          </a:p>
          <a:p>
            <a:pPr algn="ctr"/>
            <a:endParaRPr lang="en-US" sz="3200" dirty="0">
              <a:solidFill>
                <a:schemeClr val="bg1"/>
              </a:solidFill>
            </a:endParaRPr>
          </a:p>
          <a:p>
            <a:pPr algn="ctr"/>
            <a:r>
              <a:rPr lang="ja-JP" altLang="en-US" sz="3200">
                <a:solidFill>
                  <a:schemeClr val="bg1"/>
                </a:solidFill>
              </a:rPr>
              <a:t>其次：</a:t>
            </a:r>
          </a:p>
          <a:p>
            <a:pPr algn="ctr"/>
            <a:r>
              <a:rPr lang="ja-JP" altLang="en-US" sz="3600" b="1">
                <a:solidFill>
                  <a:schemeClr val="bg1"/>
                </a:solidFill>
              </a:rPr>
              <a:t>上帝恩典的奇迹</a:t>
            </a:r>
          </a:p>
          <a:p>
            <a:pPr algn="ctr"/>
            <a:r>
              <a:rPr lang="ja-JP" altLang="en-US" sz="3600" b="1">
                <a:solidFill>
                  <a:schemeClr val="bg1"/>
                </a:solidFill>
              </a:rPr>
              <a:t>上帝使我们复活</a:t>
            </a:r>
          </a:p>
          <a:p>
            <a:pPr algn="ctr"/>
            <a:r>
              <a:rPr lang="ja-JP" altLang="en-US" sz="3200">
                <a:solidFill>
                  <a:schemeClr val="bg1"/>
                </a:solidFill>
              </a:rPr>
              <a:t>（第</a:t>
            </a:r>
            <a:r>
              <a:rPr lang="en-US" altLang="ja-JP" sz="3200" dirty="0">
                <a:solidFill>
                  <a:schemeClr val="bg1"/>
                </a:solidFill>
              </a:rPr>
              <a:t>4-9</a:t>
            </a:r>
            <a:r>
              <a:rPr lang="ja-JP" altLang="en-US" sz="3200">
                <a:solidFill>
                  <a:schemeClr val="bg1"/>
                </a:solidFill>
              </a:rPr>
              <a:t>节）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14E188-04AC-2980-ED57-B358419643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533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1C46E-A8A0-84F0-8B21-695437A1E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2036FB9-E191-E5A2-C2E0-FD7B849203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169" r="30035"/>
          <a:stretch>
            <a:fillRect/>
          </a:stretch>
        </p:blipFill>
        <p:spPr>
          <a:xfrm>
            <a:off x="9168714" y="10"/>
            <a:ext cx="3023286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E64B27-8BA8-6C58-B316-8757A33E4933}"/>
              </a:ext>
            </a:extLst>
          </p:cNvPr>
          <p:cNvSpPr txBox="1"/>
          <p:nvPr/>
        </p:nvSpPr>
        <p:spPr>
          <a:xfrm>
            <a:off x="268759" y="388885"/>
            <a:ext cx="868988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But because of his great love for us, God, who is rich in mercy</a:t>
            </a:r>
            <a:r>
              <a:rPr lang="en-US" sz="2400" dirty="0">
                <a:solidFill>
                  <a:schemeClr val="bg1"/>
                </a:solidFill>
              </a:rPr>
              <a:t>,</a:t>
            </a:r>
            <a:r>
              <a:rPr lang="en-US" sz="2400" baseline="30000" dirty="0">
                <a:solidFill>
                  <a:schemeClr val="bg1"/>
                </a:solidFill>
              </a:rPr>
              <a:t> 5 </a:t>
            </a:r>
            <a:r>
              <a:rPr lang="en-US" sz="2400" dirty="0">
                <a:solidFill>
                  <a:schemeClr val="bg1"/>
                </a:solidFill>
              </a:rPr>
              <a:t>made us alive with Christ even when we were dead in transgressions—</a:t>
            </a:r>
            <a:r>
              <a:rPr lang="en-US" sz="2400" b="1" dirty="0">
                <a:solidFill>
                  <a:srgbClr val="FFFF00"/>
                </a:solidFill>
              </a:rPr>
              <a:t>it is by grace you have been saved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baseline="30000" dirty="0">
                <a:solidFill>
                  <a:schemeClr val="bg1"/>
                </a:solidFill>
              </a:rPr>
              <a:t>6 </a:t>
            </a:r>
            <a:r>
              <a:rPr lang="en-US" sz="2400" dirty="0">
                <a:solidFill>
                  <a:schemeClr val="bg1"/>
                </a:solidFill>
              </a:rPr>
              <a:t>And </a:t>
            </a:r>
            <a:r>
              <a:rPr lang="en-US" sz="2400" b="1" dirty="0">
                <a:solidFill>
                  <a:srgbClr val="FFFF00"/>
                </a:solidFill>
              </a:rPr>
              <a:t>God raised us up </a:t>
            </a:r>
            <a:r>
              <a:rPr lang="en-US" sz="2400" dirty="0">
                <a:solidFill>
                  <a:schemeClr val="bg1"/>
                </a:solidFill>
              </a:rPr>
              <a:t>with Christ and </a:t>
            </a:r>
            <a:r>
              <a:rPr lang="en-US" sz="2400" b="1" dirty="0">
                <a:solidFill>
                  <a:srgbClr val="FFFF00"/>
                </a:solidFill>
              </a:rPr>
              <a:t>seated us with him </a:t>
            </a:r>
            <a:r>
              <a:rPr lang="en-US" sz="2400" dirty="0">
                <a:solidFill>
                  <a:schemeClr val="bg1"/>
                </a:solidFill>
              </a:rPr>
              <a:t>in the heavenly realms in Christ Jesus, </a:t>
            </a:r>
            <a:r>
              <a:rPr lang="en-US" sz="2400" baseline="30000" dirty="0">
                <a:solidFill>
                  <a:schemeClr val="bg1"/>
                </a:solidFill>
              </a:rPr>
              <a:t>7</a:t>
            </a:r>
            <a:r>
              <a:rPr lang="en-US" sz="2400" dirty="0">
                <a:solidFill>
                  <a:schemeClr val="bg1"/>
                </a:solidFill>
              </a:rPr>
              <a:t> in order that in the coming ages he </a:t>
            </a:r>
            <a:r>
              <a:rPr lang="en-US" sz="2400" b="1" dirty="0">
                <a:solidFill>
                  <a:srgbClr val="FFFF00"/>
                </a:solidFill>
              </a:rPr>
              <a:t>might show the incomparable riches of his grace</a:t>
            </a:r>
            <a:r>
              <a:rPr lang="en-US" sz="2400" dirty="0">
                <a:solidFill>
                  <a:schemeClr val="bg1"/>
                </a:solidFill>
              </a:rPr>
              <a:t>, expressed in his kindness to us in Christ Jesus. Ephesians 2:4–7 niv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4 </a:t>
            </a:r>
            <a:r>
              <a:rPr lang="ja-JP" altLang="en-US" sz="2400">
                <a:solidFill>
                  <a:schemeClr val="bg1"/>
                </a:solidFill>
              </a:rPr>
              <a:t>然 而 ， 神 既 有 丰 富 的 怜 悯 ， 因 他 爱 我 们 的 大 爱 ，</a:t>
            </a:r>
          </a:p>
          <a:p>
            <a:r>
              <a:rPr lang="en-US" altLang="ja-JP" sz="2400" dirty="0">
                <a:solidFill>
                  <a:schemeClr val="bg1"/>
                </a:solidFill>
              </a:rPr>
              <a:t>5 </a:t>
            </a:r>
            <a:r>
              <a:rPr lang="ja-JP" altLang="en-US" sz="2400">
                <a:solidFill>
                  <a:schemeClr val="bg1"/>
                </a:solidFill>
              </a:rPr>
              <a:t>当 我 们 死 在 过 犯 中 的 时 候 ， 便 叫 我 们 与 基 督 一 同 活 过 来 。 你 们 得 救 是 本 乎 恩 。</a:t>
            </a:r>
          </a:p>
          <a:p>
            <a:r>
              <a:rPr lang="en-US" altLang="ja-JP" sz="2400" dirty="0">
                <a:solidFill>
                  <a:schemeClr val="bg1"/>
                </a:solidFill>
              </a:rPr>
              <a:t>6 </a:t>
            </a:r>
            <a:r>
              <a:rPr lang="ja-JP" altLang="en-US" sz="2400">
                <a:solidFill>
                  <a:schemeClr val="bg1"/>
                </a:solidFill>
              </a:rPr>
              <a:t>他 又 叫 我 们 与 基 督 耶 稣 一 同 复 活 ， 一 同 坐 在 天 上 ，</a:t>
            </a:r>
          </a:p>
          <a:p>
            <a:r>
              <a:rPr lang="en-US" altLang="ja-JP" sz="2400" dirty="0">
                <a:solidFill>
                  <a:schemeClr val="bg1"/>
                </a:solidFill>
              </a:rPr>
              <a:t>7 </a:t>
            </a:r>
            <a:r>
              <a:rPr lang="ja-JP" altLang="en-US" sz="2400">
                <a:solidFill>
                  <a:schemeClr val="bg1"/>
                </a:solidFill>
              </a:rPr>
              <a:t>要 将 他 极 丰 富 的 恩 典 ， 就 是 他 在 基 督 耶 稣 里 向 我 们 所 施 的 恩 慈 ， 显 明 给 後 来 的 世 代 看 。</a:t>
            </a:r>
            <a:endParaRPr lang="en-AU" altLang="ja-JP" sz="2400" dirty="0">
              <a:solidFill>
                <a:schemeClr val="bg1"/>
              </a:solidFill>
            </a:endParaRPr>
          </a:p>
          <a:p>
            <a:r>
              <a:rPr lang="ja-JP" altLang="en-US" sz="2400">
                <a:solidFill>
                  <a:schemeClr val="bg1"/>
                </a:solidFill>
              </a:rPr>
              <a:t>以 弗 所 書 </a:t>
            </a:r>
            <a:r>
              <a:rPr lang="en-US" altLang="ja-JP" sz="2400" dirty="0">
                <a:solidFill>
                  <a:schemeClr val="bg1"/>
                </a:solidFill>
              </a:rPr>
              <a:t>2:4-7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B634CD-EF90-A875-B7E7-41008DFE7F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58693" y="127238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678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2A1F9-3B0A-33B6-07F0-2C702CC2A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C3CEF7-5BBD-FA6C-1F50-568455E183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169" r="30035"/>
          <a:stretch>
            <a:fillRect/>
          </a:stretch>
        </p:blipFill>
        <p:spPr>
          <a:xfrm>
            <a:off x="9168714" y="10"/>
            <a:ext cx="3023286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697FC7-C03C-A205-6D32-0A37CBFF98AC}"/>
              </a:ext>
            </a:extLst>
          </p:cNvPr>
          <p:cNvSpPr txBox="1"/>
          <p:nvPr/>
        </p:nvSpPr>
        <p:spPr>
          <a:xfrm>
            <a:off x="483836" y="1608468"/>
            <a:ext cx="809741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For it is </a:t>
            </a:r>
            <a:r>
              <a:rPr lang="en-US" sz="2800" b="1" dirty="0">
                <a:solidFill>
                  <a:srgbClr val="FFFF00"/>
                </a:solidFill>
              </a:rPr>
              <a:t>by grace you have been saved, through faith</a:t>
            </a:r>
            <a:r>
              <a:rPr lang="en-US" sz="2800" dirty="0">
                <a:solidFill>
                  <a:schemeClr val="bg1"/>
                </a:solidFill>
              </a:rPr>
              <a:t>—and this is </a:t>
            </a:r>
            <a:r>
              <a:rPr lang="en-US" sz="2800" b="1" dirty="0">
                <a:solidFill>
                  <a:srgbClr val="FFFF00"/>
                </a:solidFill>
              </a:rPr>
              <a:t>not from yourselves</a:t>
            </a:r>
            <a:r>
              <a:rPr lang="en-US" sz="2800" dirty="0">
                <a:solidFill>
                  <a:schemeClr val="bg1"/>
                </a:solidFill>
              </a:rPr>
              <a:t>, it is the </a:t>
            </a:r>
            <a:r>
              <a:rPr lang="en-US" sz="2800" b="1" dirty="0">
                <a:solidFill>
                  <a:srgbClr val="FFFF00"/>
                </a:solidFill>
              </a:rPr>
              <a:t>gift of God</a:t>
            </a:r>
            <a:r>
              <a:rPr lang="en-US" sz="2800" dirty="0">
                <a:solidFill>
                  <a:schemeClr val="bg1"/>
                </a:solidFill>
              </a:rPr>
              <a:t>— </a:t>
            </a:r>
            <a:r>
              <a:rPr lang="en-US" sz="2800" baseline="30000" dirty="0">
                <a:solidFill>
                  <a:schemeClr val="bg1"/>
                </a:solidFill>
              </a:rPr>
              <a:t>9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not by works, so that no one can boast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Ephesians 2:8–9 niv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</a:rPr>
              <a:t> 你 们 得 救 是 本 乎 恩 ， 也 因 着 信 ； 这 并 不 是 出 於 自 己 ， 乃 是 神 所 赐 的 ；</a:t>
            </a:r>
          </a:p>
          <a:p>
            <a:pPr algn="ctr"/>
            <a:r>
              <a:rPr lang="en-US" altLang="ja-JP" sz="2800" dirty="0">
                <a:solidFill>
                  <a:schemeClr val="bg1"/>
                </a:solidFill>
              </a:rPr>
              <a:t>9 </a:t>
            </a:r>
            <a:r>
              <a:rPr lang="ja-JP" altLang="en-US" sz="2800">
                <a:solidFill>
                  <a:schemeClr val="bg1"/>
                </a:solidFill>
              </a:rPr>
              <a:t>也 不 是 出 於 行 为 ， 免 得 有 人 自 夸 。</a:t>
            </a:r>
            <a:endParaRPr lang="en-US" altLang="ja-JP" sz="2800" dirty="0">
              <a:solidFill>
                <a:schemeClr val="bg1"/>
              </a:solidFill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</a:rPr>
              <a:t>以 弗 所 書 </a:t>
            </a:r>
            <a:r>
              <a:rPr lang="en-US" altLang="ja-JP" sz="2800" dirty="0">
                <a:solidFill>
                  <a:schemeClr val="bg1"/>
                </a:solidFill>
              </a:rPr>
              <a:t>2:8-9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EC639C-B6F9-2E26-ACC7-7361375E68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15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5380E-12C5-A42D-42E6-20E9039B5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AA0ABC-5A13-CFAA-F67D-C759DD706F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169" r="30035"/>
          <a:stretch>
            <a:fillRect/>
          </a:stretch>
        </p:blipFill>
        <p:spPr>
          <a:xfrm>
            <a:off x="9168714" y="10"/>
            <a:ext cx="3023286" cy="685799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68FD68-CD43-AF39-61D2-B5D4BBEA4531}"/>
              </a:ext>
            </a:extLst>
          </p:cNvPr>
          <p:cNvSpPr txBox="1"/>
          <p:nvPr/>
        </p:nvSpPr>
        <p:spPr>
          <a:xfrm>
            <a:off x="483836" y="893771"/>
            <a:ext cx="861574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Made us alive with Christ</a:t>
            </a:r>
          </a:p>
          <a:p>
            <a:r>
              <a:rPr lang="en-AU" altLang="ja-JP" sz="2800" dirty="0">
                <a:solidFill>
                  <a:schemeClr val="bg1"/>
                </a:solidFill>
              </a:rPr>
              <a:t>     </a:t>
            </a:r>
            <a:r>
              <a:rPr lang="ja-JP" altLang="en-US" sz="2800">
                <a:solidFill>
                  <a:schemeClr val="bg1"/>
                </a:solidFill>
              </a:rPr>
              <a:t>使我们藉着基督得生命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God raised us up with Christ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</a:t>
            </a:r>
            <a:r>
              <a:rPr lang="ja-JP" altLang="en-US" sz="2800">
                <a:solidFill>
                  <a:schemeClr val="bg1"/>
                </a:solidFill>
              </a:rPr>
              <a:t>神使我们与基督一同复活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Seated us with him in the heavenly realms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</a:t>
            </a:r>
            <a:r>
              <a:rPr lang="ja-JP" altLang="en-US" sz="2800">
                <a:solidFill>
                  <a:schemeClr val="bg1"/>
                </a:solidFill>
              </a:rPr>
              <a:t>使我们与基督一同坐在天上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Show the incomparable riches of his grace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</a:t>
            </a:r>
            <a:r>
              <a:rPr lang="ja-JP" altLang="en-US" sz="2800">
                <a:solidFill>
                  <a:schemeClr val="bg1"/>
                </a:solidFill>
              </a:rPr>
              <a:t>彰显他无比丰富的恩典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Expressed in his kindness to us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</a:t>
            </a:r>
            <a:r>
              <a:rPr lang="ja-JP" altLang="en-US" sz="2800">
                <a:solidFill>
                  <a:schemeClr val="bg1"/>
                </a:solidFill>
              </a:rPr>
              <a:t>以他的恩慈向我们表达心意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It is the gift of God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</a:t>
            </a:r>
            <a:r>
              <a:rPr lang="ja-JP" altLang="en-US" sz="2800">
                <a:solidFill>
                  <a:schemeClr val="bg1"/>
                </a:solidFill>
              </a:rPr>
              <a:t>这是神的恩赐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EE9739-9702-9BDD-E62D-577121E492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" r="933" b="49999"/>
          <a:stretch/>
        </p:blipFill>
        <p:spPr>
          <a:xfrm>
            <a:off x="229612" y="282067"/>
            <a:ext cx="508449" cy="3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710124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1562</Words>
  <Application>Microsoft Office PowerPoint</Application>
  <PresentationFormat>Widescreen</PresentationFormat>
  <Paragraphs>104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Arial</vt:lpstr>
      <vt:lpstr>Neue Haas Grotesk Text Pro</vt:lpstr>
      <vt:lpstr>VanillaVTI</vt:lpstr>
      <vt:lpstr>Strengthen by Grace 因恩典刚强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Teo</dc:creator>
  <cp:lastModifiedBy>R Fang</cp:lastModifiedBy>
  <cp:revision>19</cp:revision>
  <dcterms:created xsi:type="dcterms:W3CDTF">2025-12-18T01:12:33Z</dcterms:created>
  <dcterms:modified xsi:type="dcterms:W3CDTF">2026-01-19T00:55:03Z</dcterms:modified>
</cp:coreProperties>
</file>