
<file path=[Content_Types].xml><?xml version="1.0" encoding="utf-8"?>
<Types xmlns="http://schemas.openxmlformats.org/package/2006/content-types">
  <Default Extension="bmp" ContentType="image/bmp"/>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Lst>
  <p:sldSz cx="12192000" cy="6858000"/>
  <p:notesSz cx="12192000" cy="6858000"/>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120" d="100"/>
          <a:sy n="120" d="100"/>
        </p:scale>
        <p:origin x="80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1143000" y="2031999"/>
            <a:ext cx="9925050" cy="27495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8773">
                <a:solidFill>
                  <a:srgbClr val="000000"/>
                </a:solidFill>
              </a:defRPr>
            </a:lvl1pP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806449" y="1352550"/>
            <a:ext cx="10496550" cy="51244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247650" y="1276350"/>
            <a:ext cx="11696700" cy="51244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812800" y="1244600"/>
            <a:ext cx="1049020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806449" y="1352550"/>
            <a:ext cx="10496550" cy="51244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863599" y="1492250"/>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863599" y="1460499"/>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2406650" y="685800"/>
            <a:ext cx="9785350" cy="2444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000000"/>
                </a:solidFill>
              </a:defRPr>
            </a:lvl1pPr>
          </a:lstStyle>
          <a:p>
            <a:pPr algn="l"/>
            <a:endParaRPr/>
          </a:p>
        </p:txBody>
      </p:sp>
      <p:sp>
        <p:nvSpPr>
          <p:cNvPr id="3" name="New Shape"/>
          <p:cNvSpPr>
            <a:spLocks noGrp="1"/>
          </p:cNvSpPr>
          <p:nvPr>
            <p:ph type="body" idx="1"/>
          </p:nvPr>
        </p:nvSpPr>
        <p:spPr>
          <a:xfrm>
            <a:off x="825499" y="1460499"/>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448550" y="717550"/>
            <a:ext cx="454025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000000"/>
                </a:solidFill>
              </a:defRPr>
            </a:lvl1pPr>
          </a:lstStyle>
          <a:p>
            <a:pPr algn="r"/>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2406650" y="685800"/>
            <a:ext cx="9785350" cy="2444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000000"/>
                </a:solidFill>
              </a:defRPr>
            </a:lvl1pPr>
          </a:lstStyle>
          <a:p>
            <a:pPr algn="l"/>
            <a:endParaRPr/>
          </a:p>
        </p:txBody>
      </p:sp>
      <p:sp>
        <p:nvSpPr>
          <p:cNvPr id="3" name="New Shape"/>
          <p:cNvSpPr>
            <a:spLocks noGrp="1"/>
          </p:cNvSpPr>
          <p:nvPr>
            <p:ph type="body" idx="1"/>
          </p:nvPr>
        </p:nvSpPr>
        <p:spPr>
          <a:xfrm>
            <a:off x="825499" y="1460499"/>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448550" y="717550"/>
            <a:ext cx="454025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000000"/>
                </a:solidFill>
              </a:defRPr>
            </a:lvl1pPr>
          </a:lstStyle>
          <a:p>
            <a:pPr algn="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863599" y="1492250"/>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863599" y="1492250"/>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863599" y="1492250"/>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2406650" y="685800"/>
            <a:ext cx="9785350" cy="2444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000000"/>
                </a:solidFill>
              </a:defRPr>
            </a:lvl1pPr>
          </a:lstStyle>
          <a:p>
            <a:pPr algn="l"/>
            <a:endParaRPr/>
          </a:p>
        </p:txBody>
      </p:sp>
      <p:sp>
        <p:nvSpPr>
          <p:cNvPr id="3" name="New Shape"/>
          <p:cNvSpPr>
            <a:spLocks noGrp="1"/>
          </p:cNvSpPr>
          <p:nvPr>
            <p:ph type="body" idx="1"/>
          </p:nvPr>
        </p:nvSpPr>
        <p:spPr>
          <a:xfrm>
            <a:off x="825499" y="1460499"/>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448550" y="717550"/>
            <a:ext cx="454025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000000"/>
                </a:solidFill>
              </a:defRPr>
            </a:lvl1pPr>
          </a:lstStyle>
          <a:p>
            <a:pPr algn="r"/>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2406650" y="685800"/>
            <a:ext cx="9785350" cy="2444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000000"/>
                </a:solidFill>
              </a:defRPr>
            </a:lvl1pPr>
          </a:lstStyle>
          <a:p>
            <a:pPr algn="l"/>
            <a:endParaRPr/>
          </a:p>
        </p:txBody>
      </p:sp>
      <p:sp>
        <p:nvSpPr>
          <p:cNvPr id="3" name="New Shape"/>
          <p:cNvSpPr>
            <a:spLocks noGrp="1"/>
          </p:cNvSpPr>
          <p:nvPr>
            <p:ph type="body" idx="1"/>
          </p:nvPr>
        </p:nvSpPr>
        <p:spPr>
          <a:xfrm>
            <a:off x="825499" y="1460499"/>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448550" y="717550"/>
            <a:ext cx="454025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000000"/>
                </a:solidFill>
              </a:defRPr>
            </a:lvl1pPr>
          </a:lstStyle>
          <a:p>
            <a:pPr algn="r"/>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2406650" y="685800"/>
            <a:ext cx="9785350" cy="2444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000000"/>
                </a:solidFill>
              </a:defRPr>
            </a:lvl1pPr>
          </a:lstStyle>
          <a:p>
            <a:pPr algn="l"/>
            <a:endParaRPr/>
          </a:p>
        </p:txBody>
      </p:sp>
      <p:sp>
        <p:nvSpPr>
          <p:cNvPr id="3" name="New Shape"/>
          <p:cNvSpPr>
            <a:spLocks noGrp="1"/>
          </p:cNvSpPr>
          <p:nvPr>
            <p:ph type="body" idx="1"/>
          </p:nvPr>
        </p:nvSpPr>
        <p:spPr>
          <a:xfrm>
            <a:off x="825499" y="1460499"/>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448550" y="717550"/>
            <a:ext cx="454025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000000"/>
                </a:solidFill>
              </a:defRPr>
            </a:lvl1pPr>
          </a:lstStyle>
          <a:p>
            <a:pPr algn="r"/>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2406650" y="685800"/>
            <a:ext cx="9785350" cy="2444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000000"/>
                </a:solidFill>
              </a:defRPr>
            </a:lvl1pPr>
          </a:lstStyle>
          <a:p>
            <a:pPr algn="l"/>
            <a:endParaRPr/>
          </a:p>
        </p:txBody>
      </p:sp>
      <p:sp>
        <p:nvSpPr>
          <p:cNvPr id="3" name="New Shape"/>
          <p:cNvSpPr>
            <a:spLocks noGrp="1"/>
          </p:cNvSpPr>
          <p:nvPr>
            <p:ph type="body" idx="1"/>
          </p:nvPr>
        </p:nvSpPr>
        <p:spPr>
          <a:xfrm>
            <a:off x="825499" y="1460499"/>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448550" y="717550"/>
            <a:ext cx="454025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000000"/>
                </a:solidFill>
              </a:defRPr>
            </a:lvl1pPr>
          </a:lstStyle>
          <a:p>
            <a:pPr algn="r"/>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2406650" y="685800"/>
            <a:ext cx="9785350" cy="24447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000000"/>
                </a:solidFill>
              </a:defRPr>
            </a:lvl1pPr>
          </a:lstStyle>
          <a:p>
            <a:pPr algn="l"/>
            <a:endParaRPr/>
          </a:p>
        </p:txBody>
      </p:sp>
      <p:sp>
        <p:nvSpPr>
          <p:cNvPr id="3" name="New Shape"/>
          <p:cNvSpPr>
            <a:spLocks noGrp="1"/>
          </p:cNvSpPr>
          <p:nvPr>
            <p:ph type="body" idx="1"/>
          </p:nvPr>
        </p:nvSpPr>
        <p:spPr>
          <a:xfrm>
            <a:off x="825499" y="1460499"/>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448550" y="717550"/>
            <a:ext cx="454025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000000"/>
                </a:solidFill>
              </a:defRPr>
            </a:lvl1pPr>
          </a:lstStyle>
          <a:p>
            <a:pPr algn="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
        <p:nvSpPr>
          <p:cNvPr id="2" name="New Shape"/>
          <p:cNvSpPr>
            <a:spLocks noGrp="1"/>
          </p:cNvSpPr>
          <p:nvPr>
            <p:ph type="body"/>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endParaRPr/>
          </a:p>
        </p:txBody>
      </p:sp>
      <p:sp>
        <p:nvSpPr>
          <p:cNvPr id="3" name="New Shape"/>
          <p:cNvSpPr>
            <a:spLocks noGrp="1"/>
          </p:cNvSpPr>
          <p:nvPr>
            <p:ph type="body" idx="1"/>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endParaRP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endParaRP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theme" Target="../theme/theme1.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 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 id="2147483694" r:id="rId46"/>
    <p:sldLayoutId id="2147483695" r:id="rId47"/>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1.xml"/></Relationships>
</file>

<file path=ppt/slides/_rels/slide2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6.xml"/></Relationships>
</file>

<file path=ppt/slides/_rels/slide2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7.xml"/></Relationships>
</file>

<file path=ppt/slides/_rels/slide2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8.xml"/></Relationships>
</file>

<file path=ppt/slides/_rels/slide2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0.xml"/></Relationships>
</file>

<file path=ppt/slides/_rels/slide3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1.xml"/></Relationships>
</file>

<file path=ppt/slides/_rels/slide3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2.xml"/></Relationships>
</file>

<file path=ppt/slides/_rels/slide3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3.xml"/></Relationships>
</file>

<file path=ppt/slides/_rels/slide3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4.xml"/></Relationships>
</file>

<file path=ppt/slides/_rels/slide3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5.xml"/></Relationships>
</file>

<file path=ppt/slides/_rels/slide3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6.xml"/></Relationships>
</file>

<file path=ppt/slides/_rels/slide3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7.xml"/></Relationships>
</file>

<file path=ppt/slides/_rels/slide3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8.xml"/></Relationships>
</file>

<file path=ppt/slides/_rels/slide3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40.xml"/></Relationships>
</file>

<file path=ppt/slides/_rels/slide4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41.xml"/></Relationships>
</file>

<file path=ppt/slides/_rels/slide4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42.xml"/></Relationships>
</file>

<file path=ppt/slides/_rels/slide4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43.xml"/></Relationships>
</file>

<file path=ppt/slides/_rels/slide44.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44.xml"/></Relationships>
</file>

<file path=ppt/slides/_rels/slide4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45.xml"/></Relationships>
</file>

<file path=ppt/slides/_rels/slide4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46.xml"/></Relationships>
</file>

<file path=ppt/slides/_rels/slide4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47.xml"/></Relationships>
</file>

<file path=ppt/slides/_rels/slide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p:cNvPicPr>
            <a:picLocks noChangeAspect="1"/>
          </p:cNvPicPr>
          <p:nvPr/>
        </p:nvPicPr>
        <p:blipFill dpi="0">
          <a:blip r:embed="rId2"/>
          <a:stretch/>
        </p:blipFill>
        <p:spPr>
          <a:xfrm>
            <a:off x="1219200" y="685800"/>
            <a:ext cx="9753600" cy="5486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Jesus said to him, “Again it is written, ‘You shall not put the Lord your God to the test.’ ”</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4:7</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Again, the devil took him to a very high mountain and showed him all the kingdoms of the world and their glory.</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4:8</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And he said to him, “All these I will give you, if you will fall down and worship me.”</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4:9</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Then Jesus said to him, “Be gone, Satan! For it is written, “ ‘You shall worship the Lord your God and him only shall you serve.’ ”</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4:10</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Then the devil left him, and behold, angels came and were ministering to him.</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4:11</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From that time Jesus began to preach, saying, “Repent, for the kingdom of heaven is at hand.”</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4:17</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While walking by the Sea of Galilee, he saw two brothers, Simon (who is called Peter) and Andrew his brother, casting a net into the sea, for they were fishermen.</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4:18</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And he said to them, “Follow me, and I will make you fishers of men.” Immediately they left their nets and followed him.</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4:19–20</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And going on from there he saw two other brothers, James the son of Zebedee and John his brother, in the boat with Zebedee their father, mending their nets, and he called them.</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4:21</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Immediately they left the boat and their father and followed him.</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4:22</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But Jesus answered him, “Let it be so now, for thus it is fitting for us to fulfill all righteousness.” Then he consented.</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3:15</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And he went throughout all Galilee, teaching in their synagogues and proclaiming the gospel of the kingdom and healing every disease and every affliction among the people.</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4:23</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So his fame spread throughout all Syria, and they brought him all the sick, those afflicted with various diseases and pains, those oppressed by demons, those having seizures, and paralytics, and he healed them.</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4:24</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And great crowds followed him from Galilee and the Decapolis, and from Jerusalem and Judea, and from beyond the Jordan.</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4:25</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06449" y="1352550"/>
            <a:ext cx="10496550" cy="51244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1" dirty="0">
                <a:solidFill>
                  <a:srgbClr val="000000"/>
                </a:solidFill>
              </a:rPr>
              <a:t>A. Jesus humbles Himself to God the Father’s Righteous Standard…to be baptized (v.13-17).</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But Jesus answered him, “Let it be so now, for thus it is fitting for us to fulfill all righteousness.” Then he consented.</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3:15</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Jesus answered him, “Allow it for now, because this is the way for us to fulfill all righteousness.” Then he allowed Him to be baptized.</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3:15</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HCSB</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But Jesus said, “It should be done, for we must carry out all that God requires.” So John agreed to baptize him.</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3:15</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NLT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But Jesus answered him, “Let it be so now; for it is proper for us in this way to fulfill all righteousness.” Then he consented.</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3:15</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NRSV</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47650" y="1276350"/>
            <a:ext cx="11696700" cy="51244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1" dirty="0">
                <a:solidFill>
                  <a:srgbClr val="000000"/>
                </a:solidFill>
              </a:rPr>
              <a:t>righteousness</a:t>
            </a:r>
            <a:r>
              <a:rPr sz="4400" b="0" dirty="0">
                <a:solidFill>
                  <a:srgbClr val="000000"/>
                </a:solidFill>
              </a:rPr>
              <a:t> means </a:t>
            </a:r>
            <a:r>
              <a:rPr sz="4400" b="1" dirty="0" err="1">
                <a:solidFill>
                  <a:srgbClr val="000000"/>
                </a:solidFill>
              </a:rPr>
              <a:t>dikaiosúnē</a:t>
            </a:r>
            <a:r>
              <a:rPr sz="4400" b="0" dirty="0">
                <a:solidFill>
                  <a:srgbClr val="000000"/>
                </a:solidFill>
              </a:rPr>
              <a:t> [1343] = </a:t>
            </a:r>
            <a:r>
              <a:rPr sz="4400" b="1" dirty="0">
                <a:solidFill>
                  <a:srgbClr val="0070C0"/>
                </a:solidFill>
              </a:rPr>
              <a:t>conformity to the claims of higher authority standing in opposition to lawlessness.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12800" y="1244600"/>
            <a:ext cx="1049020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1" dirty="0">
                <a:solidFill>
                  <a:srgbClr val="000000"/>
                </a:solidFill>
              </a:rPr>
              <a:t>right </a:t>
            </a:r>
            <a:r>
              <a:rPr sz="4400" b="0" dirty="0">
                <a:solidFill>
                  <a:srgbClr val="000000"/>
                </a:solidFill>
              </a:rPr>
              <a:t>Greek word </a:t>
            </a:r>
            <a:r>
              <a:rPr sz="4400" b="1" dirty="0" err="1">
                <a:solidFill>
                  <a:srgbClr val="000000"/>
                </a:solidFill>
              </a:rPr>
              <a:t>prépō</a:t>
            </a:r>
            <a:r>
              <a:rPr sz="4400" b="1" dirty="0">
                <a:solidFill>
                  <a:srgbClr val="000000"/>
                </a:solidFill>
              </a:rPr>
              <a:t> </a:t>
            </a:r>
            <a:r>
              <a:rPr sz="4400" b="0" dirty="0">
                <a:solidFill>
                  <a:srgbClr val="000000"/>
                </a:solidFill>
              </a:rPr>
              <a:t>[4241] meaning </a:t>
            </a:r>
            <a:r>
              <a:rPr sz="4400" b="1" dirty="0">
                <a:solidFill>
                  <a:srgbClr val="0070C0"/>
                </a:solidFill>
              </a:rPr>
              <a:t>proper</a:t>
            </a:r>
            <a:r>
              <a:rPr sz="4400" b="0" dirty="0">
                <a:solidFill>
                  <a:srgbClr val="000000"/>
                </a:solidFill>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And when Jesus was baptized, immediately he went up from the water, and behold, the heavens were opened to him, and he saw the Spirit of God descending like a dove and coming to rest on him;</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3:16</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06449" y="1352550"/>
            <a:ext cx="10496550" cy="51244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1" dirty="0">
                <a:solidFill>
                  <a:srgbClr val="000000"/>
                </a:solidFill>
              </a:rPr>
              <a:t>fulfill</a:t>
            </a:r>
            <a:r>
              <a:rPr sz="4400" b="0" dirty="0">
                <a:solidFill>
                  <a:srgbClr val="000000"/>
                </a:solidFill>
              </a:rPr>
              <a:t> is </a:t>
            </a:r>
            <a:r>
              <a:rPr sz="4400" b="1" dirty="0" err="1">
                <a:solidFill>
                  <a:srgbClr val="000000"/>
                </a:solidFill>
              </a:rPr>
              <a:t>pleróō</a:t>
            </a:r>
            <a:r>
              <a:rPr sz="4400" b="0" dirty="0">
                <a:solidFill>
                  <a:srgbClr val="000000"/>
                </a:solidFill>
              </a:rPr>
              <a:t> [4137] means </a:t>
            </a:r>
            <a:r>
              <a:rPr sz="4400" b="1" dirty="0">
                <a:solidFill>
                  <a:srgbClr val="0070C0"/>
                </a:solidFill>
              </a:rPr>
              <a:t>to perform fully; it is a duty or obligation.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For you know the grace of our Lord Jesus Christ, that though he was rich, yet for your sake he became poor, so that you by his poverty might become rich.</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2 Corinthians 8:9</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And Peter said to them, “Repent and be baptized every one of you in the name of Jesus Christ for the forgiveness of your sins, and you will receive the gift of the Holy Spirit.</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Acts 2:38</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For the promise is for you and for your children and for all who are far off, everyone whom the Lord our God calls to himself.”</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Acts 2:39</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Go therefore and make disciples of all nations, baptizing them in the name of the Father and of the Son and of the Holy Spirit, teaching them to observe all that I have commanded you. And behold, I am with you always, to the end of the age.”</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28:19–20</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63599" y="1492250"/>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1" dirty="0">
                <a:solidFill>
                  <a:srgbClr val="000000"/>
                </a:solidFill>
              </a:rPr>
              <a:t>B. Jesus allowed Himself to be led by the Spirit (4:1)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Then Jesus was led up by the Spirit into the wilderness to be tempted by the devil. And after fasting forty days and forty nights, he was hungry.</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4:1–2</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63599" y="1460499"/>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1" dirty="0">
                <a:solidFill>
                  <a:srgbClr val="000000"/>
                </a:solidFill>
              </a:rPr>
              <a:t>Part of doing the right thing with God is facing trial and temptations.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25499" y="1460499"/>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Let no one say when he is tempted, “I am being tempted by God,” for God cannot be tempted with evil, and he himself tempts no one. But each person is tempted when he is lured and enticed by his own desire.</a:t>
            </a:r>
          </a:p>
        </p:txBody>
      </p:sp>
      <p:sp>
        <p:nvSpPr>
          <p:cNvPr id="3" name="New Shape"/>
          <p:cNvSpPr>
            <a:spLocks noGrp="1"/>
          </p:cNvSpPr>
          <p:nvPr>
            <p:ph type="body" idx="1"/>
          </p:nvPr>
        </p:nvSpPr>
        <p:spPr>
          <a:xfrm>
            <a:off x="2406650" y="685800"/>
            <a:ext cx="9785350" cy="122806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000000"/>
                </a:solidFill>
              </a:defRPr>
            </a:lvl1pPr>
          </a:lstStyle>
          <a:p>
            <a:pPr algn="l"/>
            <a:r>
              <a:rPr sz="4900" b="0" dirty="0">
                <a:solidFill>
                  <a:srgbClr val="000000"/>
                </a:solidFill>
              </a:rPr>
              <a:t>James 1:13–14</a:t>
            </a:r>
          </a:p>
        </p:txBody>
      </p:sp>
      <p:sp>
        <p:nvSpPr>
          <p:cNvPr id="4" name="New Shape"/>
          <p:cNvSpPr>
            <a:spLocks noGrp="1"/>
          </p:cNvSpPr>
          <p:nvPr>
            <p:ph type="body" idx="2"/>
          </p:nvPr>
        </p:nvSpPr>
        <p:spPr>
          <a:xfrm>
            <a:off x="7299325" y="-508000"/>
            <a:ext cx="454025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000000"/>
                </a:solidFill>
              </a:defRPr>
            </a:lvl1pPr>
          </a:lstStyle>
          <a:p>
            <a:pPr algn="r"/>
            <a:r>
              <a:rPr sz="2613" b="0" dirty="0">
                <a:solidFill>
                  <a:srgbClr val="000000"/>
                </a:solidFill>
              </a:rPr>
              <a:t>ESV</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25499" y="1460499"/>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Watch and pray that you may not enter into temptation. The spirit indeed is willing, but the flesh is weak.”</a:t>
            </a:r>
          </a:p>
        </p:txBody>
      </p:sp>
      <p:sp>
        <p:nvSpPr>
          <p:cNvPr id="3" name="New Shape"/>
          <p:cNvSpPr>
            <a:spLocks noGrp="1"/>
          </p:cNvSpPr>
          <p:nvPr>
            <p:ph type="body" idx="1"/>
          </p:nvPr>
        </p:nvSpPr>
        <p:spPr>
          <a:xfrm>
            <a:off x="3306726" y="685800"/>
            <a:ext cx="8885274" cy="1302488"/>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000000"/>
                </a:solidFill>
              </a:defRPr>
            </a:lvl1pPr>
          </a:lstStyle>
          <a:p>
            <a:pPr algn="l"/>
            <a:r>
              <a:rPr sz="4900" b="0" dirty="0">
                <a:solidFill>
                  <a:srgbClr val="000000"/>
                </a:solidFill>
              </a:rPr>
              <a:t>Mark 14:38</a:t>
            </a:r>
          </a:p>
        </p:txBody>
      </p:sp>
      <p:sp>
        <p:nvSpPr>
          <p:cNvPr id="4" name="New Shape"/>
          <p:cNvSpPr>
            <a:spLocks noGrp="1"/>
          </p:cNvSpPr>
          <p:nvPr>
            <p:ph type="body" idx="2"/>
          </p:nvPr>
        </p:nvSpPr>
        <p:spPr>
          <a:xfrm>
            <a:off x="7448550" y="717550"/>
            <a:ext cx="4540250" cy="1270738"/>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000000"/>
                </a:solidFill>
              </a:defRPr>
            </a:lvl1pPr>
          </a:lstStyle>
          <a:p>
            <a:pPr algn="r"/>
            <a:r>
              <a:rPr sz="2613" b="0" dirty="0">
                <a:solidFill>
                  <a:srgbClr val="000000"/>
                </a:solidFill>
              </a:rPr>
              <a:t>ESV</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and behold, a voice from heaven said, “This is my beloved Son, with whom I am well pleased.”</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3:17</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63599" y="1492250"/>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1" dirty="0">
                <a:solidFill>
                  <a:srgbClr val="000000"/>
                </a:solidFill>
              </a:rPr>
              <a:t>a. To prove/improve our spiritual strength (v.2-4).</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63599" y="1492250"/>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1" dirty="0">
                <a:solidFill>
                  <a:srgbClr val="000000"/>
                </a:solidFill>
              </a:rPr>
              <a:t>Do we do the right thing, fulfilling the righteousness of God, by standing under trial so that we might become spiritually strengthened, even though we may be physically tested?</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63599" y="1492250"/>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1" dirty="0">
                <a:solidFill>
                  <a:srgbClr val="000000"/>
                </a:solidFill>
              </a:rPr>
              <a:t>b. To prove/improve our knowing of Jesus (v.5-7).</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25499" y="1460499"/>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“Because he holds fast to me in love, I will deliver him; I will protect him, because he knows my name.</a:t>
            </a:r>
          </a:p>
        </p:txBody>
      </p:sp>
      <p:sp>
        <p:nvSpPr>
          <p:cNvPr id="3" name="New Shape"/>
          <p:cNvSpPr>
            <a:spLocks noGrp="1"/>
          </p:cNvSpPr>
          <p:nvPr>
            <p:ph type="body" idx="1"/>
          </p:nvPr>
        </p:nvSpPr>
        <p:spPr>
          <a:xfrm>
            <a:off x="3583172" y="685800"/>
            <a:ext cx="8608828" cy="118553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000000"/>
                </a:solidFill>
              </a:defRPr>
            </a:lvl1pPr>
          </a:lstStyle>
          <a:p>
            <a:pPr algn="l"/>
            <a:r>
              <a:rPr sz="4900" b="0" dirty="0">
                <a:solidFill>
                  <a:srgbClr val="000000"/>
                </a:solidFill>
              </a:rPr>
              <a:t>Psalm 91:14</a:t>
            </a:r>
          </a:p>
        </p:txBody>
      </p:sp>
      <p:sp>
        <p:nvSpPr>
          <p:cNvPr id="4" name="New Shape"/>
          <p:cNvSpPr>
            <a:spLocks noGrp="1"/>
          </p:cNvSpPr>
          <p:nvPr>
            <p:ph type="body" idx="2"/>
          </p:nvPr>
        </p:nvSpPr>
        <p:spPr>
          <a:xfrm>
            <a:off x="7448550" y="717550"/>
            <a:ext cx="4540250" cy="1036822"/>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000000"/>
                </a:solidFill>
              </a:defRPr>
            </a:lvl1pPr>
          </a:lstStyle>
          <a:p>
            <a:pPr algn="r"/>
            <a:r>
              <a:rPr sz="2613" b="0" dirty="0">
                <a:solidFill>
                  <a:srgbClr val="000000"/>
                </a:solidFill>
              </a:rPr>
              <a:t>ESV</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25499" y="1460499"/>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When he calls to me, I will answer him; I will be with him in trouble; I will rescue him and honor him.</a:t>
            </a:r>
          </a:p>
        </p:txBody>
      </p:sp>
      <p:sp>
        <p:nvSpPr>
          <p:cNvPr id="3" name="New Shape"/>
          <p:cNvSpPr>
            <a:spLocks noGrp="1"/>
          </p:cNvSpPr>
          <p:nvPr>
            <p:ph type="body" idx="1"/>
          </p:nvPr>
        </p:nvSpPr>
        <p:spPr>
          <a:xfrm>
            <a:off x="3327990" y="685800"/>
            <a:ext cx="8864009" cy="122806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000000"/>
                </a:solidFill>
              </a:defRPr>
            </a:lvl1pPr>
          </a:lstStyle>
          <a:p>
            <a:pPr algn="l"/>
            <a:r>
              <a:rPr sz="4900" b="0" dirty="0">
                <a:solidFill>
                  <a:srgbClr val="000000"/>
                </a:solidFill>
              </a:rPr>
              <a:t>Psalm 91:15</a:t>
            </a:r>
          </a:p>
        </p:txBody>
      </p:sp>
      <p:sp>
        <p:nvSpPr>
          <p:cNvPr id="4" name="New Shape"/>
          <p:cNvSpPr>
            <a:spLocks noGrp="1"/>
          </p:cNvSpPr>
          <p:nvPr>
            <p:ph type="body" idx="2"/>
          </p:nvPr>
        </p:nvSpPr>
        <p:spPr>
          <a:xfrm>
            <a:off x="7448550" y="717550"/>
            <a:ext cx="4540250" cy="1079352"/>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000000"/>
                </a:solidFill>
              </a:defRPr>
            </a:lvl1pPr>
          </a:lstStyle>
          <a:p>
            <a:pPr algn="r"/>
            <a:r>
              <a:rPr sz="2613" b="0" dirty="0">
                <a:solidFill>
                  <a:srgbClr val="000000"/>
                </a:solidFill>
              </a:rPr>
              <a:t>ESV</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25499" y="1460499"/>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With long life I will satisfy him and show him my salvation.”</a:t>
            </a:r>
          </a:p>
        </p:txBody>
      </p:sp>
      <p:sp>
        <p:nvSpPr>
          <p:cNvPr id="3" name="New Shape"/>
          <p:cNvSpPr>
            <a:spLocks noGrp="1"/>
          </p:cNvSpPr>
          <p:nvPr>
            <p:ph type="body" idx="1"/>
          </p:nvPr>
        </p:nvSpPr>
        <p:spPr>
          <a:xfrm>
            <a:off x="3540642" y="685800"/>
            <a:ext cx="8651358" cy="1291856"/>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000000"/>
                </a:solidFill>
              </a:defRPr>
            </a:lvl1pPr>
          </a:lstStyle>
          <a:p>
            <a:pPr algn="l"/>
            <a:r>
              <a:rPr sz="4900" b="0" dirty="0">
                <a:solidFill>
                  <a:srgbClr val="000000"/>
                </a:solidFill>
              </a:rPr>
              <a:t>Psalm 91:16</a:t>
            </a:r>
          </a:p>
        </p:txBody>
      </p:sp>
      <p:sp>
        <p:nvSpPr>
          <p:cNvPr id="4" name="New Shape"/>
          <p:cNvSpPr>
            <a:spLocks noGrp="1"/>
          </p:cNvSpPr>
          <p:nvPr>
            <p:ph type="body" idx="2"/>
          </p:nvPr>
        </p:nvSpPr>
        <p:spPr>
          <a:xfrm>
            <a:off x="7448550" y="717550"/>
            <a:ext cx="4540250" cy="1185678"/>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000000"/>
                </a:solidFill>
              </a:defRPr>
            </a:lvl1pPr>
          </a:lstStyle>
          <a:p>
            <a:pPr algn="r"/>
            <a:r>
              <a:rPr sz="2613" b="0" dirty="0">
                <a:solidFill>
                  <a:srgbClr val="000000"/>
                </a:solidFill>
              </a:rPr>
              <a:t>ESV</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25499" y="1460499"/>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And after you have suffered a little while, the God of all grace, who has called you to his eternal glory in Christ, will himself restore, confirm, strengthen, and establish you.</a:t>
            </a:r>
          </a:p>
        </p:txBody>
      </p:sp>
      <p:sp>
        <p:nvSpPr>
          <p:cNvPr id="3" name="New Shape"/>
          <p:cNvSpPr>
            <a:spLocks noGrp="1"/>
          </p:cNvSpPr>
          <p:nvPr>
            <p:ph type="body" idx="1"/>
          </p:nvPr>
        </p:nvSpPr>
        <p:spPr>
          <a:xfrm>
            <a:off x="3136604" y="685800"/>
            <a:ext cx="9055395" cy="1270591"/>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000000"/>
                </a:solidFill>
              </a:defRPr>
            </a:lvl1pPr>
          </a:lstStyle>
          <a:p>
            <a:pPr algn="l"/>
            <a:r>
              <a:rPr sz="4900" b="0" dirty="0">
                <a:solidFill>
                  <a:srgbClr val="000000"/>
                </a:solidFill>
              </a:rPr>
              <a:t>1 Peter 5:10</a:t>
            </a:r>
          </a:p>
        </p:txBody>
      </p:sp>
      <p:sp>
        <p:nvSpPr>
          <p:cNvPr id="4" name="New Shape"/>
          <p:cNvSpPr>
            <a:spLocks noGrp="1"/>
          </p:cNvSpPr>
          <p:nvPr>
            <p:ph type="body" idx="2"/>
          </p:nvPr>
        </p:nvSpPr>
        <p:spPr>
          <a:xfrm>
            <a:off x="7448550" y="717550"/>
            <a:ext cx="4540250" cy="1132515"/>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000000"/>
                </a:solidFill>
              </a:defRPr>
            </a:lvl1pPr>
          </a:lstStyle>
          <a:p>
            <a:pPr algn="r"/>
            <a:r>
              <a:rPr sz="2613" b="0" dirty="0">
                <a:solidFill>
                  <a:srgbClr val="000000"/>
                </a:solidFill>
              </a:rPr>
              <a:t>ESV</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825499" y="1460499"/>
            <a:ext cx="10496550" cy="51308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1" dirty="0">
                <a:solidFill>
                  <a:srgbClr val="000000"/>
                </a:solidFill>
              </a:rPr>
              <a:t>“You shall fear only the Lord your God; and you shall worship Him, and swear by His name.</a:t>
            </a:r>
          </a:p>
        </p:txBody>
      </p:sp>
      <p:sp>
        <p:nvSpPr>
          <p:cNvPr id="3" name="New Shape"/>
          <p:cNvSpPr>
            <a:spLocks noGrp="1"/>
          </p:cNvSpPr>
          <p:nvPr>
            <p:ph type="body" idx="1"/>
          </p:nvPr>
        </p:nvSpPr>
        <p:spPr>
          <a:xfrm>
            <a:off x="3232298" y="685800"/>
            <a:ext cx="8959702" cy="1302488"/>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900">
                <a:solidFill>
                  <a:srgbClr val="000000"/>
                </a:solidFill>
              </a:defRPr>
            </a:lvl1pPr>
          </a:lstStyle>
          <a:p>
            <a:pPr algn="l"/>
            <a:r>
              <a:rPr sz="4900" b="0" dirty="0">
                <a:solidFill>
                  <a:srgbClr val="000000"/>
                </a:solidFill>
              </a:rPr>
              <a:t>Deuteronomy 6:13</a:t>
            </a:r>
          </a:p>
        </p:txBody>
      </p:sp>
      <p:sp>
        <p:nvSpPr>
          <p:cNvPr id="4" name="New Shape"/>
          <p:cNvSpPr>
            <a:spLocks noGrp="1"/>
          </p:cNvSpPr>
          <p:nvPr>
            <p:ph type="body" idx="2"/>
          </p:nvPr>
        </p:nvSpPr>
        <p:spPr>
          <a:xfrm>
            <a:off x="7448550" y="717550"/>
            <a:ext cx="4540250" cy="1270738"/>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000000"/>
                </a:solidFill>
              </a:defRPr>
            </a:lvl1pPr>
          </a:lstStyle>
          <a:p>
            <a:pPr algn="r"/>
            <a:r>
              <a:rPr sz="2613" b="0" dirty="0">
                <a:solidFill>
                  <a:srgbClr val="000000"/>
                </a:solidFill>
              </a:rPr>
              <a:t>NASB</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Then Jesus was led up by the Spirit into the wilderness to be tempted by the devil. And after fasting forty days and forty nights, he was hungry.</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4:1–2</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And the tempter came and said to him, “If you are the Son of God, command these stones to become loaves of bread.”</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4:3</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But he answered, “It is written, “ ‘Man shall not live by bread alone, but by every word that comes from the mouth of God.’ ”</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4:4</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Then the devil took him to the holy city and set him on the pinnacle of the temple</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4:5</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53999" y="1485900"/>
            <a:ext cx="11684000" cy="48196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8773">
                <a:solidFill>
                  <a:srgbClr val="000000"/>
                </a:solidFill>
              </a:defRPr>
            </a:lvl1pPr>
          </a:lstStyle>
          <a:p>
            <a:pPr algn="l"/>
            <a:r>
              <a:rPr sz="4400" b="0" dirty="0">
                <a:solidFill>
                  <a:srgbClr val="000000"/>
                </a:solidFill>
              </a:rPr>
              <a:t>and said to him, “If you are the Son of God, throw yourself down, for it is written, “ ‘He will command his angels concerning you,’ and “ ‘On their hands they will bear you up, lest you strike your foot against a stone.’ ”</a:t>
            </a:r>
          </a:p>
        </p:txBody>
      </p:sp>
      <p:sp>
        <p:nvSpPr>
          <p:cNvPr id="3" name="New Shape"/>
          <p:cNvSpPr>
            <a:spLocks noGrp="1"/>
          </p:cNvSpPr>
          <p:nvPr>
            <p:ph type="body" idx="1"/>
          </p:nvPr>
        </p:nvSpPr>
        <p:spPr>
          <a:xfrm>
            <a:off x="5067300" y="4114800"/>
            <a:ext cx="6223000" cy="2470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666">
                <a:solidFill>
                  <a:srgbClr val="000000"/>
                </a:solidFill>
              </a:defRPr>
            </a:lvl1pPr>
          </a:lstStyle>
          <a:p>
            <a:pPr algn="l"/>
            <a:r>
              <a:rPr sz="4666" b="0">
                <a:solidFill>
                  <a:srgbClr val="000000"/>
                </a:solidFill>
              </a:rPr>
              <a:t>Matthew 4:6</a:t>
            </a:r>
          </a:p>
        </p:txBody>
      </p:sp>
      <p:sp>
        <p:nvSpPr>
          <p:cNvPr id="4" name="New Shape"/>
          <p:cNvSpPr>
            <a:spLocks noGrp="1"/>
          </p:cNvSpPr>
          <p:nvPr>
            <p:ph type="body" idx="2"/>
          </p:nvPr>
        </p:nvSpPr>
        <p:spPr>
          <a:xfrm>
            <a:off x="7391400" y="4178299"/>
            <a:ext cx="4533900" cy="23876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2613">
                <a:solidFill>
                  <a:srgbClr val="660000"/>
                </a:solidFill>
              </a:defRPr>
            </a:lvl1pPr>
          </a:lstStyle>
          <a:p>
            <a:pPr algn="r"/>
            <a:r>
              <a:rPr sz="2613" b="0">
                <a:solidFill>
                  <a:srgbClr val="660000"/>
                </a:solidFill>
              </a:rPr>
              <a:t>ESV</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
        <a:ea typeface=""/>
        <a:cs typeface=""/>
      </a:majorFont>
      <a:minorFont>
        <a:latin typeface=""/>
        <a:ea typeface=""/>
        <a:cs typeface=""/>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noFill/>
        <a:pattFill/>
        <a:grpFill/>
      </a:fillStyleLst>
      <a:lnStyleLst>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Lst>
      <a:bgFillStyleLst>
        <a:solidFill>
          <a:schemeClr val="phClr"/>
        </a:solidFill>
        <a:gradFill>
          <a:gsLst>
            <a:gs pos="0">
              <a:schemeClr val="phClr">
                <a:tint val="50000"/>
                <a:satMod val="300000"/>
              </a:schemeClr>
            </a:gs>
            <a:gs pos="0">
              <a:schemeClr val="phClr">
                <a:tint val="50000"/>
                <a:satMod val="300000"/>
              </a:schemeClr>
            </a:gs>
            <a:gs pos="0">
              <a:schemeClr val="phClr">
                <a:tint val="50000"/>
                <a:satMod val="300000"/>
              </a:schemeClr>
            </a:gs>
          </a:gsLst>
          <a:lin ang="16200000" scaled="1"/>
        </a:gradFill>
        <a:gradFill>
          <a:gsLst>
            <a:gs pos="0">
              <a:schemeClr val="phClr">
                <a:tint val="50000"/>
                <a:satMod val="300000"/>
              </a:schemeClr>
            </a:gs>
            <a:gs pos="0">
              <a:schemeClr val="phClr">
                <a:tint val="50000"/>
                <a:satMod val="30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1379</Words>
  <Application>Microsoft Macintosh PowerPoint</Application>
  <PresentationFormat>Widescreen</PresentationFormat>
  <Paragraphs>120</Paragraphs>
  <Slides>47</Slides>
  <Notes>0</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Shannon Whitehouse</cp:lastModifiedBy>
  <cp:revision>1</cp:revision>
  <dcterms:modified xsi:type="dcterms:W3CDTF">2026-01-11T17:25:30Z</dcterms:modified>
</cp:coreProperties>
</file>