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06550" y="2324100"/>
            <a:ext cx="8978900" cy="1054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773">
                <a:solidFill>
                  <a:srgbClr val="000000"/>
                </a:solidFill>
              </a:defRPr>
            </a:lvl1pPr>
          </a:lstStyle>
          <a:p>
            <a:pPr algn="ctr"/>
            <a:endParaRPr/>
          </a:p>
        </p:txBody>
      </p:sp>
      <p:sp>
        <p:nvSpPr>
          <p:cNvPr id="3" name="New Shape"/>
          <p:cNvSpPr>
            <a:spLocks noGrp="1"/>
          </p:cNvSpPr>
          <p:nvPr>
            <p:ph type="body" idx="1"/>
          </p:nvPr>
        </p:nvSpPr>
        <p:spPr>
          <a:xfrm>
            <a:off x="1549400" y="3390900"/>
            <a:ext cx="9093200" cy="520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EFFFC5"/>
                </a:solidFill>
              </a:defRPr>
            </a:lvl1pPr>
          </a:lstStyle>
          <a:p>
            <a:pPr algn="ctr"/>
            <a:endParaRPr/>
          </a:p>
        </p:txBody>
      </p:sp>
      <p:sp>
        <p:nvSpPr>
          <p:cNvPr id="4" name="New Shape"/>
          <p:cNvSpPr>
            <a:spLocks noGrp="1"/>
          </p:cNvSpPr>
          <p:nvPr>
            <p:ph type="body" idx="2"/>
          </p:nvPr>
        </p:nvSpPr>
        <p:spPr>
          <a:xfrm>
            <a:off x="3098800" y="3930649"/>
            <a:ext cx="5994400" cy="42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920">
                <a:solidFill>
                  <a:srgbClr val="EFFFC5"/>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endParaRP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endParaRP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06550" y="2324100"/>
            <a:ext cx="8978900" cy="1054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8773">
                <a:solidFill>
                  <a:srgbClr val="000000"/>
                </a:solidFill>
              </a:defRPr>
            </a:lvl1pPr>
          </a:lstStyle>
          <a:p>
            <a:pPr algn="ctr"/>
            <a:r>
              <a:rPr sz="8773" b="1" dirty="0">
                <a:solidFill>
                  <a:schemeClr val="bg1"/>
                </a:solidFill>
              </a:rPr>
              <a:t>A New Year Encouragement</a:t>
            </a:r>
          </a:p>
        </p:txBody>
      </p:sp>
      <p:sp>
        <p:nvSpPr>
          <p:cNvPr id="4" name="New Shape"/>
          <p:cNvSpPr>
            <a:spLocks noGrp="1"/>
          </p:cNvSpPr>
          <p:nvPr>
            <p:ph type="body" idx="2"/>
          </p:nvPr>
        </p:nvSpPr>
        <p:spPr>
          <a:xfrm>
            <a:off x="3098800" y="3930649"/>
            <a:ext cx="5994400" cy="42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70000" lnSpcReduction="20000"/>
          </a:bodyPr>
          <a:lstStyle>
            <a:lvl1pPr algn="ctr">
              <a:defRPr sz="3920">
                <a:solidFill>
                  <a:srgbClr val="EFFFC5"/>
                </a:solidFill>
              </a:defRPr>
            </a:lvl1pPr>
          </a:lstStyle>
          <a:p>
            <a:pPr algn="ctr"/>
            <a:r>
              <a:rPr lang="en-CA" b="1" dirty="0"/>
              <a:t>Philippians 3:7-16</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5693" b="1" dirty="0">
                <a:solidFill>
                  <a:srgbClr val="EFFFC5"/>
                </a:solidFill>
              </a:rPr>
              <a:t>Let those of us then who are mature be of the same mind; and if you think differently about anything, this too God will reveal to you.</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Philippians 3:15</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NRSV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5693" b="1" dirty="0">
                <a:solidFill>
                  <a:srgbClr val="EFFFC5"/>
                </a:solidFill>
              </a:rPr>
              <a:t>Only let us hold fast to what we have attained.</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Philippians 3:16</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NRSV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r>
              <a:rPr sz="4620" b="1" dirty="0">
                <a:solidFill>
                  <a:schemeClr val="bg1"/>
                </a:solidFill>
              </a:rPr>
              <a:t>I. WE ARE TO REGARD EVERYTHING IN VALUE TO CHRIST AS LESS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5693" b="1" dirty="0">
                <a:solidFill>
                  <a:srgbClr val="EFFFC5"/>
                </a:solidFill>
              </a:rPr>
              <a:t>I glorified you on earth by finishing the work that you gave me to do.</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John 17:4</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NRSV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r>
              <a:rPr sz="4620" b="1" dirty="0">
                <a:solidFill>
                  <a:schemeClr val="bg1"/>
                </a:solidFill>
              </a:rPr>
              <a:t>II. WE ARE TO REFLECT ON RIGHTEOUSNESS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5693" b="1" dirty="0">
                <a:solidFill>
                  <a:srgbClr val="EFFFC5"/>
                </a:solidFill>
              </a:rPr>
              <a:t>Jesus said to him, “I am the way, and the truth, and the life. No one comes to the Father except through me.</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John 14:6</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NRSV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4400" b="1" dirty="0">
                <a:solidFill>
                  <a:srgbClr val="EFFFC5"/>
                </a:solidFill>
              </a:rPr>
              <a:t>as it is written: “There is no one who is righteous, not even one; there is no one who has understanding, there is no one who seeks God. All have turned aside, together they have become worthless; there is no one who shows kindness, there is not even one.”</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Romans 3:10–12</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NRSV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5693" b="1" dirty="0">
                <a:solidFill>
                  <a:srgbClr val="EFFFC5"/>
                </a:solidFill>
              </a:rPr>
              <a:t>for all have sinned and fall short of the glory of God,</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Romans 3:23</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5693" b="1" dirty="0">
                <a:solidFill>
                  <a:srgbClr val="EFFFC5"/>
                </a:solidFill>
              </a:rPr>
              <a:t>But if we walk in the light, as he is in the light, we have fellowship with one another, and the blood of Jesus his Son cleanses us from all sin.</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1 John 1:7</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r>
              <a:rPr sz="4620" b="1" dirty="0">
                <a:solidFill>
                  <a:schemeClr val="bg1"/>
                </a:solidFill>
              </a:rPr>
              <a:t>III. WE ARE TO REPENT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5693" b="1" dirty="0">
                <a:solidFill>
                  <a:srgbClr val="EFFFC5"/>
                </a:solidFill>
              </a:rPr>
              <a:t>Yet whatever gains I had, these I have come to regard as loss because of Christ.</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Philippians 3:7</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NRSV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r>
              <a:rPr sz="4620" b="1" dirty="0">
                <a:solidFill>
                  <a:srgbClr val="EFFFC5"/>
                </a:solidFill>
              </a:rPr>
              <a:t>1. Is there sin to be repented of?</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r>
              <a:rPr sz="4620" b="1" dirty="0">
                <a:solidFill>
                  <a:srgbClr val="EFFFC5"/>
                </a:solidFill>
              </a:rPr>
              <a:t>2. Is there neglect to be repented of?</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r>
              <a:rPr sz="4620" b="1" dirty="0">
                <a:solidFill>
                  <a:srgbClr val="EFFFC5"/>
                </a:solidFill>
              </a:rPr>
              <a:t>3. Is there a wrong spirit toward others to be repented of?</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4400" b="1" dirty="0">
                <a:solidFill>
                  <a:srgbClr val="EFFFC5"/>
                </a:solidFill>
              </a:rPr>
              <a:t>For if you forgive others their trespasses, your heavenly Father will also forgive you, but if you do not forgive others their trespasses, neither will your Father forgive your trespasses.</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Matthew 6:14–15</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r>
              <a:rPr sz="4620" b="1" dirty="0">
                <a:solidFill>
                  <a:srgbClr val="EFFFC5"/>
                </a:solidFill>
              </a:rPr>
              <a:t>IV. WE ARE TO RESOLVE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5693" b="1" dirty="0">
                <a:solidFill>
                  <a:srgbClr val="EFFFC5"/>
                </a:solidFill>
              </a:rPr>
              <a:t>I have chosen the way of faithfulness; I set your rules before me.</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Psalm 119:30</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5693" b="1" dirty="0">
                <a:solidFill>
                  <a:srgbClr val="EFFFC5"/>
                </a:solidFill>
              </a:rPr>
              <a:t>Keep your heart with all vigilance, for from it flow the springs of life.</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Proverbs 4:23</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ESV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r>
              <a:rPr sz="4620" b="1" dirty="0">
                <a:solidFill>
                  <a:schemeClr val="bg1"/>
                </a:solidFill>
              </a:rPr>
              <a:t>V. WE ARE TO REMEMBER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r>
              <a:rPr sz="4620" b="1" dirty="0">
                <a:solidFill>
                  <a:schemeClr val="bg1"/>
                </a:solidFill>
              </a:rPr>
              <a:t>1. We must remember that we never can repay Christ for all that he has done for us.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r>
              <a:rPr sz="4620" b="1" dirty="0">
                <a:solidFill>
                  <a:schemeClr val="bg1"/>
                </a:solidFill>
              </a:rPr>
              <a:t>2. We must remember that the greatest happiness and the richest rewards come to those who are faithful.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4400" b="1" dirty="0">
                <a:solidFill>
                  <a:srgbClr val="EFFFC5"/>
                </a:solidFill>
              </a:rPr>
              <a:t>More than that, I regard everything as loss because of the surpassing value of knowing Christ Jesus my Lord. For his sake I have suffered the loss of all things, and I regard them as rubbish, in order that I may gain Christ</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Philippians 3:8</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NRSV</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7999" y="253999"/>
            <a:ext cx="11176000" cy="551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620">
                <a:solidFill>
                  <a:srgbClr val="EFFFC5"/>
                </a:solidFill>
              </a:defRPr>
            </a:lvl1pPr>
          </a:lstStyle>
          <a:p>
            <a:pPr algn="l"/>
            <a:r>
              <a:rPr sz="4620" b="1" dirty="0">
                <a:solidFill>
                  <a:schemeClr val="bg1"/>
                </a:solidFill>
              </a:rPr>
              <a:t>3. We must remember that this may be our last 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4400" b="1" dirty="0">
                <a:solidFill>
                  <a:srgbClr val="EFFFC5"/>
                </a:solidFill>
              </a:rPr>
              <a:t>and be found in him, not having a righteousness of my own that comes from the law, but one that comes through faith in Christ, the righteousness from God based on faith.</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Philippians 3:9</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NRSV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5693" b="1" dirty="0">
                <a:solidFill>
                  <a:srgbClr val="EFFFC5"/>
                </a:solidFill>
              </a:rPr>
              <a:t>I want to know Christ and the power of his resurrection and the sharing of his sufferings by becoming like him in his death,</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Philippians 3:10</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NRSV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5693" b="1" dirty="0">
                <a:solidFill>
                  <a:srgbClr val="EFFFC5"/>
                </a:solidFill>
              </a:rPr>
              <a:t>if somehow I may attain the resurrection from the dead.</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Philippians 3:11</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NRSV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5693" b="1" dirty="0">
                <a:solidFill>
                  <a:srgbClr val="EFFFC5"/>
                </a:solidFill>
              </a:rPr>
              <a:t>Not that I have already obtained this or have already reached the goal; but I press on to make it my own, because Christ Jesus has made me his own.</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Philippians 3:12</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NRSV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5693" b="1" dirty="0">
                <a:solidFill>
                  <a:srgbClr val="EFFFC5"/>
                </a:solidFill>
              </a:rPr>
              <a:t>Beloved, I do not consider that I have made it my own; but this one thing I do: forgetting what lies behind and straining forward to what lies ahead,</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Philippians 3:13</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NRSV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76250" y="355599"/>
            <a:ext cx="11176000" cy="560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693">
                <a:solidFill>
                  <a:srgbClr val="EFFFC5"/>
                </a:solidFill>
              </a:defRPr>
            </a:lvl1pPr>
          </a:lstStyle>
          <a:p>
            <a:pPr algn="l"/>
            <a:r>
              <a:rPr sz="5693" b="1" dirty="0">
                <a:solidFill>
                  <a:srgbClr val="EFFFC5"/>
                </a:solidFill>
              </a:rPr>
              <a:t>I press on toward the goal for the prize of the upward call of God in Christ Jesus.</a:t>
            </a:r>
          </a:p>
        </p:txBody>
      </p:sp>
      <p:sp>
        <p:nvSpPr>
          <p:cNvPr id="3" name="New Shape"/>
          <p:cNvSpPr>
            <a:spLocks noGrp="1"/>
          </p:cNvSpPr>
          <p:nvPr>
            <p:ph type="body" idx="1"/>
          </p:nvPr>
        </p:nvSpPr>
        <p:spPr>
          <a:xfrm>
            <a:off x="476250" y="5981700"/>
            <a:ext cx="88582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FFFC5"/>
                </a:solidFill>
              </a:defRPr>
            </a:lvl1pPr>
          </a:lstStyle>
          <a:p>
            <a:pPr algn="l"/>
            <a:r>
              <a:rPr sz="3920" b="0">
                <a:solidFill>
                  <a:srgbClr val="EFFFC5"/>
                </a:solidFill>
              </a:rPr>
              <a:t>Philippians 3:14</a:t>
            </a:r>
          </a:p>
        </p:txBody>
      </p:sp>
      <p:sp>
        <p:nvSpPr>
          <p:cNvPr id="4" name="New Shape"/>
          <p:cNvSpPr>
            <a:spLocks noGrp="1"/>
          </p:cNvSpPr>
          <p:nvPr>
            <p:ph type="body" idx="2"/>
          </p:nvPr>
        </p:nvSpPr>
        <p:spPr>
          <a:xfrm>
            <a:off x="9404350" y="5981700"/>
            <a:ext cx="1473200" cy="679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EFFFC5"/>
                </a:solidFill>
              </a:defRPr>
            </a:lvl1pPr>
          </a:lstStyle>
          <a:p>
            <a:pPr algn="r"/>
            <a:r>
              <a:rPr sz="2613" b="0">
                <a:solidFill>
                  <a:srgbClr val="EFFFC5"/>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667</Words>
  <Application>Microsoft Macintosh PowerPoint</Application>
  <PresentationFormat>Widescreen</PresentationFormat>
  <Paragraphs>67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2026-01-04T16:45:10Z</dcterms:modified>
</cp:coreProperties>
</file>