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280" r:id="rId2"/>
    <p:sldId id="257" r:id="rId3"/>
    <p:sldId id="258" r:id="rId4"/>
    <p:sldId id="277" r:id="rId5"/>
    <p:sldId id="279" r:id="rId6"/>
    <p:sldId id="274" r:id="rId7"/>
    <p:sldId id="275" r:id="rId8"/>
    <p:sldId id="276" r:id="rId9"/>
    <p:sldId id="278" r:id="rId10"/>
  </p:sldIdLst>
  <p:sldSz cx="18288000" cy="10287000"/>
  <p:notesSz cx="6858000" cy="9144000"/>
  <p:embeddedFontLst>
    <p:embeddedFont>
      <p:font typeface="Arimo Bold" panose="020B0604020202020204" charset="0"/>
      <p:regular r:id="rId12"/>
      <p:bold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 autoAdjust="0"/>
    <p:restoredTop sz="94674" autoAdjust="0"/>
  </p:normalViewPr>
  <p:slideViewPr>
    <p:cSldViewPr>
      <p:cViewPr varScale="1">
        <p:scale>
          <a:sx n="35" d="100"/>
          <a:sy n="35" d="100"/>
        </p:scale>
        <p:origin x="1520" y="5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AD5FF8-BCDB-4E65-877D-BDA2AD3C23B2}" type="datetimeFigureOut">
              <a:rPr lang="en-CA" smtClean="0"/>
              <a:t>2025-12-31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B780CC-5D5E-475C-B9C2-86623C2F3D7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15191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780CC-5D5E-475C-B9C2-86623C2F3D7E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30322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3517C5-9AA3-508F-8C17-FD29B0F512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C32FECE-AB0F-700D-CB79-FB91317630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0B9D406-25FA-671B-9A38-065EDC057A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8DB20F-06CE-12B7-D530-E239DB64D5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780CC-5D5E-475C-B9C2-86623C2F3D7E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880744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3517C5-9AA3-508F-8C17-FD29B0F512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C32FECE-AB0F-700D-CB79-FB91317630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0B9D406-25FA-671B-9A38-065EDC057A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8DB20F-06CE-12B7-D530-E239DB64D5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780CC-5D5E-475C-B9C2-86623C2F3D7E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029190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927805-DD04-FADE-2344-EEEB6C92F9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51102A3-2453-FD22-3258-3135A00D99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7173B7-42CC-A2F8-CE08-D7F61779D0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850F43-7008-91F8-4305-78C6F16E62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780CC-5D5E-475C-B9C2-86623C2F3D7E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767093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6B43BA-1E19-21CE-7FEC-FE9216238D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9609355-5390-938B-5D56-5BCEEE3F5F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0A139EA-635E-64BB-635A-E5F52D4428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9BFE04-B096-5CBA-F40A-7956BD1E8E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780CC-5D5E-475C-B9C2-86623C2F3D7E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790464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E31C12-6D19-A560-0E78-DBF4C5488B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25092C4-A40A-930F-A0A5-7019415E20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F9EE70A-E796-B209-B1F0-4EA63D9C2B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D8896F-16CF-9962-BDF5-4A895AA4CD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780CC-5D5E-475C-B9C2-86623C2F3D7E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025272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7F454B-67C0-7202-6B0D-5176D4DBC5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F73D6EF-2747-3EC5-1325-1851F4E04C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46A9E52-4881-4D32-5285-380B7B5848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B4F594-73AC-1364-1E7C-BC4C9AFB71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780CC-5D5E-475C-B9C2-86623C2F3D7E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63867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2286" y="0"/>
            <a:ext cx="18283428" cy="1028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erson jumping over a cliff&#10;&#10;AI-generated content may be incorrect.">
            <a:extLst>
              <a:ext uri="{FF2B5EF4-FFF2-40B4-BE49-F238E27FC236}">
                <a16:creationId xmlns:a16="http://schemas.microsoft.com/office/drawing/2014/main" id="{98AC5A85-DFC4-590C-5621-3439713B3D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>
            <a:fillRect/>
          </a:stretch>
        </p:blipFill>
        <p:spPr>
          <a:xfrm>
            <a:off x="20" y="1923"/>
            <a:ext cx="18287980" cy="1028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843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2888" b="-12888"/>
            </a:stretch>
          </a:blipFill>
        </p:spPr>
        <p:txBody>
          <a:bodyPr/>
          <a:lstStyle/>
          <a:p>
            <a:endParaRPr lang="en-CA" dirty="0"/>
          </a:p>
        </p:txBody>
      </p:sp>
      <p:grpSp>
        <p:nvGrpSpPr>
          <p:cNvPr id="3" name="Group 3"/>
          <p:cNvGrpSpPr/>
          <p:nvPr/>
        </p:nvGrpSpPr>
        <p:grpSpPr>
          <a:xfrm>
            <a:off x="-164272" y="9986785"/>
            <a:ext cx="18452272" cy="300217"/>
            <a:chOff x="0" y="0"/>
            <a:chExt cx="4859858" cy="7907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59858" cy="79070"/>
            </a:xfrm>
            <a:custGeom>
              <a:avLst/>
              <a:gdLst/>
              <a:ahLst/>
              <a:cxnLst/>
              <a:rect l="l" t="t" r="r" b="b"/>
              <a:pathLst>
                <a:path w="4859858" h="79070">
                  <a:moveTo>
                    <a:pt x="0" y="0"/>
                  </a:moveTo>
                  <a:lnTo>
                    <a:pt x="4859858" y="0"/>
                  </a:lnTo>
                  <a:lnTo>
                    <a:pt x="4859858" y="79070"/>
                  </a:lnTo>
                  <a:lnTo>
                    <a:pt x="0" y="79070"/>
                  </a:ln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859858" cy="1171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0"/>
            <a:ext cx="5032970" cy="10287000"/>
            <a:chOff x="0" y="0"/>
            <a:chExt cx="1325556" cy="270933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325556" cy="2709333"/>
            </a:xfrm>
            <a:custGeom>
              <a:avLst/>
              <a:gdLst/>
              <a:ahLst/>
              <a:cxnLst/>
              <a:rect l="l" t="t" r="r" b="b"/>
              <a:pathLst>
                <a:path w="1325556" h="2709333">
                  <a:moveTo>
                    <a:pt x="0" y="0"/>
                  </a:moveTo>
                  <a:lnTo>
                    <a:pt x="1325556" y="0"/>
                  </a:lnTo>
                  <a:lnTo>
                    <a:pt x="1325556" y="2709333"/>
                  </a:lnTo>
                  <a:lnTo>
                    <a:pt x="0" y="2709333"/>
                  </a:ln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1325556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 rot="-7707974">
            <a:off x="-5963391" y="47891"/>
            <a:ext cx="5356105" cy="4523232"/>
            <a:chOff x="0" y="0"/>
            <a:chExt cx="1410661" cy="119130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410661" cy="1191304"/>
            </a:xfrm>
            <a:custGeom>
              <a:avLst/>
              <a:gdLst/>
              <a:ahLst/>
              <a:cxnLst/>
              <a:rect l="l" t="t" r="r" b="b"/>
              <a:pathLst>
                <a:path w="1410661" h="1191304">
                  <a:moveTo>
                    <a:pt x="0" y="0"/>
                  </a:moveTo>
                  <a:lnTo>
                    <a:pt x="1410661" y="0"/>
                  </a:lnTo>
                  <a:lnTo>
                    <a:pt x="1410661" y="1191304"/>
                  </a:lnTo>
                  <a:lnTo>
                    <a:pt x="0" y="1191304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1410661" cy="12294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 rot="-7707974">
            <a:off x="-6449508" y="5451170"/>
            <a:ext cx="7767223" cy="4523232"/>
            <a:chOff x="0" y="0"/>
            <a:chExt cx="2045688" cy="119130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045689" cy="1191304"/>
            </a:xfrm>
            <a:custGeom>
              <a:avLst/>
              <a:gdLst/>
              <a:ahLst/>
              <a:cxnLst/>
              <a:rect l="l" t="t" r="r" b="b"/>
              <a:pathLst>
                <a:path w="2045689" h="1191304">
                  <a:moveTo>
                    <a:pt x="0" y="0"/>
                  </a:moveTo>
                  <a:lnTo>
                    <a:pt x="2045689" y="0"/>
                  </a:lnTo>
                  <a:lnTo>
                    <a:pt x="2045689" y="1191304"/>
                  </a:lnTo>
                  <a:lnTo>
                    <a:pt x="0" y="1191304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2045688" cy="12294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758348" y="1088222"/>
            <a:ext cx="8110559" cy="8110559"/>
          </a:xfrm>
          <a:custGeom>
            <a:avLst/>
            <a:gdLst/>
            <a:ahLst/>
            <a:cxnLst/>
            <a:rect l="l" t="t" r="r" b="b"/>
            <a:pathLst>
              <a:path w="8110559" h="8110559">
                <a:moveTo>
                  <a:pt x="0" y="0"/>
                </a:moveTo>
                <a:lnTo>
                  <a:pt x="8110559" y="0"/>
                </a:lnTo>
                <a:lnTo>
                  <a:pt x="8110559" y="8110560"/>
                </a:lnTo>
                <a:lnTo>
                  <a:pt x="0" y="811056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16" name="Group 16"/>
          <p:cNvGrpSpPr/>
          <p:nvPr/>
        </p:nvGrpSpPr>
        <p:grpSpPr>
          <a:xfrm>
            <a:off x="1208962" y="1538835"/>
            <a:ext cx="6883095" cy="7209330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6708" tIns="46708" rIns="46708" bIns="46708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468909" y="1798784"/>
            <a:ext cx="6689437" cy="6689437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6708" tIns="46708" rIns="46708" bIns="46708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782101" y="2111975"/>
            <a:ext cx="5749112" cy="6063055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8400138" y="1566712"/>
            <a:ext cx="9801661" cy="65659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buNone/>
            </a:pPr>
            <a:r>
              <a:rPr lang="en-US" sz="4000" b="1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l">
              <a:buNone/>
            </a:pPr>
            <a:endParaRPr lang="en-US" sz="4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en-US" sz="4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Theme Scripture Passages</a:t>
            </a:r>
          </a:p>
          <a:p>
            <a:pPr algn="ctr">
              <a:buNone/>
            </a:pPr>
            <a:endParaRPr lang="en-US" sz="4000" b="1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Romans 12: 1–2</a:t>
            </a:r>
          </a:p>
          <a:p>
            <a:pPr algn="ctr">
              <a:buNone/>
            </a:pPr>
            <a:endParaRPr lang="en-US" sz="4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John 4: 23–24</a:t>
            </a:r>
          </a:p>
          <a:p>
            <a:pPr algn="ctr">
              <a:buNone/>
            </a:pPr>
            <a:endParaRPr lang="en-US" sz="4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Psalm 95: 1–7</a:t>
            </a:r>
          </a:p>
          <a:p>
            <a:pPr algn="ctr">
              <a:buNone/>
            </a:pPr>
            <a:endParaRPr lang="en-US" sz="4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Revelation 4: 8–11</a:t>
            </a:r>
            <a:endParaRPr lang="en-US" sz="400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8344877" y="573530"/>
            <a:ext cx="8543830" cy="10845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161"/>
              </a:lnSpc>
            </a:pPr>
            <a:r>
              <a:rPr lang="en-US" sz="7419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SCRIPTURE</a:t>
            </a:r>
          </a:p>
        </p:txBody>
      </p:sp>
      <p:grpSp>
        <p:nvGrpSpPr>
          <p:cNvPr id="27" name="Group 27"/>
          <p:cNvGrpSpPr/>
          <p:nvPr/>
        </p:nvGrpSpPr>
        <p:grpSpPr>
          <a:xfrm>
            <a:off x="15264249" y="-2577575"/>
            <a:ext cx="5693728" cy="5693728"/>
            <a:chOff x="0" y="0"/>
            <a:chExt cx="7591638" cy="7591638"/>
          </a:xfrm>
        </p:grpSpPr>
        <p:sp>
          <p:nvSpPr>
            <p:cNvPr id="28" name="Freeform 28"/>
            <p:cNvSpPr/>
            <p:nvPr/>
          </p:nvSpPr>
          <p:spPr>
            <a:xfrm rot="-6339738">
              <a:off x="716888" y="716888"/>
              <a:ext cx="6157862" cy="6157862"/>
            </a:xfrm>
            <a:custGeom>
              <a:avLst/>
              <a:gdLst/>
              <a:ahLst/>
              <a:cxnLst/>
              <a:rect l="l" t="t" r="r" b="b"/>
              <a:pathLst>
                <a:path w="6157862" h="6157862">
                  <a:moveTo>
                    <a:pt x="0" y="0"/>
                  </a:moveTo>
                  <a:lnTo>
                    <a:pt x="6157862" y="0"/>
                  </a:lnTo>
                  <a:lnTo>
                    <a:pt x="6157862" y="6157862"/>
                  </a:lnTo>
                  <a:lnTo>
                    <a:pt x="0" y="61578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29" name="Group 29"/>
            <p:cNvGrpSpPr/>
            <p:nvPr/>
          </p:nvGrpSpPr>
          <p:grpSpPr>
            <a:xfrm rot="-6339738">
              <a:off x="1093046" y="1093046"/>
              <a:ext cx="5405546" cy="5405546"/>
              <a:chOff x="0" y="0"/>
              <a:chExt cx="812800" cy="812800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31" name="TextBox 31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2870" tIns="32870" rIns="32870" bIns="3287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32" name="Group 32"/>
          <p:cNvGrpSpPr/>
          <p:nvPr/>
        </p:nvGrpSpPr>
        <p:grpSpPr>
          <a:xfrm>
            <a:off x="19099654" y="1451964"/>
            <a:ext cx="1437790" cy="1437790"/>
            <a:chOff x="0" y="0"/>
            <a:chExt cx="1917053" cy="1917053"/>
          </a:xfrm>
        </p:grpSpPr>
        <p:sp>
          <p:nvSpPr>
            <p:cNvPr id="33" name="Freeform 33"/>
            <p:cNvSpPr/>
            <p:nvPr/>
          </p:nvSpPr>
          <p:spPr>
            <a:xfrm rot="-6339738">
              <a:off x="181030" y="181030"/>
              <a:ext cx="1554993" cy="1554993"/>
            </a:xfrm>
            <a:custGeom>
              <a:avLst/>
              <a:gdLst/>
              <a:ahLst/>
              <a:cxnLst/>
              <a:rect l="l" t="t" r="r" b="b"/>
              <a:pathLst>
                <a:path w="1554993" h="1554993">
                  <a:moveTo>
                    <a:pt x="0" y="0"/>
                  </a:moveTo>
                  <a:lnTo>
                    <a:pt x="1554993" y="0"/>
                  </a:lnTo>
                  <a:lnTo>
                    <a:pt x="1554993" y="1554993"/>
                  </a:lnTo>
                  <a:lnTo>
                    <a:pt x="0" y="15549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34" name="Group 34"/>
            <p:cNvGrpSpPr/>
            <p:nvPr/>
          </p:nvGrpSpPr>
          <p:grpSpPr>
            <a:xfrm rot="-6339738">
              <a:off x="276018" y="276018"/>
              <a:ext cx="1365017" cy="1365017"/>
              <a:chOff x="0" y="0"/>
              <a:chExt cx="812800" cy="812800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36" name="TextBox 36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6078" tIns="6078" rIns="6078" bIns="6078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37" name="Group 37"/>
          <p:cNvGrpSpPr/>
          <p:nvPr/>
        </p:nvGrpSpPr>
        <p:grpSpPr>
          <a:xfrm>
            <a:off x="19860347" y="2816390"/>
            <a:ext cx="630070" cy="630070"/>
            <a:chOff x="0" y="0"/>
            <a:chExt cx="840093" cy="840093"/>
          </a:xfrm>
        </p:grpSpPr>
        <p:sp>
          <p:nvSpPr>
            <p:cNvPr id="38" name="Freeform 38"/>
            <p:cNvSpPr/>
            <p:nvPr/>
          </p:nvSpPr>
          <p:spPr>
            <a:xfrm rot="-6339738">
              <a:off x="79331" y="79331"/>
              <a:ext cx="681431" cy="681431"/>
            </a:xfrm>
            <a:custGeom>
              <a:avLst/>
              <a:gdLst/>
              <a:ahLst/>
              <a:cxnLst/>
              <a:rect l="l" t="t" r="r" b="b"/>
              <a:pathLst>
                <a:path w="681431" h="681431">
                  <a:moveTo>
                    <a:pt x="0" y="0"/>
                  </a:moveTo>
                  <a:lnTo>
                    <a:pt x="681431" y="0"/>
                  </a:lnTo>
                  <a:lnTo>
                    <a:pt x="681431" y="681431"/>
                  </a:lnTo>
                  <a:lnTo>
                    <a:pt x="0" y="6814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39" name="Group 39"/>
            <p:cNvGrpSpPr/>
            <p:nvPr/>
          </p:nvGrpSpPr>
          <p:grpSpPr>
            <a:xfrm rot="-6339738">
              <a:off x="120957" y="120957"/>
              <a:ext cx="598179" cy="598179"/>
              <a:chOff x="0" y="0"/>
              <a:chExt cx="812800" cy="812800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1" name="TextBox 41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6078" tIns="6078" rIns="6078" bIns="6078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9521" r="-10927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7" name="Group 7"/>
          <p:cNvGrpSpPr/>
          <p:nvPr/>
        </p:nvGrpSpPr>
        <p:grpSpPr>
          <a:xfrm>
            <a:off x="338876" y="110990"/>
            <a:ext cx="11222215" cy="10176010"/>
            <a:chOff x="0" y="0"/>
            <a:chExt cx="2274402" cy="70774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274402" cy="707744"/>
            </a:xfrm>
            <a:custGeom>
              <a:avLst/>
              <a:gdLst/>
              <a:ahLst/>
              <a:cxnLst/>
              <a:rect l="l" t="t" r="r" b="b"/>
              <a:pathLst>
                <a:path w="2274402" h="707744">
                  <a:moveTo>
                    <a:pt x="25159" y="0"/>
                  </a:moveTo>
                  <a:lnTo>
                    <a:pt x="2249243" y="0"/>
                  </a:lnTo>
                  <a:cubicBezTo>
                    <a:pt x="2255915" y="0"/>
                    <a:pt x="2262315" y="2651"/>
                    <a:pt x="2267033" y="7369"/>
                  </a:cubicBezTo>
                  <a:cubicBezTo>
                    <a:pt x="2271751" y="12087"/>
                    <a:pt x="2274402" y="18486"/>
                    <a:pt x="2274402" y="25159"/>
                  </a:cubicBezTo>
                  <a:lnTo>
                    <a:pt x="2274402" y="682586"/>
                  </a:lnTo>
                  <a:cubicBezTo>
                    <a:pt x="2274402" y="689258"/>
                    <a:pt x="2271751" y="695657"/>
                    <a:pt x="2267033" y="700376"/>
                  </a:cubicBezTo>
                  <a:cubicBezTo>
                    <a:pt x="2262315" y="705094"/>
                    <a:pt x="2255915" y="707744"/>
                    <a:pt x="2249243" y="707744"/>
                  </a:cubicBezTo>
                  <a:lnTo>
                    <a:pt x="25159" y="707744"/>
                  </a:lnTo>
                  <a:cubicBezTo>
                    <a:pt x="18486" y="707744"/>
                    <a:pt x="12087" y="705094"/>
                    <a:pt x="7369" y="700376"/>
                  </a:cubicBezTo>
                  <a:cubicBezTo>
                    <a:pt x="2651" y="695657"/>
                    <a:pt x="0" y="689258"/>
                    <a:pt x="0" y="682586"/>
                  </a:cubicBezTo>
                  <a:lnTo>
                    <a:pt x="0" y="25159"/>
                  </a:lnTo>
                  <a:cubicBezTo>
                    <a:pt x="0" y="18486"/>
                    <a:pt x="2651" y="12087"/>
                    <a:pt x="7369" y="7369"/>
                  </a:cubicBezTo>
                  <a:cubicBezTo>
                    <a:pt x="12087" y="2651"/>
                    <a:pt x="18486" y="0"/>
                    <a:pt x="25159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gradFill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2274402" cy="745844"/>
            </a:xfrm>
            <a:prstGeom prst="rect">
              <a:avLst/>
            </a:prstGeom>
          </p:spPr>
          <p:txBody>
            <a:bodyPr lIns="57927" tIns="57927" rIns="57927" bIns="57927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0658240" y="-4851087"/>
            <a:ext cx="13912875" cy="13912875"/>
            <a:chOff x="0" y="0"/>
            <a:chExt cx="18550500" cy="185505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8550500" cy="18550500"/>
            </a:xfrm>
            <a:custGeom>
              <a:avLst/>
              <a:gdLst/>
              <a:ahLst/>
              <a:cxnLst/>
              <a:rect l="l" t="t" r="r" b="b"/>
              <a:pathLst>
                <a:path w="18550500" h="18550500">
                  <a:moveTo>
                    <a:pt x="0" y="0"/>
                  </a:moveTo>
                  <a:lnTo>
                    <a:pt x="18550500" y="0"/>
                  </a:lnTo>
                  <a:lnTo>
                    <a:pt x="18550500" y="18550500"/>
                  </a:lnTo>
                  <a:lnTo>
                    <a:pt x="0" y="18550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21" name="Group 21"/>
            <p:cNvGrpSpPr/>
            <p:nvPr/>
          </p:nvGrpSpPr>
          <p:grpSpPr>
            <a:xfrm>
              <a:off x="1133172" y="1133172"/>
              <a:ext cx="16284156" cy="16284156"/>
              <a:chOff x="0" y="0"/>
              <a:chExt cx="812800" cy="8128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24" name="Group 24"/>
          <p:cNvGrpSpPr/>
          <p:nvPr/>
        </p:nvGrpSpPr>
        <p:grpSpPr>
          <a:xfrm rot="-3207614">
            <a:off x="17455210" y="2837636"/>
            <a:ext cx="6049545" cy="3685699"/>
            <a:chOff x="0" y="0"/>
            <a:chExt cx="1593296" cy="970719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 rot="-3207614">
            <a:off x="13944382" y="936044"/>
            <a:ext cx="6049545" cy="3685699"/>
            <a:chOff x="0" y="0"/>
            <a:chExt cx="1593296" cy="970719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0" name="Freeform 30"/>
          <p:cNvSpPr/>
          <p:nvPr/>
        </p:nvSpPr>
        <p:spPr>
          <a:xfrm>
            <a:off x="10974337" y="2746091"/>
            <a:ext cx="6940062" cy="6940062"/>
          </a:xfrm>
          <a:custGeom>
            <a:avLst/>
            <a:gdLst/>
            <a:ahLst/>
            <a:cxnLst/>
            <a:rect l="l" t="t" r="r" b="b"/>
            <a:pathLst>
              <a:path w="6940062" h="6940062">
                <a:moveTo>
                  <a:pt x="0" y="0"/>
                </a:moveTo>
                <a:lnTo>
                  <a:pt x="6940062" y="0"/>
                </a:lnTo>
                <a:lnTo>
                  <a:pt x="6940062" y="6940063"/>
                </a:lnTo>
                <a:lnTo>
                  <a:pt x="0" y="69400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31" name="Group 31"/>
          <p:cNvGrpSpPr/>
          <p:nvPr/>
        </p:nvGrpSpPr>
        <p:grpSpPr>
          <a:xfrm>
            <a:off x="11398276" y="3170031"/>
            <a:ext cx="6092184" cy="6092184"/>
            <a:chOff x="0" y="0"/>
            <a:chExt cx="812800" cy="81280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11640242" y="3393886"/>
            <a:ext cx="5608255" cy="5608255"/>
            <a:chOff x="0" y="0"/>
            <a:chExt cx="812800" cy="812800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11878452" y="3648768"/>
            <a:ext cx="5131832" cy="5131832"/>
            <a:chOff x="0" y="0"/>
            <a:chExt cx="812800" cy="812800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F23E8F41-98AD-5234-1674-CFFE6284E8CE}"/>
              </a:ext>
            </a:extLst>
          </p:cNvPr>
          <p:cNvSpPr txBox="1"/>
          <p:nvPr/>
        </p:nvSpPr>
        <p:spPr>
          <a:xfrm>
            <a:off x="373601" y="1024785"/>
            <a:ext cx="10933709" cy="74356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INTRODUCTION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As we cross over into a new year, we are not just turning a calendar page, we are turning our hearts back toward the One who is worthy of all honor.</a:t>
            </a:r>
          </a:p>
          <a:p>
            <a:pPr marL="571500" indent="-571500">
              <a:buFont typeface="Wingdings" pitchFamily="2" charset="2"/>
              <a:buChar char="q"/>
            </a:pPr>
            <a:endParaRPr lang="en-US" sz="36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itchFamily="2" charset="2"/>
              <a:buChar char="q"/>
            </a:pPr>
            <a:r>
              <a:rPr lang="en-US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The Lord is calling us into renewed worship.</a:t>
            </a:r>
          </a:p>
          <a:p>
            <a:pPr marL="571500" indent="-571500">
              <a:buFont typeface="Wingdings" pitchFamily="2" charset="2"/>
              <a:buChar char="q"/>
            </a:pPr>
            <a:endParaRPr lang="en-US" sz="36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itchFamily="2" charset="2"/>
              <a:buChar char="q"/>
            </a:pPr>
            <a:r>
              <a:rPr lang="en-US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Tonight is about resetting our devotion</a:t>
            </a:r>
          </a:p>
          <a:p>
            <a:pPr marL="571500" indent="-571500">
              <a:buFont typeface="Wingdings" pitchFamily="2" charset="2"/>
              <a:buChar char="q"/>
            </a:pPr>
            <a:endParaRPr lang="en-US" sz="36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itchFamily="2" charset="2"/>
              <a:buChar char="q"/>
            </a:pPr>
            <a:r>
              <a:rPr lang="en-US" sz="36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</a:t>
            </a:r>
            <a:r>
              <a:rPr lang="en-US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he transition from the past season year, habits, mindset into a new one.</a:t>
            </a:r>
          </a:p>
          <a:p>
            <a:pPr marL="571500" indent="-571500">
              <a:buFont typeface="Wingdings" pitchFamily="2" charset="2"/>
              <a:buChar char="q"/>
            </a:pPr>
            <a:endParaRPr lang="en-US" sz="3600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itchFamily="2" charset="2"/>
              <a:buChar char="q"/>
            </a:pPr>
            <a:r>
              <a:rPr lang="en-US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The opportunity for spiritual renewal.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91FF9D-0187-0C72-D789-AA01B6B52A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7E0ADC49-C85B-45B7-318A-734ACCB9EB78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9521" r="-10927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5607164E-BC2A-2463-B975-E21566AD0565}"/>
              </a:ext>
            </a:extLst>
          </p:cNvPr>
          <p:cNvGrpSpPr/>
          <p:nvPr/>
        </p:nvGrpSpPr>
        <p:grpSpPr>
          <a:xfrm>
            <a:off x="338876" y="110990"/>
            <a:ext cx="11222215" cy="10176010"/>
            <a:chOff x="0" y="0"/>
            <a:chExt cx="2274402" cy="70774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9AA12F24-A35E-EACC-6E8E-DA9C4B8AD313}"/>
                </a:ext>
              </a:extLst>
            </p:cNvPr>
            <p:cNvSpPr/>
            <p:nvPr/>
          </p:nvSpPr>
          <p:spPr>
            <a:xfrm>
              <a:off x="0" y="0"/>
              <a:ext cx="2274402" cy="707744"/>
            </a:xfrm>
            <a:custGeom>
              <a:avLst/>
              <a:gdLst/>
              <a:ahLst/>
              <a:cxnLst/>
              <a:rect l="l" t="t" r="r" b="b"/>
              <a:pathLst>
                <a:path w="2274402" h="707744">
                  <a:moveTo>
                    <a:pt x="25159" y="0"/>
                  </a:moveTo>
                  <a:lnTo>
                    <a:pt x="2249243" y="0"/>
                  </a:lnTo>
                  <a:cubicBezTo>
                    <a:pt x="2255915" y="0"/>
                    <a:pt x="2262315" y="2651"/>
                    <a:pt x="2267033" y="7369"/>
                  </a:cubicBezTo>
                  <a:cubicBezTo>
                    <a:pt x="2271751" y="12087"/>
                    <a:pt x="2274402" y="18486"/>
                    <a:pt x="2274402" y="25159"/>
                  </a:cubicBezTo>
                  <a:lnTo>
                    <a:pt x="2274402" y="682586"/>
                  </a:lnTo>
                  <a:cubicBezTo>
                    <a:pt x="2274402" y="689258"/>
                    <a:pt x="2271751" y="695657"/>
                    <a:pt x="2267033" y="700376"/>
                  </a:cubicBezTo>
                  <a:cubicBezTo>
                    <a:pt x="2262315" y="705094"/>
                    <a:pt x="2255915" y="707744"/>
                    <a:pt x="2249243" y="707744"/>
                  </a:cubicBezTo>
                  <a:lnTo>
                    <a:pt x="25159" y="707744"/>
                  </a:lnTo>
                  <a:cubicBezTo>
                    <a:pt x="18486" y="707744"/>
                    <a:pt x="12087" y="705094"/>
                    <a:pt x="7369" y="700376"/>
                  </a:cubicBezTo>
                  <a:cubicBezTo>
                    <a:pt x="2651" y="695657"/>
                    <a:pt x="0" y="689258"/>
                    <a:pt x="0" y="682586"/>
                  </a:cubicBezTo>
                  <a:lnTo>
                    <a:pt x="0" y="25159"/>
                  </a:lnTo>
                  <a:cubicBezTo>
                    <a:pt x="0" y="18486"/>
                    <a:pt x="2651" y="12087"/>
                    <a:pt x="7369" y="7369"/>
                  </a:cubicBezTo>
                  <a:cubicBezTo>
                    <a:pt x="12087" y="2651"/>
                    <a:pt x="18486" y="0"/>
                    <a:pt x="25159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gradFill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B1D5096C-417B-4961-3D83-DEF5E4B959FA}"/>
                </a:ext>
              </a:extLst>
            </p:cNvPr>
            <p:cNvSpPr txBox="1"/>
            <p:nvPr/>
          </p:nvSpPr>
          <p:spPr>
            <a:xfrm>
              <a:off x="0" y="-38100"/>
              <a:ext cx="2274402" cy="745844"/>
            </a:xfrm>
            <a:prstGeom prst="rect">
              <a:avLst/>
            </a:prstGeom>
          </p:spPr>
          <p:txBody>
            <a:bodyPr lIns="57927" tIns="57927" rIns="57927" bIns="57927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>
            <a:extLst>
              <a:ext uri="{FF2B5EF4-FFF2-40B4-BE49-F238E27FC236}">
                <a16:creationId xmlns:a16="http://schemas.microsoft.com/office/drawing/2014/main" id="{C2D910CC-A6AC-131E-4C5A-01D51BA1479D}"/>
              </a:ext>
            </a:extLst>
          </p:cNvPr>
          <p:cNvGrpSpPr/>
          <p:nvPr/>
        </p:nvGrpSpPr>
        <p:grpSpPr>
          <a:xfrm>
            <a:off x="10658240" y="-4851087"/>
            <a:ext cx="13912875" cy="13912875"/>
            <a:chOff x="0" y="0"/>
            <a:chExt cx="18550500" cy="18550500"/>
          </a:xfrm>
        </p:grpSpPr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B8CE1757-6F44-480D-7A36-C6246FA2EA3D}"/>
                </a:ext>
              </a:extLst>
            </p:cNvPr>
            <p:cNvSpPr/>
            <p:nvPr/>
          </p:nvSpPr>
          <p:spPr>
            <a:xfrm>
              <a:off x="0" y="0"/>
              <a:ext cx="18550500" cy="18550500"/>
            </a:xfrm>
            <a:custGeom>
              <a:avLst/>
              <a:gdLst/>
              <a:ahLst/>
              <a:cxnLst/>
              <a:rect l="l" t="t" r="r" b="b"/>
              <a:pathLst>
                <a:path w="18550500" h="18550500">
                  <a:moveTo>
                    <a:pt x="0" y="0"/>
                  </a:moveTo>
                  <a:lnTo>
                    <a:pt x="18550500" y="0"/>
                  </a:lnTo>
                  <a:lnTo>
                    <a:pt x="18550500" y="18550500"/>
                  </a:lnTo>
                  <a:lnTo>
                    <a:pt x="0" y="18550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21" name="Group 21">
              <a:extLst>
                <a:ext uri="{FF2B5EF4-FFF2-40B4-BE49-F238E27FC236}">
                  <a16:creationId xmlns:a16="http://schemas.microsoft.com/office/drawing/2014/main" id="{7A203ED7-CEBD-1900-4758-273E1DA08A4B}"/>
                </a:ext>
              </a:extLst>
            </p:cNvPr>
            <p:cNvGrpSpPr/>
            <p:nvPr/>
          </p:nvGrpSpPr>
          <p:grpSpPr>
            <a:xfrm>
              <a:off x="1133172" y="1133172"/>
              <a:ext cx="16284156" cy="16284156"/>
              <a:chOff x="0" y="0"/>
              <a:chExt cx="812800" cy="812800"/>
            </a:xfrm>
          </p:grpSpPr>
          <p:sp>
            <p:nvSpPr>
              <p:cNvPr id="22" name="Freeform 22">
                <a:extLst>
                  <a:ext uri="{FF2B5EF4-FFF2-40B4-BE49-F238E27FC236}">
                    <a16:creationId xmlns:a16="http://schemas.microsoft.com/office/drawing/2014/main" id="{5D4CE6DF-89BA-C479-CED9-8D3CB1456F1B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3" name="TextBox 23">
                <a:extLst>
                  <a:ext uri="{FF2B5EF4-FFF2-40B4-BE49-F238E27FC236}">
                    <a16:creationId xmlns:a16="http://schemas.microsoft.com/office/drawing/2014/main" id="{755743F2-C244-4C41-5652-BDD1EEE38A01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24" name="Group 24">
            <a:extLst>
              <a:ext uri="{FF2B5EF4-FFF2-40B4-BE49-F238E27FC236}">
                <a16:creationId xmlns:a16="http://schemas.microsoft.com/office/drawing/2014/main" id="{22893C7C-CC58-2BA6-7C83-2212F4AD098E}"/>
              </a:ext>
            </a:extLst>
          </p:cNvPr>
          <p:cNvGrpSpPr/>
          <p:nvPr/>
        </p:nvGrpSpPr>
        <p:grpSpPr>
          <a:xfrm rot="-3207614">
            <a:off x="17455210" y="2837636"/>
            <a:ext cx="6049545" cy="3685699"/>
            <a:chOff x="0" y="0"/>
            <a:chExt cx="1593296" cy="970719"/>
          </a:xfrm>
        </p:grpSpPr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281C2D82-D822-163E-44E5-A0EEE2BE341D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" name="TextBox 26">
              <a:extLst>
                <a:ext uri="{FF2B5EF4-FFF2-40B4-BE49-F238E27FC236}">
                  <a16:creationId xmlns:a16="http://schemas.microsoft.com/office/drawing/2014/main" id="{D597C7A1-50AA-F92E-61D1-7B393A8C5D82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7" name="Group 27">
            <a:extLst>
              <a:ext uri="{FF2B5EF4-FFF2-40B4-BE49-F238E27FC236}">
                <a16:creationId xmlns:a16="http://schemas.microsoft.com/office/drawing/2014/main" id="{37F93A09-CABB-EE7A-4101-81C2E32F4F15}"/>
              </a:ext>
            </a:extLst>
          </p:cNvPr>
          <p:cNvGrpSpPr/>
          <p:nvPr/>
        </p:nvGrpSpPr>
        <p:grpSpPr>
          <a:xfrm rot="-3207614">
            <a:off x="13944382" y="936044"/>
            <a:ext cx="6049545" cy="3685699"/>
            <a:chOff x="0" y="0"/>
            <a:chExt cx="1593296" cy="970719"/>
          </a:xfrm>
        </p:grpSpPr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9F734C0C-8DEB-8340-F49C-C28F6489A0C2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" name="TextBox 29">
              <a:extLst>
                <a:ext uri="{FF2B5EF4-FFF2-40B4-BE49-F238E27FC236}">
                  <a16:creationId xmlns:a16="http://schemas.microsoft.com/office/drawing/2014/main" id="{59EE506D-293B-CC40-D276-B9FDF9D793BD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0" name="Freeform 30">
            <a:extLst>
              <a:ext uri="{FF2B5EF4-FFF2-40B4-BE49-F238E27FC236}">
                <a16:creationId xmlns:a16="http://schemas.microsoft.com/office/drawing/2014/main" id="{C2538A36-0603-C919-25DE-6231D5C3A116}"/>
              </a:ext>
            </a:extLst>
          </p:cNvPr>
          <p:cNvSpPr/>
          <p:nvPr/>
        </p:nvSpPr>
        <p:spPr>
          <a:xfrm>
            <a:off x="10974337" y="2746091"/>
            <a:ext cx="6940062" cy="6940062"/>
          </a:xfrm>
          <a:custGeom>
            <a:avLst/>
            <a:gdLst/>
            <a:ahLst/>
            <a:cxnLst/>
            <a:rect l="l" t="t" r="r" b="b"/>
            <a:pathLst>
              <a:path w="6940062" h="6940062">
                <a:moveTo>
                  <a:pt x="0" y="0"/>
                </a:moveTo>
                <a:lnTo>
                  <a:pt x="6940062" y="0"/>
                </a:lnTo>
                <a:lnTo>
                  <a:pt x="6940062" y="6940063"/>
                </a:lnTo>
                <a:lnTo>
                  <a:pt x="0" y="69400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31" name="Group 31">
            <a:extLst>
              <a:ext uri="{FF2B5EF4-FFF2-40B4-BE49-F238E27FC236}">
                <a16:creationId xmlns:a16="http://schemas.microsoft.com/office/drawing/2014/main" id="{660F566E-FA47-B6FB-52E9-BA8B29A4B801}"/>
              </a:ext>
            </a:extLst>
          </p:cNvPr>
          <p:cNvGrpSpPr/>
          <p:nvPr/>
        </p:nvGrpSpPr>
        <p:grpSpPr>
          <a:xfrm>
            <a:off x="11398276" y="3170031"/>
            <a:ext cx="6092184" cy="6092184"/>
            <a:chOff x="0" y="0"/>
            <a:chExt cx="812800" cy="812800"/>
          </a:xfrm>
        </p:grpSpPr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CB66D9E6-0CCC-4D0D-71D4-2ACFDFF196A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33" name="TextBox 33">
              <a:extLst>
                <a:ext uri="{FF2B5EF4-FFF2-40B4-BE49-F238E27FC236}">
                  <a16:creationId xmlns:a16="http://schemas.microsoft.com/office/drawing/2014/main" id="{B871C25C-0CD7-C95E-0ED6-FB6CA68F7B21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4" name="Group 34">
            <a:extLst>
              <a:ext uri="{FF2B5EF4-FFF2-40B4-BE49-F238E27FC236}">
                <a16:creationId xmlns:a16="http://schemas.microsoft.com/office/drawing/2014/main" id="{874E083E-056D-BF4F-4AE9-1EC59DE0909C}"/>
              </a:ext>
            </a:extLst>
          </p:cNvPr>
          <p:cNvGrpSpPr/>
          <p:nvPr/>
        </p:nvGrpSpPr>
        <p:grpSpPr>
          <a:xfrm>
            <a:off x="11640242" y="3393886"/>
            <a:ext cx="5608255" cy="5608255"/>
            <a:chOff x="0" y="0"/>
            <a:chExt cx="812800" cy="812800"/>
          </a:xfrm>
        </p:grpSpPr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D3CB4F6C-4E6D-F967-593B-8F0E290C475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36" name="TextBox 36">
              <a:extLst>
                <a:ext uri="{FF2B5EF4-FFF2-40B4-BE49-F238E27FC236}">
                  <a16:creationId xmlns:a16="http://schemas.microsoft.com/office/drawing/2014/main" id="{A3F257C1-A57B-F8E4-CC5B-5DF0F3177805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7" name="Group 37">
            <a:extLst>
              <a:ext uri="{FF2B5EF4-FFF2-40B4-BE49-F238E27FC236}">
                <a16:creationId xmlns:a16="http://schemas.microsoft.com/office/drawing/2014/main" id="{C092FE68-E717-8F56-2ECB-C8C14ED1D4C6}"/>
              </a:ext>
            </a:extLst>
          </p:cNvPr>
          <p:cNvGrpSpPr/>
          <p:nvPr/>
        </p:nvGrpSpPr>
        <p:grpSpPr>
          <a:xfrm>
            <a:off x="11878452" y="3648768"/>
            <a:ext cx="5131832" cy="5131832"/>
            <a:chOff x="0" y="0"/>
            <a:chExt cx="812800" cy="812800"/>
          </a:xfrm>
        </p:grpSpPr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2B8A32E5-D026-C7F0-9037-D9B444ED29B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ED7AF40-67D2-6745-9588-BE8464EE728C}"/>
              </a:ext>
            </a:extLst>
          </p:cNvPr>
          <p:cNvSpPr txBox="1"/>
          <p:nvPr/>
        </p:nvSpPr>
        <p:spPr>
          <a:xfrm>
            <a:off x="533401" y="1409700"/>
            <a:ext cx="10400672" cy="52153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 RENEWED HEART (Romans 12:1)</a:t>
            </a:r>
          </a:p>
          <a:p>
            <a:r>
              <a:rPr lang="en-US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1. Renewal begins with surrender.</a:t>
            </a:r>
          </a:p>
          <a:p>
            <a:endParaRPr lang="en-US" sz="36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en-US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2. God wants your heart before your hands.</a:t>
            </a:r>
          </a:p>
          <a:p>
            <a:endParaRPr lang="en-US" sz="36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en-US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3. A renewed year requires a renewed altar.</a:t>
            </a:r>
          </a:p>
          <a:p>
            <a:r>
              <a:rPr lang="en-US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New blessings cannot rest on an old, cold altar of devotion.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36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678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91FF9D-0187-0C72-D789-AA01B6B52A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7E0ADC49-C85B-45B7-318A-734ACCB9EB78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9521" r="-10927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5607164E-BC2A-2463-B975-E21566AD0565}"/>
              </a:ext>
            </a:extLst>
          </p:cNvPr>
          <p:cNvGrpSpPr/>
          <p:nvPr/>
        </p:nvGrpSpPr>
        <p:grpSpPr>
          <a:xfrm>
            <a:off x="338876" y="110990"/>
            <a:ext cx="11222215" cy="10176010"/>
            <a:chOff x="0" y="0"/>
            <a:chExt cx="2274402" cy="70774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9AA12F24-A35E-EACC-6E8E-DA9C4B8AD313}"/>
                </a:ext>
              </a:extLst>
            </p:cNvPr>
            <p:cNvSpPr/>
            <p:nvPr/>
          </p:nvSpPr>
          <p:spPr>
            <a:xfrm>
              <a:off x="0" y="0"/>
              <a:ext cx="2274402" cy="707744"/>
            </a:xfrm>
            <a:custGeom>
              <a:avLst/>
              <a:gdLst/>
              <a:ahLst/>
              <a:cxnLst/>
              <a:rect l="l" t="t" r="r" b="b"/>
              <a:pathLst>
                <a:path w="2274402" h="707744">
                  <a:moveTo>
                    <a:pt x="25159" y="0"/>
                  </a:moveTo>
                  <a:lnTo>
                    <a:pt x="2249243" y="0"/>
                  </a:lnTo>
                  <a:cubicBezTo>
                    <a:pt x="2255915" y="0"/>
                    <a:pt x="2262315" y="2651"/>
                    <a:pt x="2267033" y="7369"/>
                  </a:cubicBezTo>
                  <a:cubicBezTo>
                    <a:pt x="2271751" y="12087"/>
                    <a:pt x="2274402" y="18486"/>
                    <a:pt x="2274402" y="25159"/>
                  </a:cubicBezTo>
                  <a:lnTo>
                    <a:pt x="2274402" y="682586"/>
                  </a:lnTo>
                  <a:cubicBezTo>
                    <a:pt x="2274402" y="689258"/>
                    <a:pt x="2271751" y="695657"/>
                    <a:pt x="2267033" y="700376"/>
                  </a:cubicBezTo>
                  <a:cubicBezTo>
                    <a:pt x="2262315" y="705094"/>
                    <a:pt x="2255915" y="707744"/>
                    <a:pt x="2249243" y="707744"/>
                  </a:cubicBezTo>
                  <a:lnTo>
                    <a:pt x="25159" y="707744"/>
                  </a:lnTo>
                  <a:cubicBezTo>
                    <a:pt x="18486" y="707744"/>
                    <a:pt x="12087" y="705094"/>
                    <a:pt x="7369" y="700376"/>
                  </a:cubicBezTo>
                  <a:cubicBezTo>
                    <a:pt x="2651" y="695657"/>
                    <a:pt x="0" y="689258"/>
                    <a:pt x="0" y="682586"/>
                  </a:cubicBezTo>
                  <a:lnTo>
                    <a:pt x="0" y="25159"/>
                  </a:lnTo>
                  <a:cubicBezTo>
                    <a:pt x="0" y="18486"/>
                    <a:pt x="2651" y="12087"/>
                    <a:pt x="7369" y="7369"/>
                  </a:cubicBezTo>
                  <a:cubicBezTo>
                    <a:pt x="12087" y="2651"/>
                    <a:pt x="18486" y="0"/>
                    <a:pt x="25159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gradFill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B1D5096C-417B-4961-3D83-DEF5E4B959FA}"/>
                </a:ext>
              </a:extLst>
            </p:cNvPr>
            <p:cNvSpPr txBox="1"/>
            <p:nvPr/>
          </p:nvSpPr>
          <p:spPr>
            <a:xfrm>
              <a:off x="0" y="-38100"/>
              <a:ext cx="2274402" cy="745844"/>
            </a:xfrm>
            <a:prstGeom prst="rect">
              <a:avLst/>
            </a:prstGeom>
          </p:spPr>
          <p:txBody>
            <a:bodyPr lIns="57927" tIns="57927" rIns="57927" bIns="57927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>
            <a:extLst>
              <a:ext uri="{FF2B5EF4-FFF2-40B4-BE49-F238E27FC236}">
                <a16:creationId xmlns:a16="http://schemas.microsoft.com/office/drawing/2014/main" id="{C2D910CC-A6AC-131E-4C5A-01D51BA1479D}"/>
              </a:ext>
            </a:extLst>
          </p:cNvPr>
          <p:cNvGrpSpPr/>
          <p:nvPr/>
        </p:nvGrpSpPr>
        <p:grpSpPr>
          <a:xfrm>
            <a:off x="10658240" y="-4851087"/>
            <a:ext cx="13912875" cy="13912875"/>
            <a:chOff x="0" y="0"/>
            <a:chExt cx="18550500" cy="18550500"/>
          </a:xfrm>
        </p:grpSpPr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B8CE1757-6F44-480D-7A36-C6246FA2EA3D}"/>
                </a:ext>
              </a:extLst>
            </p:cNvPr>
            <p:cNvSpPr/>
            <p:nvPr/>
          </p:nvSpPr>
          <p:spPr>
            <a:xfrm>
              <a:off x="0" y="0"/>
              <a:ext cx="18550500" cy="18550500"/>
            </a:xfrm>
            <a:custGeom>
              <a:avLst/>
              <a:gdLst/>
              <a:ahLst/>
              <a:cxnLst/>
              <a:rect l="l" t="t" r="r" b="b"/>
              <a:pathLst>
                <a:path w="18550500" h="18550500">
                  <a:moveTo>
                    <a:pt x="0" y="0"/>
                  </a:moveTo>
                  <a:lnTo>
                    <a:pt x="18550500" y="0"/>
                  </a:lnTo>
                  <a:lnTo>
                    <a:pt x="18550500" y="18550500"/>
                  </a:lnTo>
                  <a:lnTo>
                    <a:pt x="0" y="18550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21" name="Group 21">
              <a:extLst>
                <a:ext uri="{FF2B5EF4-FFF2-40B4-BE49-F238E27FC236}">
                  <a16:creationId xmlns:a16="http://schemas.microsoft.com/office/drawing/2014/main" id="{7A203ED7-CEBD-1900-4758-273E1DA08A4B}"/>
                </a:ext>
              </a:extLst>
            </p:cNvPr>
            <p:cNvGrpSpPr/>
            <p:nvPr/>
          </p:nvGrpSpPr>
          <p:grpSpPr>
            <a:xfrm>
              <a:off x="1133172" y="1133172"/>
              <a:ext cx="16284156" cy="16284156"/>
              <a:chOff x="0" y="0"/>
              <a:chExt cx="812800" cy="812800"/>
            </a:xfrm>
          </p:grpSpPr>
          <p:sp>
            <p:nvSpPr>
              <p:cNvPr id="22" name="Freeform 22">
                <a:extLst>
                  <a:ext uri="{FF2B5EF4-FFF2-40B4-BE49-F238E27FC236}">
                    <a16:creationId xmlns:a16="http://schemas.microsoft.com/office/drawing/2014/main" id="{5D4CE6DF-89BA-C479-CED9-8D3CB1456F1B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3" name="TextBox 23">
                <a:extLst>
                  <a:ext uri="{FF2B5EF4-FFF2-40B4-BE49-F238E27FC236}">
                    <a16:creationId xmlns:a16="http://schemas.microsoft.com/office/drawing/2014/main" id="{755743F2-C244-4C41-5652-BDD1EEE38A01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24" name="Group 24">
            <a:extLst>
              <a:ext uri="{FF2B5EF4-FFF2-40B4-BE49-F238E27FC236}">
                <a16:creationId xmlns:a16="http://schemas.microsoft.com/office/drawing/2014/main" id="{22893C7C-CC58-2BA6-7C83-2212F4AD098E}"/>
              </a:ext>
            </a:extLst>
          </p:cNvPr>
          <p:cNvGrpSpPr/>
          <p:nvPr/>
        </p:nvGrpSpPr>
        <p:grpSpPr>
          <a:xfrm rot="-3207614">
            <a:off x="17455210" y="2837636"/>
            <a:ext cx="6049545" cy="3685699"/>
            <a:chOff x="0" y="0"/>
            <a:chExt cx="1593296" cy="970719"/>
          </a:xfrm>
        </p:grpSpPr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281C2D82-D822-163E-44E5-A0EEE2BE341D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" name="TextBox 26">
              <a:extLst>
                <a:ext uri="{FF2B5EF4-FFF2-40B4-BE49-F238E27FC236}">
                  <a16:creationId xmlns:a16="http://schemas.microsoft.com/office/drawing/2014/main" id="{D597C7A1-50AA-F92E-61D1-7B393A8C5D82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7" name="Group 27">
            <a:extLst>
              <a:ext uri="{FF2B5EF4-FFF2-40B4-BE49-F238E27FC236}">
                <a16:creationId xmlns:a16="http://schemas.microsoft.com/office/drawing/2014/main" id="{37F93A09-CABB-EE7A-4101-81C2E32F4F15}"/>
              </a:ext>
            </a:extLst>
          </p:cNvPr>
          <p:cNvGrpSpPr/>
          <p:nvPr/>
        </p:nvGrpSpPr>
        <p:grpSpPr>
          <a:xfrm rot="-3207614">
            <a:off x="13944382" y="936044"/>
            <a:ext cx="6049545" cy="3685699"/>
            <a:chOff x="0" y="0"/>
            <a:chExt cx="1593296" cy="970719"/>
          </a:xfrm>
        </p:grpSpPr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9F734C0C-8DEB-8340-F49C-C28F6489A0C2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" name="TextBox 29">
              <a:extLst>
                <a:ext uri="{FF2B5EF4-FFF2-40B4-BE49-F238E27FC236}">
                  <a16:creationId xmlns:a16="http://schemas.microsoft.com/office/drawing/2014/main" id="{59EE506D-293B-CC40-D276-B9FDF9D793BD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0" name="Freeform 30">
            <a:extLst>
              <a:ext uri="{FF2B5EF4-FFF2-40B4-BE49-F238E27FC236}">
                <a16:creationId xmlns:a16="http://schemas.microsoft.com/office/drawing/2014/main" id="{C2538A36-0603-C919-25DE-6231D5C3A116}"/>
              </a:ext>
            </a:extLst>
          </p:cNvPr>
          <p:cNvSpPr/>
          <p:nvPr/>
        </p:nvSpPr>
        <p:spPr>
          <a:xfrm>
            <a:off x="10974337" y="2746091"/>
            <a:ext cx="6940062" cy="6940062"/>
          </a:xfrm>
          <a:custGeom>
            <a:avLst/>
            <a:gdLst/>
            <a:ahLst/>
            <a:cxnLst/>
            <a:rect l="l" t="t" r="r" b="b"/>
            <a:pathLst>
              <a:path w="6940062" h="6940062">
                <a:moveTo>
                  <a:pt x="0" y="0"/>
                </a:moveTo>
                <a:lnTo>
                  <a:pt x="6940062" y="0"/>
                </a:lnTo>
                <a:lnTo>
                  <a:pt x="6940062" y="6940063"/>
                </a:lnTo>
                <a:lnTo>
                  <a:pt x="0" y="69400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31" name="Group 31">
            <a:extLst>
              <a:ext uri="{FF2B5EF4-FFF2-40B4-BE49-F238E27FC236}">
                <a16:creationId xmlns:a16="http://schemas.microsoft.com/office/drawing/2014/main" id="{660F566E-FA47-B6FB-52E9-BA8B29A4B801}"/>
              </a:ext>
            </a:extLst>
          </p:cNvPr>
          <p:cNvGrpSpPr/>
          <p:nvPr/>
        </p:nvGrpSpPr>
        <p:grpSpPr>
          <a:xfrm>
            <a:off x="11398276" y="3170031"/>
            <a:ext cx="6092184" cy="6092184"/>
            <a:chOff x="0" y="0"/>
            <a:chExt cx="812800" cy="812800"/>
          </a:xfrm>
        </p:grpSpPr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CB66D9E6-0CCC-4D0D-71D4-2ACFDFF196A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33" name="TextBox 33">
              <a:extLst>
                <a:ext uri="{FF2B5EF4-FFF2-40B4-BE49-F238E27FC236}">
                  <a16:creationId xmlns:a16="http://schemas.microsoft.com/office/drawing/2014/main" id="{B871C25C-0CD7-C95E-0ED6-FB6CA68F7B21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4" name="Group 34">
            <a:extLst>
              <a:ext uri="{FF2B5EF4-FFF2-40B4-BE49-F238E27FC236}">
                <a16:creationId xmlns:a16="http://schemas.microsoft.com/office/drawing/2014/main" id="{874E083E-056D-BF4F-4AE9-1EC59DE0909C}"/>
              </a:ext>
            </a:extLst>
          </p:cNvPr>
          <p:cNvGrpSpPr/>
          <p:nvPr/>
        </p:nvGrpSpPr>
        <p:grpSpPr>
          <a:xfrm>
            <a:off x="11640242" y="3393886"/>
            <a:ext cx="5608255" cy="5608255"/>
            <a:chOff x="0" y="0"/>
            <a:chExt cx="812800" cy="812800"/>
          </a:xfrm>
        </p:grpSpPr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D3CB4F6C-4E6D-F967-593B-8F0E290C475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36" name="TextBox 36">
              <a:extLst>
                <a:ext uri="{FF2B5EF4-FFF2-40B4-BE49-F238E27FC236}">
                  <a16:creationId xmlns:a16="http://schemas.microsoft.com/office/drawing/2014/main" id="{A3F257C1-A57B-F8E4-CC5B-5DF0F3177805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7" name="Group 37">
            <a:extLst>
              <a:ext uri="{FF2B5EF4-FFF2-40B4-BE49-F238E27FC236}">
                <a16:creationId xmlns:a16="http://schemas.microsoft.com/office/drawing/2014/main" id="{C092FE68-E717-8F56-2ECB-C8C14ED1D4C6}"/>
              </a:ext>
            </a:extLst>
          </p:cNvPr>
          <p:cNvGrpSpPr/>
          <p:nvPr/>
        </p:nvGrpSpPr>
        <p:grpSpPr>
          <a:xfrm>
            <a:off x="11878452" y="3648768"/>
            <a:ext cx="5131832" cy="5131832"/>
            <a:chOff x="0" y="0"/>
            <a:chExt cx="812800" cy="812800"/>
          </a:xfrm>
        </p:grpSpPr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2B8A32E5-D026-C7F0-9037-D9B444ED29B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ED7AF40-67D2-6745-9588-BE8464EE728C}"/>
              </a:ext>
            </a:extLst>
          </p:cNvPr>
          <p:cNvSpPr txBox="1"/>
          <p:nvPr/>
        </p:nvSpPr>
        <p:spPr>
          <a:xfrm>
            <a:off x="609599" y="289269"/>
            <a:ext cx="10895251" cy="88264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3600" b="1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3600" b="1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 RENEWED HEART (Romans 12:1)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Before entering the new year, lay down fear, disappointment, habits, sin, and anything that competes with God.</a:t>
            </a:r>
          </a:p>
          <a:p>
            <a:endParaRPr lang="en-US" sz="36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itchFamily="2" charset="2"/>
              <a:buChar char="q"/>
            </a:pPr>
            <a:r>
              <a:rPr lang="en-US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Worship can become routine, ritualistic, or self-focused.</a:t>
            </a:r>
          </a:p>
          <a:p>
            <a:endParaRPr lang="en-US" sz="36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itchFamily="2" charset="2"/>
              <a:buChar char="q"/>
            </a:pPr>
            <a:r>
              <a:rPr lang="en-US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We can sing the songs, say the prayers, but our hearts remain untouched or distracted.</a:t>
            </a:r>
          </a:p>
          <a:p>
            <a:endParaRPr lang="en-US" sz="36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itchFamily="2" charset="2"/>
              <a:buChar char="q"/>
            </a:pPr>
            <a:r>
              <a:rPr lang="en-US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Is our worship merely an activity, or is it truly an encounter?</a:t>
            </a:r>
          </a:p>
        </p:txBody>
      </p:sp>
    </p:spTree>
    <p:extLst>
      <p:ext uri="{BB962C8B-B14F-4D97-AF65-F5344CB8AC3E}">
        <p14:creationId xmlns:p14="http://schemas.microsoft.com/office/powerpoint/2010/main" val="2560700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D316D0-7956-BD86-D59A-37AAD76B57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8764A9B9-EA41-12D6-02D7-6CBD9CE40C17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9521" r="-10927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F7DE562A-CC4B-5858-EC41-1B63161E08C3}"/>
              </a:ext>
            </a:extLst>
          </p:cNvPr>
          <p:cNvGrpSpPr/>
          <p:nvPr/>
        </p:nvGrpSpPr>
        <p:grpSpPr>
          <a:xfrm>
            <a:off x="338876" y="110990"/>
            <a:ext cx="11222215" cy="10176010"/>
            <a:chOff x="0" y="0"/>
            <a:chExt cx="2274402" cy="70774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538182FF-AF1B-67CA-CCCC-4D7E934A4F2A}"/>
                </a:ext>
              </a:extLst>
            </p:cNvPr>
            <p:cNvSpPr/>
            <p:nvPr/>
          </p:nvSpPr>
          <p:spPr>
            <a:xfrm>
              <a:off x="0" y="0"/>
              <a:ext cx="2274402" cy="707744"/>
            </a:xfrm>
            <a:custGeom>
              <a:avLst/>
              <a:gdLst/>
              <a:ahLst/>
              <a:cxnLst/>
              <a:rect l="l" t="t" r="r" b="b"/>
              <a:pathLst>
                <a:path w="2274402" h="707744">
                  <a:moveTo>
                    <a:pt x="25159" y="0"/>
                  </a:moveTo>
                  <a:lnTo>
                    <a:pt x="2249243" y="0"/>
                  </a:lnTo>
                  <a:cubicBezTo>
                    <a:pt x="2255915" y="0"/>
                    <a:pt x="2262315" y="2651"/>
                    <a:pt x="2267033" y="7369"/>
                  </a:cubicBezTo>
                  <a:cubicBezTo>
                    <a:pt x="2271751" y="12087"/>
                    <a:pt x="2274402" y="18486"/>
                    <a:pt x="2274402" y="25159"/>
                  </a:cubicBezTo>
                  <a:lnTo>
                    <a:pt x="2274402" y="682586"/>
                  </a:lnTo>
                  <a:cubicBezTo>
                    <a:pt x="2274402" y="689258"/>
                    <a:pt x="2271751" y="695657"/>
                    <a:pt x="2267033" y="700376"/>
                  </a:cubicBezTo>
                  <a:cubicBezTo>
                    <a:pt x="2262315" y="705094"/>
                    <a:pt x="2255915" y="707744"/>
                    <a:pt x="2249243" y="707744"/>
                  </a:cubicBezTo>
                  <a:lnTo>
                    <a:pt x="25159" y="707744"/>
                  </a:lnTo>
                  <a:cubicBezTo>
                    <a:pt x="18486" y="707744"/>
                    <a:pt x="12087" y="705094"/>
                    <a:pt x="7369" y="700376"/>
                  </a:cubicBezTo>
                  <a:cubicBezTo>
                    <a:pt x="2651" y="695657"/>
                    <a:pt x="0" y="689258"/>
                    <a:pt x="0" y="682586"/>
                  </a:cubicBezTo>
                  <a:lnTo>
                    <a:pt x="0" y="25159"/>
                  </a:lnTo>
                  <a:cubicBezTo>
                    <a:pt x="0" y="18486"/>
                    <a:pt x="2651" y="12087"/>
                    <a:pt x="7369" y="7369"/>
                  </a:cubicBezTo>
                  <a:cubicBezTo>
                    <a:pt x="12087" y="2651"/>
                    <a:pt x="18486" y="0"/>
                    <a:pt x="25159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gradFill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DBE0130B-C864-0610-2F24-F5057B4A2D13}"/>
                </a:ext>
              </a:extLst>
            </p:cNvPr>
            <p:cNvSpPr txBox="1"/>
            <p:nvPr/>
          </p:nvSpPr>
          <p:spPr>
            <a:xfrm>
              <a:off x="0" y="-38100"/>
              <a:ext cx="2274402" cy="745844"/>
            </a:xfrm>
            <a:prstGeom prst="rect">
              <a:avLst/>
            </a:prstGeom>
          </p:spPr>
          <p:txBody>
            <a:bodyPr lIns="57927" tIns="57927" rIns="57927" bIns="57927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>
            <a:extLst>
              <a:ext uri="{FF2B5EF4-FFF2-40B4-BE49-F238E27FC236}">
                <a16:creationId xmlns:a16="http://schemas.microsoft.com/office/drawing/2014/main" id="{2893896E-AE10-EC6A-4DF0-6AAD32A7EF14}"/>
              </a:ext>
            </a:extLst>
          </p:cNvPr>
          <p:cNvGrpSpPr/>
          <p:nvPr/>
        </p:nvGrpSpPr>
        <p:grpSpPr>
          <a:xfrm>
            <a:off x="10658240" y="-4851087"/>
            <a:ext cx="13912875" cy="13912875"/>
            <a:chOff x="0" y="0"/>
            <a:chExt cx="18550500" cy="18550500"/>
          </a:xfrm>
        </p:grpSpPr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AEC52F69-6231-D463-F209-F4A1B321984E}"/>
                </a:ext>
              </a:extLst>
            </p:cNvPr>
            <p:cNvSpPr/>
            <p:nvPr/>
          </p:nvSpPr>
          <p:spPr>
            <a:xfrm>
              <a:off x="0" y="0"/>
              <a:ext cx="18550500" cy="18550500"/>
            </a:xfrm>
            <a:custGeom>
              <a:avLst/>
              <a:gdLst/>
              <a:ahLst/>
              <a:cxnLst/>
              <a:rect l="l" t="t" r="r" b="b"/>
              <a:pathLst>
                <a:path w="18550500" h="18550500">
                  <a:moveTo>
                    <a:pt x="0" y="0"/>
                  </a:moveTo>
                  <a:lnTo>
                    <a:pt x="18550500" y="0"/>
                  </a:lnTo>
                  <a:lnTo>
                    <a:pt x="18550500" y="18550500"/>
                  </a:lnTo>
                  <a:lnTo>
                    <a:pt x="0" y="18550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21" name="Group 21">
              <a:extLst>
                <a:ext uri="{FF2B5EF4-FFF2-40B4-BE49-F238E27FC236}">
                  <a16:creationId xmlns:a16="http://schemas.microsoft.com/office/drawing/2014/main" id="{07345184-83B9-52A8-0934-674EED157912}"/>
                </a:ext>
              </a:extLst>
            </p:cNvPr>
            <p:cNvGrpSpPr/>
            <p:nvPr/>
          </p:nvGrpSpPr>
          <p:grpSpPr>
            <a:xfrm>
              <a:off x="1133172" y="1133172"/>
              <a:ext cx="16284156" cy="16284156"/>
              <a:chOff x="0" y="0"/>
              <a:chExt cx="812800" cy="812800"/>
            </a:xfrm>
          </p:grpSpPr>
          <p:sp>
            <p:nvSpPr>
              <p:cNvPr id="22" name="Freeform 22">
                <a:extLst>
                  <a:ext uri="{FF2B5EF4-FFF2-40B4-BE49-F238E27FC236}">
                    <a16:creationId xmlns:a16="http://schemas.microsoft.com/office/drawing/2014/main" id="{3A80A26D-18C4-5F51-FEB8-572412C5EEF4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3" name="TextBox 23">
                <a:extLst>
                  <a:ext uri="{FF2B5EF4-FFF2-40B4-BE49-F238E27FC236}">
                    <a16:creationId xmlns:a16="http://schemas.microsoft.com/office/drawing/2014/main" id="{F22D6D5C-F481-D7A1-9223-043140DAB793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24" name="Group 24">
            <a:extLst>
              <a:ext uri="{FF2B5EF4-FFF2-40B4-BE49-F238E27FC236}">
                <a16:creationId xmlns:a16="http://schemas.microsoft.com/office/drawing/2014/main" id="{EF6FAA84-80B6-AFE8-8A08-C702E5254FCA}"/>
              </a:ext>
            </a:extLst>
          </p:cNvPr>
          <p:cNvGrpSpPr/>
          <p:nvPr/>
        </p:nvGrpSpPr>
        <p:grpSpPr>
          <a:xfrm rot="-3207614">
            <a:off x="17455210" y="2837636"/>
            <a:ext cx="6049545" cy="3685699"/>
            <a:chOff x="0" y="0"/>
            <a:chExt cx="1593296" cy="970719"/>
          </a:xfrm>
        </p:grpSpPr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A3B61A1C-FF6D-59BA-360D-06E42FE9E8F3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" name="TextBox 26">
              <a:extLst>
                <a:ext uri="{FF2B5EF4-FFF2-40B4-BE49-F238E27FC236}">
                  <a16:creationId xmlns:a16="http://schemas.microsoft.com/office/drawing/2014/main" id="{F472DB78-5441-1C27-C3BC-984CCEE6B5D9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7" name="Group 27">
            <a:extLst>
              <a:ext uri="{FF2B5EF4-FFF2-40B4-BE49-F238E27FC236}">
                <a16:creationId xmlns:a16="http://schemas.microsoft.com/office/drawing/2014/main" id="{ED08273E-5A82-1ED6-D3DD-AE5243C00618}"/>
              </a:ext>
            </a:extLst>
          </p:cNvPr>
          <p:cNvGrpSpPr/>
          <p:nvPr/>
        </p:nvGrpSpPr>
        <p:grpSpPr>
          <a:xfrm rot="-3207614">
            <a:off x="13944382" y="936044"/>
            <a:ext cx="6049545" cy="3685699"/>
            <a:chOff x="0" y="0"/>
            <a:chExt cx="1593296" cy="970719"/>
          </a:xfrm>
        </p:grpSpPr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6F3B50E3-5EBE-CD7B-08D1-23E75A026CD7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" name="TextBox 29">
              <a:extLst>
                <a:ext uri="{FF2B5EF4-FFF2-40B4-BE49-F238E27FC236}">
                  <a16:creationId xmlns:a16="http://schemas.microsoft.com/office/drawing/2014/main" id="{2A7EC57A-F479-A658-1C5D-5E9560D60B13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0" name="Freeform 30">
            <a:extLst>
              <a:ext uri="{FF2B5EF4-FFF2-40B4-BE49-F238E27FC236}">
                <a16:creationId xmlns:a16="http://schemas.microsoft.com/office/drawing/2014/main" id="{79C9A8AF-F85F-95FF-6A5A-DC56223A5153}"/>
              </a:ext>
            </a:extLst>
          </p:cNvPr>
          <p:cNvSpPr/>
          <p:nvPr/>
        </p:nvSpPr>
        <p:spPr>
          <a:xfrm>
            <a:off x="10974337" y="2746091"/>
            <a:ext cx="6940062" cy="6940062"/>
          </a:xfrm>
          <a:custGeom>
            <a:avLst/>
            <a:gdLst/>
            <a:ahLst/>
            <a:cxnLst/>
            <a:rect l="l" t="t" r="r" b="b"/>
            <a:pathLst>
              <a:path w="6940062" h="6940062">
                <a:moveTo>
                  <a:pt x="0" y="0"/>
                </a:moveTo>
                <a:lnTo>
                  <a:pt x="6940062" y="0"/>
                </a:lnTo>
                <a:lnTo>
                  <a:pt x="6940062" y="6940063"/>
                </a:lnTo>
                <a:lnTo>
                  <a:pt x="0" y="69400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31" name="Group 31">
            <a:extLst>
              <a:ext uri="{FF2B5EF4-FFF2-40B4-BE49-F238E27FC236}">
                <a16:creationId xmlns:a16="http://schemas.microsoft.com/office/drawing/2014/main" id="{83E3D699-7073-5B91-B3B3-90368C4D278C}"/>
              </a:ext>
            </a:extLst>
          </p:cNvPr>
          <p:cNvGrpSpPr/>
          <p:nvPr/>
        </p:nvGrpSpPr>
        <p:grpSpPr>
          <a:xfrm>
            <a:off x="11398276" y="3170031"/>
            <a:ext cx="6092184" cy="6092184"/>
            <a:chOff x="0" y="0"/>
            <a:chExt cx="812800" cy="812800"/>
          </a:xfrm>
        </p:grpSpPr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4190CF36-9721-DBB5-1397-0983D6FE22EB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33" name="TextBox 33">
              <a:extLst>
                <a:ext uri="{FF2B5EF4-FFF2-40B4-BE49-F238E27FC236}">
                  <a16:creationId xmlns:a16="http://schemas.microsoft.com/office/drawing/2014/main" id="{6F29ACEE-52B2-58AD-C3DB-FEAAD542E56E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4" name="Group 34">
            <a:extLst>
              <a:ext uri="{FF2B5EF4-FFF2-40B4-BE49-F238E27FC236}">
                <a16:creationId xmlns:a16="http://schemas.microsoft.com/office/drawing/2014/main" id="{535DE61A-67E8-5405-3D07-60F0D1BEF8E5}"/>
              </a:ext>
            </a:extLst>
          </p:cNvPr>
          <p:cNvGrpSpPr/>
          <p:nvPr/>
        </p:nvGrpSpPr>
        <p:grpSpPr>
          <a:xfrm>
            <a:off x="11640242" y="3393886"/>
            <a:ext cx="5608255" cy="5608255"/>
            <a:chOff x="0" y="0"/>
            <a:chExt cx="812800" cy="812800"/>
          </a:xfrm>
        </p:grpSpPr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363AE476-9CAF-7B7A-3074-EA3002B0E16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36" name="TextBox 36">
              <a:extLst>
                <a:ext uri="{FF2B5EF4-FFF2-40B4-BE49-F238E27FC236}">
                  <a16:creationId xmlns:a16="http://schemas.microsoft.com/office/drawing/2014/main" id="{48209899-B8D1-48B5-FD6F-D3C92B7E7998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7" name="Group 37">
            <a:extLst>
              <a:ext uri="{FF2B5EF4-FFF2-40B4-BE49-F238E27FC236}">
                <a16:creationId xmlns:a16="http://schemas.microsoft.com/office/drawing/2014/main" id="{34FF9A5C-6CCE-CFD1-4B06-1BF5A0892BE9}"/>
              </a:ext>
            </a:extLst>
          </p:cNvPr>
          <p:cNvGrpSpPr/>
          <p:nvPr/>
        </p:nvGrpSpPr>
        <p:grpSpPr>
          <a:xfrm>
            <a:off x="11878452" y="3648768"/>
            <a:ext cx="5131832" cy="5131832"/>
            <a:chOff x="0" y="0"/>
            <a:chExt cx="812800" cy="812800"/>
          </a:xfrm>
        </p:grpSpPr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F22256FF-B4AE-B432-ABE2-6480F6905168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599B3EB7-866D-D748-3484-088E18A15B2F}"/>
              </a:ext>
            </a:extLst>
          </p:cNvPr>
          <p:cNvSpPr txBox="1"/>
          <p:nvPr/>
        </p:nvSpPr>
        <p:spPr>
          <a:xfrm>
            <a:off x="609599" y="289269"/>
            <a:ext cx="10895251" cy="98691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3600" b="1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 RENEWED MIND (Romans 12:2)</a:t>
            </a:r>
          </a:p>
          <a:p>
            <a:pPr marL="742950" indent="-742950">
              <a:buAutoNum type="arabicPeriod"/>
            </a:pPr>
            <a:r>
              <a:rPr lang="en-US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You cannot worship at a high level with a low mindset.</a:t>
            </a:r>
          </a:p>
          <a:p>
            <a:endParaRPr lang="en-US" sz="36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en-US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2. A renewed mind resets priorities.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No more divided heart.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No more distracted worship.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No more casual relationship with God.</a:t>
            </a:r>
          </a:p>
          <a:p>
            <a:endParaRPr lang="en-US" sz="36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en-US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3. Renewing your mind restores clarity about God’s will.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Let go of negative mindsets: fear, doubt, comparison, discouragement, and spiritual lukewarmness.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36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3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172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3BEC95-8713-75A2-5429-6169D1055E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A04C17D9-A4BD-7B07-4EA6-7652D497A1AC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9521" r="-10927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C5D49E97-6418-F8C8-A88A-F8DA94CE9885}"/>
              </a:ext>
            </a:extLst>
          </p:cNvPr>
          <p:cNvGrpSpPr/>
          <p:nvPr/>
        </p:nvGrpSpPr>
        <p:grpSpPr>
          <a:xfrm>
            <a:off x="338876" y="110990"/>
            <a:ext cx="11222215" cy="10176010"/>
            <a:chOff x="0" y="0"/>
            <a:chExt cx="2274402" cy="70774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610B5A55-3498-F774-7BD7-07FC3225DB7D}"/>
                </a:ext>
              </a:extLst>
            </p:cNvPr>
            <p:cNvSpPr/>
            <p:nvPr/>
          </p:nvSpPr>
          <p:spPr>
            <a:xfrm>
              <a:off x="0" y="0"/>
              <a:ext cx="2274402" cy="707744"/>
            </a:xfrm>
            <a:custGeom>
              <a:avLst/>
              <a:gdLst/>
              <a:ahLst/>
              <a:cxnLst/>
              <a:rect l="l" t="t" r="r" b="b"/>
              <a:pathLst>
                <a:path w="2274402" h="707744">
                  <a:moveTo>
                    <a:pt x="25159" y="0"/>
                  </a:moveTo>
                  <a:lnTo>
                    <a:pt x="2249243" y="0"/>
                  </a:lnTo>
                  <a:cubicBezTo>
                    <a:pt x="2255915" y="0"/>
                    <a:pt x="2262315" y="2651"/>
                    <a:pt x="2267033" y="7369"/>
                  </a:cubicBezTo>
                  <a:cubicBezTo>
                    <a:pt x="2271751" y="12087"/>
                    <a:pt x="2274402" y="18486"/>
                    <a:pt x="2274402" y="25159"/>
                  </a:cubicBezTo>
                  <a:lnTo>
                    <a:pt x="2274402" y="682586"/>
                  </a:lnTo>
                  <a:cubicBezTo>
                    <a:pt x="2274402" y="689258"/>
                    <a:pt x="2271751" y="695657"/>
                    <a:pt x="2267033" y="700376"/>
                  </a:cubicBezTo>
                  <a:cubicBezTo>
                    <a:pt x="2262315" y="705094"/>
                    <a:pt x="2255915" y="707744"/>
                    <a:pt x="2249243" y="707744"/>
                  </a:cubicBezTo>
                  <a:lnTo>
                    <a:pt x="25159" y="707744"/>
                  </a:lnTo>
                  <a:cubicBezTo>
                    <a:pt x="18486" y="707744"/>
                    <a:pt x="12087" y="705094"/>
                    <a:pt x="7369" y="700376"/>
                  </a:cubicBezTo>
                  <a:cubicBezTo>
                    <a:pt x="2651" y="695657"/>
                    <a:pt x="0" y="689258"/>
                    <a:pt x="0" y="682586"/>
                  </a:cubicBezTo>
                  <a:lnTo>
                    <a:pt x="0" y="25159"/>
                  </a:lnTo>
                  <a:cubicBezTo>
                    <a:pt x="0" y="18486"/>
                    <a:pt x="2651" y="12087"/>
                    <a:pt x="7369" y="7369"/>
                  </a:cubicBezTo>
                  <a:cubicBezTo>
                    <a:pt x="12087" y="2651"/>
                    <a:pt x="18486" y="0"/>
                    <a:pt x="25159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gradFill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B17860ED-B904-C60B-0954-2D1D4809A479}"/>
                </a:ext>
              </a:extLst>
            </p:cNvPr>
            <p:cNvSpPr txBox="1"/>
            <p:nvPr/>
          </p:nvSpPr>
          <p:spPr>
            <a:xfrm>
              <a:off x="0" y="-38100"/>
              <a:ext cx="2274402" cy="745844"/>
            </a:xfrm>
            <a:prstGeom prst="rect">
              <a:avLst/>
            </a:prstGeom>
          </p:spPr>
          <p:txBody>
            <a:bodyPr lIns="57927" tIns="57927" rIns="57927" bIns="57927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>
            <a:extLst>
              <a:ext uri="{FF2B5EF4-FFF2-40B4-BE49-F238E27FC236}">
                <a16:creationId xmlns:a16="http://schemas.microsoft.com/office/drawing/2014/main" id="{81C929D6-D170-2600-5B06-ED1C887D9F89}"/>
              </a:ext>
            </a:extLst>
          </p:cNvPr>
          <p:cNvGrpSpPr/>
          <p:nvPr/>
        </p:nvGrpSpPr>
        <p:grpSpPr>
          <a:xfrm>
            <a:off x="10658240" y="-4851087"/>
            <a:ext cx="13912875" cy="13912875"/>
            <a:chOff x="0" y="0"/>
            <a:chExt cx="18550500" cy="18550500"/>
          </a:xfrm>
        </p:grpSpPr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72CC99D9-D23F-AA3A-1317-0C78C74F2072}"/>
                </a:ext>
              </a:extLst>
            </p:cNvPr>
            <p:cNvSpPr/>
            <p:nvPr/>
          </p:nvSpPr>
          <p:spPr>
            <a:xfrm>
              <a:off x="0" y="0"/>
              <a:ext cx="18550500" cy="18550500"/>
            </a:xfrm>
            <a:custGeom>
              <a:avLst/>
              <a:gdLst/>
              <a:ahLst/>
              <a:cxnLst/>
              <a:rect l="l" t="t" r="r" b="b"/>
              <a:pathLst>
                <a:path w="18550500" h="18550500">
                  <a:moveTo>
                    <a:pt x="0" y="0"/>
                  </a:moveTo>
                  <a:lnTo>
                    <a:pt x="18550500" y="0"/>
                  </a:lnTo>
                  <a:lnTo>
                    <a:pt x="18550500" y="18550500"/>
                  </a:lnTo>
                  <a:lnTo>
                    <a:pt x="0" y="18550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21" name="Group 21">
              <a:extLst>
                <a:ext uri="{FF2B5EF4-FFF2-40B4-BE49-F238E27FC236}">
                  <a16:creationId xmlns:a16="http://schemas.microsoft.com/office/drawing/2014/main" id="{5B08690F-1AF7-E40F-72A5-C5CDFBDCDE7E}"/>
                </a:ext>
              </a:extLst>
            </p:cNvPr>
            <p:cNvGrpSpPr/>
            <p:nvPr/>
          </p:nvGrpSpPr>
          <p:grpSpPr>
            <a:xfrm>
              <a:off x="1133172" y="1133172"/>
              <a:ext cx="16284156" cy="16284156"/>
              <a:chOff x="0" y="0"/>
              <a:chExt cx="812800" cy="812800"/>
            </a:xfrm>
          </p:grpSpPr>
          <p:sp>
            <p:nvSpPr>
              <p:cNvPr id="22" name="Freeform 22">
                <a:extLst>
                  <a:ext uri="{FF2B5EF4-FFF2-40B4-BE49-F238E27FC236}">
                    <a16:creationId xmlns:a16="http://schemas.microsoft.com/office/drawing/2014/main" id="{A470BFA3-DFF4-02AC-7CF4-023D6B231C2B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3" name="TextBox 23">
                <a:extLst>
                  <a:ext uri="{FF2B5EF4-FFF2-40B4-BE49-F238E27FC236}">
                    <a16:creationId xmlns:a16="http://schemas.microsoft.com/office/drawing/2014/main" id="{DCF5545F-F53A-A696-1447-1E488EF749DC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24" name="Group 24">
            <a:extLst>
              <a:ext uri="{FF2B5EF4-FFF2-40B4-BE49-F238E27FC236}">
                <a16:creationId xmlns:a16="http://schemas.microsoft.com/office/drawing/2014/main" id="{B7553CCA-FF9B-A507-21B9-EFEAC4950770}"/>
              </a:ext>
            </a:extLst>
          </p:cNvPr>
          <p:cNvGrpSpPr/>
          <p:nvPr/>
        </p:nvGrpSpPr>
        <p:grpSpPr>
          <a:xfrm rot="-3207614">
            <a:off x="17455210" y="2837636"/>
            <a:ext cx="6049545" cy="3685699"/>
            <a:chOff x="0" y="0"/>
            <a:chExt cx="1593296" cy="970719"/>
          </a:xfrm>
        </p:grpSpPr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CD5E4E41-9AE3-4640-6945-C0E5D053D932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" name="TextBox 26">
              <a:extLst>
                <a:ext uri="{FF2B5EF4-FFF2-40B4-BE49-F238E27FC236}">
                  <a16:creationId xmlns:a16="http://schemas.microsoft.com/office/drawing/2014/main" id="{B73CF3D8-F74F-58C0-D4AD-E4F43DFF9B5D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7" name="Group 27">
            <a:extLst>
              <a:ext uri="{FF2B5EF4-FFF2-40B4-BE49-F238E27FC236}">
                <a16:creationId xmlns:a16="http://schemas.microsoft.com/office/drawing/2014/main" id="{60C0506B-B795-55DF-6456-A26316FFCA6E}"/>
              </a:ext>
            </a:extLst>
          </p:cNvPr>
          <p:cNvGrpSpPr/>
          <p:nvPr/>
        </p:nvGrpSpPr>
        <p:grpSpPr>
          <a:xfrm rot="-3207614">
            <a:off x="13944382" y="936044"/>
            <a:ext cx="6049545" cy="3685699"/>
            <a:chOff x="0" y="0"/>
            <a:chExt cx="1593296" cy="970719"/>
          </a:xfrm>
        </p:grpSpPr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98090CF6-4D9E-3E4C-C218-A18ABCC04737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" name="TextBox 29">
              <a:extLst>
                <a:ext uri="{FF2B5EF4-FFF2-40B4-BE49-F238E27FC236}">
                  <a16:creationId xmlns:a16="http://schemas.microsoft.com/office/drawing/2014/main" id="{B9272569-D97A-D840-F30D-D6A76E378650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0" name="Freeform 30">
            <a:extLst>
              <a:ext uri="{FF2B5EF4-FFF2-40B4-BE49-F238E27FC236}">
                <a16:creationId xmlns:a16="http://schemas.microsoft.com/office/drawing/2014/main" id="{7D612D59-F3E8-287B-095D-68BE8894587B}"/>
              </a:ext>
            </a:extLst>
          </p:cNvPr>
          <p:cNvSpPr/>
          <p:nvPr/>
        </p:nvSpPr>
        <p:spPr>
          <a:xfrm>
            <a:off x="10974337" y="2746091"/>
            <a:ext cx="6940062" cy="6940062"/>
          </a:xfrm>
          <a:custGeom>
            <a:avLst/>
            <a:gdLst/>
            <a:ahLst/>
            <a:cxnLst/>
            <a:rect l="l" t="t" r="r" b="b"/>
            <a:pathLst>
              <a:path w="6940062" h="6940062">
                <a:moveTo>
                  <a:pt x="0" y="0"/>
                </a:moveTo>
                <a:lnTo>
                  <a:pt x="6940062" y="0"/>
                </a:lnTo>
                <a:lnTo>
                  <a:pt x="6940062" y="6940063"/>
                </a:lnTo>
                <a:lnTo>
                  <a:pt x="0" y="69400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31" name="Group 31">
            <a:extLst>
              <a:ext uri="{FF2B5EF4-FFF2-40B4-BE49-F238E27FC236}">
                <a16:creationId xmlns:a16="http://schemas.microsoft.com/office/drawing/2014/main" id="{15D3CFBD-5993-8739-84AA-F2FEBB8795AA}"/>
              </a:ext>
            </a:extLst>
          </p:cNvPr>
          <p:cNvGrpSpPr/>
          <p:nvPr/>
        </p:nvGrpSpPr>
        <p:grpSpPr>
          <a:xfrm>
            <a:off x="11398276" y="3170031"/>
            <a:ext cx="6092184" cy="6092184"/>
            <a:chOff x="0" y="0"/>
            <a:chExt cx="812800" cy="812800"/>
          </a:xfrm>
        </p:grpSpPr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D4BC6A93-6C46-8F49-37A9-731A22FA4A7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33" name="TextBox 33">
              <a:extLst>
                <a:ext uri="{FF2B5EF4-FFF2-40B4-BE49-F238E27FC236}">
                  <a16:creationId xmlns:a16="http://schemas.microsoft.com/office/drawing/2014/main" id="{55C848EC-EA78-3573-3620-F4AD312C4E93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4" name="Group 34">
            <a:extLst>
              <a:ext uri="{FF2B5EF4-FFF2-40B4-BE49-F238E27FC236}">
                <a16:creationId xmlns:a16="http://schemas.microsoft.com/office/drawing/2014/main" id="{14C77A32-B5D4-A96F-E9EA-C42CF603F6BD}"/>
              </a:ext>
            </a:extLst>
          </p:cNvPr>
          <p:cNvGrpSpPr/>
          <p:nvPr/>
        </p:nvGrpSpPr>
        <p:grpSpPr>
          <a:xfrm>
            <a:off x="11640242" y="3393886"/>
            <a:ext cx="5608255" cy="5608255"/>
            <a:chOff x="0" y="0"/>
            <a:chExt cx="812800" cy="812800"/>
          </a:xfrm>
        </p:grpSpPr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7A08D38D-8F98-665B-72B7-D32B45E18F9A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36" name="TextBox 36">
              <a:extLst>
                <a:ext uri="{FF2B5EF4-FFF2-40B4-BE49-F238E27FC236}">
                  <a16:creationId xmlns:a16="http://schemas.microsoft.com/office/drawing/2014/main" id="{89918E0A-6762-2F6A-DBE8-D6852917078E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7" name="Group 37">
            <a:extLst>
              <a:ext uri="{FF2B5EF4-FFF2-40B4-BE49-F238E27FC236}">
                <a16:creationId xmlns:a16="http://schemas.microsoft.com/office/drawing/2014/main" id="{0E9D4755-41AD-EF6E-71A4-E55AA2655290}"/>
              </a:ext>
            </a:extLst>
          </p:cNvPr>
          <p:cNvGrpSpPr/>
          <p:nvPr/>
        </p:nvGrpSpPr>
        <p:grpSpPr>
          <a:xfrm>
            <a:off x="11878452" y="3648768"/>
            <a:ext cx="5131832" cy="5131832"/>
            <a:chOff x="0" y="0"/>
            <a:chExt cx="812800" cy="812800"/>
          </a:xfrm>
        </p:grpSpPr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3277F1D2-96D7-BC05-B9B6-6CEFA0EBCAA2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1AFA3716-010F-52A9-13A3-F9B240E8A3BF}"/>
              </a:ext>
            </a:extLst>
          </p:cNvPr>
          <p:cNvSpPr txBox="1"/>
          <p:nvPr/>
        </p:nvSpPr>
        <p:spPr>
          <a:xfrm>
            <a:off x="609599" y="289269"/>
            <a:ext cx="10895251" cy="9313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3600" b="1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 RENEWED SPIRIT (John 4:23–24)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1. Worship in spirit = worship from our inner being.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36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2. Worship in truth = worship aligned with God’s Word.</a:t>
            </a: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q"/>
            </a:pPr>
            <a:r>
              <a:rPr lang="en-US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Honest, pure, sincere, Scripture-rooted worship.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36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3. God is looking for worshipers, not just worship.</a:t>
            </a: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q"/>
            </a:pPr>
            <a:r>
              <a:rPr lang="en-US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He desires our authenticity, not our performance.</a:t>
            </a: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q"/>
            </a:pPr>
            <a:r>
              <a:rPr lang="en-US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As the new year approaches, invite the Holy Spirit to reignite passion, restore joy, revive hunger, and increase sensitivity to His presence.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3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808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30B5B7-8565-A528-E616-93E7490BB5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3572BB3A-1064-CE2F-0CC0-4BA814CB3E5E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9521" r="-10927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6FBF8764-ACC4-C23B-99BE-27EF9720A54A}"/>
              </a:ext>
            </a:extLst>
          </p:cNvPr>
          <p:cNvGrpSpPr/>
          <p:nvPr/>
        </p:nvGrpSpPr>
        <p:grpSpPr>
          <a:xfrm>
            <a:off x="338876" y="110990"/>
            <a:ext cx="11222215" cy="10176010"/>
            <a:chOff x="0" y="0"/>
            <a:chExt cx="2274402" cy="70774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3C0B9504-C60B-0536-331D-F437465CF780}"/>
                </a:ext>
              </a:extLst>
            </p:cNvPr>
            <p:cNvSpPr/>
            <p:nvPr/>
          </p:nvSpPr>
          <p:spPr>
            <a:xfrm>
              <a:off x="0" y="0"/>
              <a:ext cx="2274402" cy="707744"/>
            </a:xfrm>
            <a:custGeom>
              <a:avLst/>
              <a:gdLst/>
              <a:ahLst/>
              <a:cxnLst/>
              <a:rect l="l" t="t" r="r" b="b"/>
              <a:pathLst>
                <a:path w="2274402" h="707744">
                  <a:moveTo>
                    <a:pt x="25159" y="0"/>
                  </a:moveTo>
                  <a:lnTo>
                    <a:pt x="2249243" y="0"/>
                  </a:lnTo>
                  <a:cubicBezTo>
                    <a:pt x="2255915" y="0"/>
                    <a:pt x="2262315" y="2651"/>
                    <a:pt x="2267033" y="7369"/>
                  </a:cubicBezTo>
                  <a:cubicBezTo>
                    <a:pt x="2271751" y="12087"/>
                    <a:pt x="2274402" y="18486"/>
                    <a:pt x="2274402" y="25159"/>
                  </a:cubicBezTo>
                  <a:lnTo>
                    <a:pt x="2274402" y="682586"/>
                  </a:lnTo>
                  <a:cubicBezTo>
                    <a:pt x="2274402" y="689258"/>
                    <a:pt x="2271751" y="695657"/>
                    <a:pt x="2267033" y="700376"/>
                  </a:cubicBezTo>
                  <a:cubicBezTo>
                    <a:pt x="2262315" y="705094"/>
                    <a:pt x="2255915" y="707744"/>
                    <a:pt x="2249243" y="707744"/>
                  </a:cubicBezTo>
                  <a:lnTo>
                    <a:pt x="25159" y="707744"/>
                  </a:lnTo>
                  <a:cubicBezTo>
                    <a:pt x="18486" y="707744"/>
                    <a:pt x="12087" y="705094"/>
                    <a:pt x="7369" y="700376"/>
                  </a:cubicBezTo>
                  <a:cubicBezTo>
                    <a:pt x="2651" y="695657"/>
                    <a:pt x="0" y="689258"/>
                    <a:pt x="0" y="682586"/>
                  </a:cubicBezTo>
                  <a:lnTo>
                    <a:pt x="0" y="25159"/>
                  </a:lnTo>
                  <a:cubicBezTo>
                    <a:pt x="0" y="18486"/>
                    <a:pt x="2651" y="12087"/>
                    <a:pt x="7369" y="7369"/>
                  </a:cubicBezTo>
                  <a:cubicBezTo>
                    <a:pt x="12087" y="2651"/>
                    <a:pt x="18486" y="0"/>
                    <a:pt x="25159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gradFill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EEE5BE3C-8CAD-31BF-07A4-D6A77032764F}"/>
                </a:ext>
              </a:extLst>
            </p:cNvPr>
            <p:cNvSpPr txBox="1"/>
            <p:nvPr/>
          </p:nvSpPr>
          <p:spPr>
            <a:xfrm>
              <a:off x="0" y="-38100"/>
              <a:ext cx="2274402" cy="745844"/>
            </a:xfrm>
            <a:prstGeom prst="rect">
              <a:avLst/>
            </a:prstGeom>
          </p:spPr>
          <p:txBody>
            <a:bodyPr lIns="57927" tIns="57927" rIns="57927" bIns="57927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>
            <a:extLst>
              <a:ext uri="{FF2B5EF4-FFF2-40B4-BE49-F238E27FC236}">
                <a16:creationId xmlns:a16="http://schemas.microsoft.com/office/drawing/2014/main" id="{5036203F-EBAB-7926-2998-10D17DC93B64}"/>
              </a:ext>
            </a:extLst>
          </p:cNvPr>
          <p:cNvGrpSpPr/>
          <p:nvPr/>
        </p:nvGrpSpPr>
        <p:grpSpPr>
          <a:xfrm>
            <a:off x="10658240" y="-4851087"/>
            <a:ext cx="13912875" cy="13912875"/>
            <a:chOff x="0" y="0"/>
            <a:chExt cx="18550500" cy="18550500"/>
          </a:xfrm>
        </p:grpSpPr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79FCFA2D-4567-D2B1-AF03-BE83AEC766EC}"/>
                </a:ext>
              </a:extLst>
            </p:cNvPr>
            <p:cNvSpPr/>
            <p:nvPr/>
          </p:nvSpPr>
          <p:spPr>
            <a:xfrm>
              <a:off x="0" y="0"/>
              <a:ext cx="18550500" cy="18550500"/>
            </a:xfrm>
            <a:custGeom>
              <a:avLst/>
              <a:gdLst/>
              <a:ahLst/>
              <a:cxnLst/>
              <a:rect l="l" t="t" r="r" b="b"/>
              <a:pathLst>
                <a:path w="18550500" h="18550500">
                  <a:moveTo>
                    <a:pt x="0" y="0"/>
                  </a:moveTo>
                  <a:lnTo>
                    <a:pt x="18550500" y="0"/>
                  </a:lnTo>
                  <a:lnTo>
                    <a:pt x="18550500" y="18550500"/>
                  </a:lnTo>
                  <a:lnTo>
                    <a:pt x="0" y="18550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21" name="Group 21">
              <a:extLst>
                <a:ext uri="{FF2B5EF4-FFF2-40B4-BE49-F238E27FC236}">
                  <a16:creationId xmlns:a16="http://schemas.microsoft.com/office/drawing/2014/main" id="{64C52F5F-D814-3879-8122-46B23B629900}"/>
                </a:ext>
              </a:extLst>
            </p:cNvPr>
            <p:cNvGrpSpPr/>
            <p:nvPr/>
          </p:nvGrpSpPr>
          <p:grpSpPr>
            <a:xfrm>
              <a:off x="1133172" y="1133172"/>
              <a:ext cx="16284156" cy="16284156"/>
              <a:chOff x="0" y="0"/>
              <a:chExt cx="812800" cy="812800"/>
            </a:xfrm>
          </p:grpSpPr>
          <p:sp>
            <p:nvSpPr>
              <p:cNvPr id="22" name="Freeform 22">
                <a:extLst>
                  <a:ext uri="{FF2B5EF4-FFF2-40B4-BE49-F238E27FC236}">
                    <a16:creationId xmlns:a16="http://schemas.microsoft.com/office/drawing/2014/main" id="{ECA1957F-DE75-7B9D-F386-DD2FB947163D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3" name="TextBox 23">
                <a:extLst>
                  <a:ext uri="{FF2B5EF4-FFF2-40B4-BE49-F238E27FC236}">
                    <a16:creationId xmlns:a16="http://schemas.microsoft.com/office/drawing/2014/main" id="{97D660C0-4C48-0E9F-37C4-A7083AE8CAD7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24" name="Group 24">
            <a:extLst>
              <a:ext uri="{FF2B5EF4-FFF2-40B4-BE49-F238E27FC236}">
                <a16:creationId xmlns:a16="http://schemas.microsoft.com/office/drawing/2014/main" id="{8D7A471D-3CFA-919A-6520-1EA307C5AE9A}"/>
              </a:ext>
            </a:extLst>
          </p:cNvPr>
          <p:cNvGrpSpPr/>
          <p:nvPr/>
        </p:nvGrpSpPr>
        <p:grpSpPr>
          <a:xfrm rot="-3207614">
            <a:off x="17455210" y="2837636"/>
            <a:ext cx="6049545" cy="3685699"/>
            <a:chOff x="0" y="0"/>
            <a:chExt cx="1593296" cy="970719"/>
          </a:xfrm>
        </p:grpSpPr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AAF0C2ED-81FA-782C-3813-7FA40E39ADC1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" name="TextBox 26">
              <a:extLst>
                <a:ext uri="{FF2B5EF4-FFF2-40B4-BE49-F238E27FC236}">
                  <a16:creationId xmlns:a16="http://schemas.microsoft.com/office/drawing/2014/main" id="{04A61A12-AF59-429E-0B62-705A1D317801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7" name="Group 27">
            <a:extLst>
              <a:ext uri="{FF2B5EF4-FFF2-40B4-BE49-F238E27FC236}">
                <a16:creationId xmlns:a16="http://schemas.microsoft.com/office/drawing/2014/main" id="{282020E2-F865-CF35-93DA-8107B9316C2C}"/>
              </a:ext>
            </a:extLst>
          </p:cNvPr>
          <p:cNvGrpSpPr/>
          <p:nvPr/>
        </p:nvGrpSpPr>
        <p:grpSpPr>
          <a:xfrm rot="-3207614">
            <a:off x="13944382" y="936044"/>
            <a:ext cx="6049545" cy="3685699"/>
            <a:chOff x="0" y="0"/>
            <a:chExt cx="1593296" cy="970719"/>
          </a:xfrm>
        </p:grpSpPr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2F18D0A1-3D88-CDDA-B8E1-6508D06DA2F4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" name="TextBox 29">
              <a:extLst>
                <a:ext uri="{FF2B5EF4-FFF2-40B4-BE49-F238E27FC236}">
                  <a16:creationId xmlns:a16="http://schemas.microsoft.com/office/drawing/2014/main" id="{C5D3616B-9AA1-C138-60CC-8F49422103D7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0" name="Freeform 30">
            <a:extLst>
              <a:ext uri="{FF2B5EF4-FFF2-40B4-BE49-F238E27FC236}">
                <a16:creationId xmlns:a16="http://schemas.microsoft.com/office/drawing/2014/main" id="{8F2A3AD0-6EDA-B0BF-EFDE-94283A199119}"/>
              </a:ext>
            </a:extLst>
          </p:cNvPr>
          <p:cNvSpPr/>
          <p:nvPr/>
        </p:nvSpPr>
        <p:spPr>
          <a:xfrm>
            <a:off x="10974337" y="2746091"/>
            <a:ext cx="6940062" cy="6940062"/>
          </a:xfrm>
          <a:custGeom>
            <a:avLst/>
            <a:gdLst/>
            <a:ahLst/>
            <a:cxnLst/>
            <a:rect l="l" t="t" r="r" b="b"/>
            <a:pathLst>
              <a:path w="6940062" h="6940062">
                <a:moveTo>
                  <a:pt x="0" y="0"/>
                </a:moveTo>
                <a:lnTo>
                  <a:pt x="6940062" y="0"/>
                </a:lnTo>
                <a:lnTo>
                  <a:pt x="6940062" y="6940063"/>
                </a:lnTo>
                <a:lnTo>
                  <a:pt x="0" y="69400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31" name="Group 31">
            <a:extLst>
              <a:ext uri="{FF2B5EF4-FFF2-40B4-BE49-F238E27FC236}">
                <a16:creationId xmlns:a16="http://schemas.microsoft.com/office/drawing/2014/main" id="{20EC68FA-2D23-7E66-E414-0E4E78112B67}"/>
              </a:ext>
            </a:extLst>
          </p:cNvPr>
          <p:cNvGrpSpPr/>
          <p:nvPr/>
        </p:nvGrpSpPr>
        <p:grpSpPr>
          <a:xfrm>
            <a:off x="11398276" y="3170031"/>
            <a:ext cx="6092184" cy="6092184"/>
            <a:chOff x="0" y="0"/>
            <a:chExt cx="812800" cy="812800"/>
          </a:xfrm>
        </p:grpSpPr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B441F361-D7F0-4B40-5156-9E86058F23D5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33" name="TextBox 33">
              <a:extLst>
                <a:ext uri="{FF2B5EF4-FFF2-40B4-BE49-F238E27FC236}">
                  <a16:creationId xmlns:a16="http://schemas.microsoft.com/office/drawing/2014/main" id="{C1ACFDC9-750D-A487-A5BA-2A2EB50CE465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4" name="Group 34">
            <a:extLst>
              <a:ext uri="{FF2B5EF4-FFF2-40B4-BE49-F238E27FC236}">
                <a16:creationId xmlns:a16="http://schemas.microsoft.com/office/drawing/2014/main" id="{2DDB6178-0A69-98DA-056D-D6A2D1CEB58F}"/>
              </a:ext>
            </a:extLst>
          </p:cNvPr>
          <p:cNvGrpSpPr/>
          <p:nvPr/>
        </p:nvGrpSpPr>
        <p:grpSpPr>
          <a:xfrm>
            <a:off x="11640242" y="3393886"/>
            <a:ext cx="5608255" cy="5608255"/>
            <a:chOff x="0" y="0"/>
            <a:chExt cx="812800" cy="812800"/>
          </a:xfrm>
        </p:grpSpPr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572B7EC3-2972-DCE1-19E4-95B9195DA98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36" name="TextBox 36">
              <a:extLst>
                <a:ext uri="{FF2B5EF4-FFF2-40B4-BE49-F238E27FC236}">
                  <a16:creationId xmlns:a16="http://schemas.microsoft.com/office/drawing/2014/main" id="{27207251-14C9-0374-F214-B04B4C7C9E1D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7" name="Group 37">
            <a:extLst>
              <a:ext uri="{FF2B5EF4-FFF2-40B4-BE49-F238E27FC236}">
                <a16:creationId xmlns:a16="http://schemas.microsoft.com/office/drawing/2014/main" id="{EA7B24C3-0D85-22CC-A811-1AE48A344EA4}"/>
              </a:ext>
            </a:extLst>
          </p:cNvPr>
          <p:cNvGrpSpPr/>
          <p:nvPr/>
        </p:nvGrpSpPr>
        <p:grpSpPr>
          <a:xfrm>
            <a:off x="11878452" y="3648768"/>
            <a:ext cx="5131832" cy="5131832"/>
            <a:chOff x="0" y="0"/>
            <a:chExt cx="812800" cy="812800"/>
          </a:xfrm>
        </p:grpSpPr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19AC9144-C3CE-960A-F6E1-59F61FD1BF4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B10F10E3-8293-0E7B-470C-E91C3C1E321B}"/>
              </a:ext>
            </a:extLst>
          </p:cNvPr>
          <p:cNvSpPr txBox="1"/>
          <p:nvPr/>
        </p:nvSpPr>
        <p:spPr>
          <a:xfrm>
            <a:off x="609599" y="289269"/>
            <a:ext cx="10895251" cy="102817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RENEWED PRAISE (Psalm 95:1–7)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1. New year, new praise.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God deserves a fresh sound, a fresh shout, a fresh thanksgiving.</a:t>
            </a:r>
          </a:p>
          <a:p>
            <a:endParaRPr lang="en-US" sz="36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en-US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2. Renewed worship expresses itself in humility and reverence.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Kneeling, bowing, lifting hands, choosing God’s presence.</a:t>
            </a:r>
          </a:p>
          <a:p>
            <a:endParaRPr lang="en-US" sz="36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en-US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3. We praise because He is still faithful.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The Shepherd who led us through this year will carry us through the next.</a:t>
            </a:r>
          </a:p>
          <a:p>
            <a:endParaRPr lang="en-US" sz="36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en-US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As the clock moves toward midnight, let praise rise, thanking God for keeping, healing, protecting, providing, and sustaining you.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3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3181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7BF2E0-DBB5-1983-80B2-4FB74909E1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88B0301C-B6E0-B111-49A0-C30605D209A7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9521" r="-10927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0B12D02C-5BCD-6148-DEBF-C9861886B09C}"/>
              </a:ext>
            </a:extLst>
          </p:cNvPr>
          <p:cNvGrpSpPr/>
          <p:nvPr/>
        </p:nvGrpSpPr>
        <p:grpSpPr>
          <a:xfrm>
            <a:off x="338876" y="110990"/>
            <a:ext cx="11222215" cy="10176010"/>
            <a:chOff x="0" y="0"/>
            <a:chExt cx="2274402" cy="70774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B39F21C0-7023-E9C9-2EF1-29BD1DD7CA62}"/>
                </a:ext>
              </a:extLst>
            </p:cNvPr>
            <p:cNvSpPr/>
            <p:nvPr/>
          </p:nvSpPr>
          <p:spPr>
            <a:xfrm>
              <a:off x="0" y="0"/>
              <a:ext cx="2274402" cy="707744"/>
            </a:xfrm>
            <a:custGeom>
              <a:avLst/>
              <a:gdLst/>
              <a:ahLst/>
              <a:cxnLst/>
              <a:rect l="l" t="t" r="r" b="b"/>
              <a:pathLst>
                <a:path w="2274402" h="707744">
                  <a:moveTo>
                    <a:pt x="25159" y="0"/>
                  </a:moveTo>
                  <a:lnTo>
                    <a:pt x="2249243" y="0"/>
                  </a:lnTo>
                  <a:cubicBezTo>
                    <a:pt x="2255915" y="0"/>
                    <a:pt x="2262315" y="2651"/>
                    <a:pt x="2267033" y="7369"/>
                  </a:cubicBezTo>
                  <a:cubicBezTo>
                    <a:pt x="2271751" y="12087"/>
                    <a:pt x="2274402" y="18486"/>
                    <a:pt x="2274402" y="25159"/>
                  </a:cubicBezTo>
                  <a:lnTo>
                    <a:pt x="2274402" y="682586"/>
                  </a:lnTo>
                  <a:cubicBezTo>
                    <a:pt x="2274402" y="689258"/>
                    <a:pt x="2271751" y="695657"/>
                    <a:pt x="2267033" y="700376"/>
                  </a:cubicBezTo>
                  <a:cubicBezTo>
                    <a:pt x="2262315" y="705094"/>
                    <a:pt x="2255915" y="707744"/>
                    <a:pt x="2249243" y="707744"/>
                  </a:cubicBezTo>
                  <a:lnTo>
                    <a:pt x="25159" y="707744"/>
                  </a:lnTo>
                  <a:cubicBezTo>
                    <a:pt x="18486" y="707744"/>
                    <a:pt x="12087" y="705094"/>
                    <a:pt x="7369" y="700376"/>
                  </a:cubicBezTo>
                  <a:cubicBezTo>
                    <a:pt x="2651" y="695657"/>
                    <a:pt x="0" y="689258"/>
                    <a:pt x="0" y="682586"/>
                  </a:cubicBezTo>
                  <a:lnTo>
                    <a:pt x="0" y="25159"/>
                  </a:lnTo>
                  <a:cubicBezTo>
                    <a:pt x="0" y="18486"/>
                    <a:pt x="2651" y="12087"/>
                    <a:pt x="7369" y="7369"/>
                  </a:cubicBezTo>
                  <a:cubicBezTo>
                    <a:pt x="12087" y="2651"/>
                    <a:pt x="18486" y="0"/>
                    <a:pt x="25159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gradFill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BF45D1FC-7C5F-51B9-6753-3B8373D8F4E0}"/>
                </a:ext>
              </a:extLst>
            </p:cNvPr>
            <p:cNvSpPr txBox="1"/>
            <p:nvPr/>
          </p:nvSpPr>
          <p:spPr>
            <a:xfrm>
              <a:off x="0" y="-38100"/>
              <a:ext cx="2274402" cy="745844"/>
            </a:xfrm>
            <a:prstGeom prst="rect">
              <a:avLst/>
            </a:prstGeom>
          </p:spPr>
          <p:txBody>
            <a:bodyPr lIns="57927" tIns="57927" rIns="57927" bIns="57927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>
            <a:extLst>
              <a:ext uri="{FF2B5EF4-FFF2-40B4-BE49-F238E27FC236}">
                <a16:creationId xmlns:a16="http://schemas.microsoft.com/office/drawing/2014/main" id="{590EDD50-C2D2-8641-5F79-7082B202D56D}"/>
              </a:ext>
            </a:extLst>
          </p:cNvPr>
          <p:cNvGrpSpPr/>
          <p:nvPr/>
        </p:nvGrpSpPr>
        <p:grpSpPr>
          <a:xfrm>
            <a:off x="10658240" y="-4851087"/>
            <a:ext cx="13912875" cy="13912875"/>
            <a:chOff x="0" y="0"/>
            <a:chExt cx="18550500" cy="18550500"/>
          </a:xfrm>
        </p:grpSpPr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2C8A128F-9BA5-57CB-B72C-B091A279411C}"/>
                </a:ext>
              </a:extLst>
            </p:cNvPr>
            <p:cNvSpPr/>
            <p:nvPr/>
          </p:nvSpPr>
          <p:spPr>
            <a:xfrm>
              <a:off x="0" y="0"/>
              <a:ext cx="18550500" cy="18550500"/>
            </a:xfrm>
            <a:custGeom>
              <a:avLst/>
              <a:gdLst/>
              <a:ahLst/>
              <a:cxnLst/>
              <a:rect l="l" t="t" r="r" b="b"/>
              <a:pathLst>
                <a:path w="18550500" h="18550500">
                  <a:moveTo>
                    <a:pt x="0" y="0"/>
                  </a:moveTo>
                  <a:lnTo>
                    <a:pt x="18550500" y="0"/>
                  </a:lnTo>
                  <a:lnTo>
                    <a:pt x="18550500" y="18550500"/>
                  </a:lnTo>
                  <a:lnTo>
                    <a:pt x="0" y="18550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21" name="Group 21">
              <a:extLst>
                <a:ext uri="{FF2B5EF4-FFF2-40B4-BE49-F238E27FC236}">
                  <a16:creationId xmlns:a16="http://schemas.microsoft.com/office/drawing/2014/main" id="{96C27FDF-4035-3C88-A3E6-3AE3BE9F77A9}"/>
                </a:ext>
              </a:extLst>
            </p:cNvPr>
            <p:cNvGrpSpPr/>
            <p:nvPr/>
          </p:nvGrpSpPr>
          <p:grpSpPr>
            <a:xfrm>
              <a:off x="1133172" y="1133172"/>
              <a:ext cx="16284156" cy="16284156"/>
              <a:chOff x="0" y="0"/>
              <a:chExt cx="812800" cy="812800"/>
            </a:xfrm>
          </p:grpSpPr>
          <p:sp>
            <p:nvSpPr>
              <p:cNvPr id="22" name="Freeform 22">
                <a:extLst>
                  <a:ext uri="{FF2B5EF4-FFF2-40B4-BE49-F238E27FC236}">
                    <a16:creationId xmlns:a16="http://schemas.microsoft.com/office/drawing/2014/main" id="{FCEC8913-9051-1DE7-75DA-A8A0AF7BF2F8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3" name="TextBox 23">
                <a:extLst>
                  <a:ext uri="{FF2B5EF4-FFF2-40B4-BE49-F238E27FC236}">
                    <a16:creationId xmlns:a16="http://schemas.microsoft.com/office/drawing/2014/main" id="{9F4BCE31-9645-DE46-709C-536A71711788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24" name="Group 24">
            <a:extLst>
              <a:ext uri="{FF2B5EF4-FFF2-40B4-BE49-F238E27FC236}">
                <a16:creationId xmlns:a16="http://schemas.microsoft.com/office/drawing/2014/main" id="{6BD83E65-CFD2-474D-877C-A969BD293C37}"/>
              </a:ext>
            </a:extLst>
          </p:cNvPr>
          <p:cNvGrpSpPr/>
          <p:nvPr/>
        </p:nvGrpSpPr>
        <p:grpSpPr>
          <a:xfrm rot="-3207614">
            <a:off x="17455210" y="2837636"/>
            <a:ext cx="6049545" cy="3685699"/>
            <a:chOff x="0" y="0"/>
            <a:chExt cx="1593296" cy="970719"/>
          </a:xfrm>
        </p:grpSpPr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09174AE0-7DEB-8BDB-398B-F598278C314E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" name="TextBox 26">
              <a:extLst>
                <a:ext uri="{FF2B5EF4-FFF2-40B4-BE49-F238E27FC236}">
                  <a16:creationId xmlns:a16="http://schemas.microsoft.com/office/drawing/2014/main" id="{38C4A343-29F7-EA2D-6009-799BB553F769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7" name="Group 27">
            <a:extLst>
              <a:ext uri="{FF2B5EF4-FFF2-40B4-BE49-F238E27FC236}">
                <a16:creationId xmlns:a16="http://schemas.microsoft.com/office/drawing/2014/main" id="{BB3EF321-01D8-E143-F21E-038BE718229E}"/>
              </a:ext>
            </a:extLst>
          </p:cNvPr>
          <p:cNvGrpSpPr/>
          <p:nvPr/>
        </p:nvGrpSpPr>
        <p:grpSpPr>
          <a:xfrm rot="-3207614">
            <a:off x="13944382" y="936044"/>
            <a:ext cx="6049545" cy="3685699"/>
            <a:chOff x="0" y="0"/>
            <a:chExt cx="1593296" cy="970719"/>
          </a:xfrm>
        </p:grpSpPr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B99D5778-2BA0-6664-E889-F1550F612563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" name="TextBox 29">
              <a:extLst>
                <a:ext uri="{FF2B5EF4-FFF2-40B4-BE49-F238E27FC236}">
                  <a16:creationId xmlns:a16="http://schemas.microsoft.com/office/drawing/2014/main" id="{AA3CB8A4-E239-0A2B-BF98-A28923398251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0" name="Freeform 30">
            <a:extLst>
              <a:ext uri="{FF2B5EF4-FFF2-40B4-BE49-F238E27FC236}">
                <a16:creationId xmlns:a16="http://schemas.microsoft.com/office/drawing/2014/main" id="{921A4C8C-0691-93F6-A11C-C8F27C8F9A9A}"/>
              </a:ext>
            </a:extLst>
          </p:cNvPr>
          <p:cNvSpPr/>
          <p:nvPr/>
        </p:nvSpPr>
        <p:spPr>
          <a:xfrm>
            <a:off x="10974337" y="2746091"/>
            <a:ext cx="6940062" cy="6940062"/>
          </a:xfrm>
          <a:custGeom>
            <a:avLst/>
            <a:gdLst/>
            <a:ahLst/>
            <a:cxnLst/>
            <a:rect l="l" t="t" r="r" b="b"/>
            <a:pathLst>
              <a:path w="6940062" h="6940062">
                <a:moveTo>
                  <a:pt x="0" y="0"/>
                </a:moveTo>
                <a:lnTo>
                  <a:pt x="6940062" y="0"/>
                </a:lnTo>
                <a:lnTo>
                  <a:pt x="6940062" y="6940063"/>
                </a:lnTo>
                <a:lnTo>
                  <a:pt x="0" y="69400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31" name="Group 31">
            <a:extLst>
              <a:ext uri="{FF2B5EF4-FFF2-40B4-BE49-F238E27FC236}">
                <a16:creationId xmlns:a16="http://schemas.microsoft.com/office/drawing/2014/main" id="{897EEA7C-0A7C-660E-9324-B43468D1EF0D}"/>
              </a:ext>
            </a:extLst>
          </p:cNvPr>
          <p:cNvGrpSpPr/>
          <p:nvPr/>
        </p:nvGrpSpPr>
        <p:grpSpPr>
          <a:xfrm>
            <a:off x="11398276" y="3170031"/>
            <a:ext cx="6092184" cy="6092184"/>
            <a:chOff x="0" y="0"/>
            <a:chExt cx="812800" cy="812800"/>
          </a:xfrm>
        </p:grpSpPr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AF7877D1-3D05-26DA-C812-3B39EDD5F9C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33" name="TextBox 33">
              <a:extLst>
                <a:ext uri="{FF2B5EF4-FFF2-40B4-BE49-F238E27FC236}">
                  <a16:creationId xmlns:a16="http://schemas.microsoft.com/office/drawing/2014/main" id="{9138C911-7578-981D-B74C-AA058775EB47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4" name="Group 34">
            <a:extLst>
              <a:ext uri="{FF2B5EF4-FFF2-40B4-BE49-F238E27FC236}">
                <a16:creationId xmlns:a16="http://schemas.microsoft.com/office/drawing/2014/main" id="{3C06C113-389D-2313-6B1B-DAACFFF0C186}"/>
              </a:ext>
            </a:extLst>
          </p:cNvPr>
          <p:cNvGrpSpPr/>
          <p:nvPr/>
        </p:nvGrpSpPr>
        <p:grpSpPr>
          <a:xfrm>
            <a:off x="11640242" y="3393886"/>
            <a:ext cx="5608255" cy="5608255"/>
            <a:chOff x="0" y="0"/>
            <a:chExt cx="812800" cy="812800"/>
          </a:xfrm>
        </p:grpSpPr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4EB5B277-4FB4-6CE6-E0AC-F5E4D404CE6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36" name="TextBox 36">
              <a:extLst>
                <a:ext uri="{FF2B5EF4-FFF2-40B4-BE49-F238E27FC236}">
                  <a16:creationId xmlns:a16="http://schemas.microsoft.com/office/drawing/2014/main" id="{0E8D69AD-741F-11FA-F7C8-7DFC68A46A6D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7" name="Group 37">
            <a:extLst>
              <a:ext uri="{FF2B5EF4-FFF2-40B4-BE49-F238E27FC236}">
                <a16:creationId xmlns:a16="http://schemas.microsoft.com/office/drawing/2014/main" id="{7D92AA17-C78D-4C32-3FBF-51128FCC7CE0}"/>
              </a:ext>
            </a:extLst>
          </p:cNvPr>
          <p:cNvGrpSpPr/>
          <p:nvPr/>
        </p:nvGrpSpPr>
        <p:grpSpPr>
          <a:xfrm>
            <a:off x="11878452" y="3648768"/>
            <a:ext cx="5131832" cy="5131832"/>
            <a:chOff x="0" y="0"/>
            <a:chExt cx="812800" cy="812800"/>
          </a:xfrm>
        </p:grpSpPr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B93897AB-8DAA-662A-354A-F446E3D591D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D040EA4-17B4-6F44-136D-B09B6B93E226}"/>
              </a:ext>
            </a:extLst>
          </p:cNvPr>
          <p:cNvSpPr txBox="1"/>
          <p:nvPr/>
        </p:nvSpPr>
        <p:spPr>
          <a:xfrm>
            <a:off x="609599" y="289269"/>
            <a:ext cx="10895251" cy="11889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RENEWED WORSHIP LOOKS TO THE WORTHY KING (Revelation 4:8–11)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1. Heaven’s worship is constant.</a:t>
            </a: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q"/>
            </a:pPr>
            <a:r>
              <a:rPr lang="en-US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Our worship tonight joins the unending song around the throne.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3600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2. Renewed worship requires a renewed vision of God’s glory.</a:t>
            </a: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q"/>
            </a:pPr>
            <a:r>
              <a:rPr lang="en-US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We worship according to the revelation we have of Him.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36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3. Worship is about Who He is, not what we receive.</a:t>
            </a: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q"/>
            </a:pPr>
            <a:r>
              <a:rPr lang="en-US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He is worthy even when life is difficult.</a:t>
            </a: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q"/>
            </a:pPr>
            <a:r>
              <a:rPr lang="en-US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As we enter the new year, we re-align our lives around the truth.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36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JESUS IS WORTHY. ALWAYS. FOREVER.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3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7718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11591</TotalTime>
  <Words>580</Words>
  <Application>Microsoft Office PowerPoint</Application>
  <PresentationFormat>Custom</PresentationFormat>
  <Paragraphs>90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Wingdings</vt:lpstr>
      <vt:lpstr>Arimo Bold</vt:lpstr>
      <vt:lpstr>Calibri</vt:lpstr>
      <vt:lpstr>Arial</vt:lpstr>
      <vt:lpstr>Aptos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Purple Modern Business Plan Presentation</dc:title>
  <dc:creator>Lovelace</dc:creator>
  <cp:lastModifiedBy>Jennel Wilmot</cp:lastModifiedBy>
  <cp:revision>16</cp:revision>
  <dcterms:created xsi:type="dcterms:W3CDTF">2006-08-16T00:00:00Z</dcterms:created>
  <dcterms:modified xsi:type="dcterms:W3CDTF">2025-12-31T19:46:07Z</dcterms:modified>
  <dc:identifier>DAGbAtwYxKE</dc:identifier>
</cp:coreProperties>
</file>