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Noto Serif Ethiopic Extra Condensed Bold" panose="020B0604020202020204" charset="0"/>
      <p:regular r:id="rId27"/>
    </p:embeddedFont>
    <p:embeddedFont>
      <p:font typeface="Noto Serif Ethiopic Extra Condensed Light" panose="020B0604020202020204" charset="0"/>
      <p:regular r:id="rId28"/>
    </p:embeddedFont>
    <p:embeddedFont>
      <p:font typeface="Open Sauce" panose="020B0604020202020204" charset="0"/>
      <p:regular r:id="rId29"/>
    </p:embeddedFont>
    <p:embeddedFont>
      <p:font typeface="Open Sauce Bold" panose="020B0604020202020204" charset="0"/>
      <p:regular r:id="rId30"/>
      <p:bold r:id="rId31"/>
    </p:embeddedFont>
    <p:embeddedFont>
      <p:font typeface="Open Sauce Heavy" panose="020B060402020202020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58" autoAdjust="0"/>
  </p:normalViewPr>
  <p:slideViewPr>
    <p:cSldViewPr>
      <p:cViewPr varScale="1">
        <p:scale>
          <a:sx n="34" d="100"/>
          <a:sy n="34" d="100"/>
        </p:scale>
        <p:origin x="1260"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blegateway.com/passage/?search=Luke%2017%3A11-19%20&amp;version=NIV#fen-NIV-25664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4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4095817" cy="532592"/>
            <a:chOff x="0" y="0"/>
            <a:chExt cx="5461089" cy="710123"/>
          </a:xfrm>
        </p:grpSpPr>
        <p:sp>
          <p:nvSpPr>
            <p:cNvPr id="3" name="TextBox 3"/>
            <p:cNvSpPr txBox="1"/>
            <p:nvPr/>
          </p:nvSpPr>
          <p:spPr>
            <a:xfrm>
              <a:off x="856619" y="72403"/>
              <a:ext cx="4604469" cy="565318"/>
            </a:xfrm>
            <a:prstGeom prst="rect">
              <a:avLst/>
            </a:prstGeom>
          </p:spPr>
          <p:txBody>
            <a:bodyPr lIns="0" tIns="0" rIns="0" bIns="0" rtlCol="0" anchor="t">
              <a:spAutoFit/>
            </a:bodyPr>
            <a:lstStyle/>
            <a:p>
              <a:pPr algn="l">
                <a:lnSpc>
                  <a:spcPts val="3363"/>
                </a:lnSpc>
              </a:pPr>
              <a:r>
                <a:rPr lang="en-US" sz="2802" b="1" spc="-42">
                  <a:solidFill>
                    <a:srgbClr val="FFFAF4"/>
                  </a:solidFill>
                  <a:latin typeface="Open Sauce Heavy"/>
                  <a:ea typeface="Open Sauce Heavy"/>
                  <a:cs typeface="Open Sauce Heavy"/>
                  <a:sym typeface="Open Sauce Heavy"/>
                </a:rPr>
                <a:t>CLIC CHURCH</a:t>
              </a:r>
            </a:p>
          </p:txBody>
        </p:sp>
        <p:grpSp>
          <p:nvGrpSpPr>
            <p:cNvPr id="4" name="Group 4"/>
            <p:cNvGrpSpPr/>
            <p:nvPr/>
          </p:nvGrpSpPr>
          <p:grpSpPr>
            <a:xfrm>
              <a:off x="0" y="0"/>
              <a:ext cx="710123" cy="71012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4"/>
              </a:solidFill>
            </p:spPr>
            <p:txBody>
              <a:bodyPr/>
              <a:lstStyle/>
              <a:p>
                <a:endParaRPr lang="en-US"/>
              </a:p>
            </p:txBody>
          </p:sp>
          <p:sp>
            <p:nvSpPr>
              <p:cNvPr id="6" name="TextBox 6"/>
              <p:cNvSpPr txBox="1"/>
              <p:nvPr/>
            </p:nvSpPr>
            <p:spPr>
              <a:xfrm>
                <a:off x="76200" y="180975"/>
                <a:ext cx="660400" cy="555625"/>
              </a:xfrm>
              <a:prstGeom prst="rect">
                <a:avLst/>
              </a:prstGeom>
            </p:spPr>
            <p:txBody>
              <a:bodyPr lIns="5340" tIns="5340" rIns="5340" bIns="5340" rtlCol="0" anchor="ctr"/>
              <a:lstStyle/>
              <a:p>
                <a:pPr algn="ctr">
                  <a:lnSpc>
                    <a:spcPts val="799"/>
                  </a:lnSpc>
                </a:pPr>
                <a:endParaRPr/>
              </a:p>
            </p:txBody>
          </p:sp>
        </p:grpSp>
      </p:grpSp>
      <p:grpSp>
        <p:nvGrpSpPr>
          <p:cNvPr id="7" name="Group 7"/>
          <p:cNvGrpSpPr/>
          <p:nvPr/>
        </p:nvGrpSpPr>
        <p:grpSpPr>
          <a:xfrm>
            <a:off x="11315646" y="354288"/>
            <a:ext cx="7439807" cy="9265764"/>
            <a:chOff x="0" y="0"/>
            <a:chExt cx="1398736" cy="1742029"/>
          </a:xfrm>
        </p:grpSpPr>
        <p:sp>
          <p:nvSpPr>
            <p:cNvPr id="8" name="Freeform 8"/>
            <p:cNvSpPr/>
            <p:nvPr/>
          </p:nvSpPr>
          <p:spPr>
            <a:xfrm>
              <a:off x="0" y="0"/>
              <a:ext cx="1398736" cy="1742029"/>
            </a:xfrm>
            <a:custGeom>
              <a:avLst/>
              <a:gdLst/>
              <a:ahLst/>
              <a:cxnLst/>
              <a:rect l="l" t="t" r="r" b="b"/>
              <a:pathLst>
                <a:path w="1398736" h="1742029">
                  <a:moveTo>
                    <a:pt x="0" y="0"/>
                  </a:moveTo>
                  <a:lnTo>
                    <a:pt x="1398736" y="0"/>
                  </a:lnTo>
                  <a:lnTo>
                    <a:pt x="1398736" y="1742029"/>
                  </a:lnTo>
                  <a:lnTo>
                    <a:pt x="0" y="1742029"/>
                  </a:lnTo>
                  <a:close/>
                </a:path>
              </a:pathLst>
            </a:custGeom>
            <a:blipFill>
              <a:blip r:embed="rId2"/>
              <a:stretch>
                <a:fillRect t="-12793" b="-12793"/>
              </a:stretch>
            </a:blipFill>
          </p:spPr>
          <p:txBody>
            <a:bodyPr/>
            <a:lstStyle/>
            <a:p>
              <a:endParaRPr lang="en-US"/>
            </a:p>
          </p:txBody>
        </p:sp>
      </p:grpSp>
      <p:sp>
        <p:nvSpPr>
          <p:cNvPr id="9" name="AutoShape 9"/>
          <p:cNvSpPr/>
          <p:nvPr/>
        </p:nvSpPr>
        <p:spPr>
          <a:xfrm flipV="1">
            <a:off x="1028700" y="8277286"/>
            <a:ext cx="10286946" cy="0"/>
          </a:xfrm>
          <a:prstGeom prst="line">
            <a:avLst/>
          </a:prstGeom>
          <a:ln w="19050" cap="flat">
            <a:solidFill>
              <a:srgbClr val="FFFAF4"/>
            </a:solidFill>
            <a:prstDash val="solid"/>
            <a:headEnd type="none" w="sm" len="sm"/>
            <a:tailEnd type="none" w="sm" len="sm"/>
          </a:ln>
        </p:spPr>
        <p:txBody>
          <a:bodyPr/>
          <a:lstStyle/>
          <a:p>
            <a:endParaRPr lang="en-US"/>
          </a:p>
        </p:txBody>
      </p:sp>
      <p:sp>
        <p:nvSpPr>
          <p:cNvPr id="10" name="Freeform 10"/>
          <p:cNvSpPr/>
          <p:nvPr/>
        </p:nvSpPr>
        <p:spPr>
          <a:xfrm>
            <a:off x="1078743" y="1113891"/>
            <a:ext cx="421427" cy="362210"/>
          </a:xfrm>
          <a:custGeom>
            <a:avLst/>
            <a:gdLst/>
            <a:ahLst/>
            <a:cxnLst/>
            <a:rect l="l" t="t" r="r" b="b"/>
            <a:pathLst>
              <a:path w="421427" h="362210">
                <a:moveTo>
                  <a:pt x="0" y="0"/>
                </a:moveTo>
                <a:lnTo>
                  <a:pt x="421427" y="0"/>
                </a:lnTo>
                <a:lnTo>
                  <a:pt x="421427" y="362210"/>
                </a:lnTo>
                <a:lnTo>
                  <a:pt x="0" y="362210"/>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078631" y="2389261"/>
            <a:ext cx="8887962" cy="4029067"/>
          </a:xfrm>
          <a:prstGeom prst="rect">
            <a:avLst/>
          </a:prstGeom>
        </p:spPr>
        <p:txBody>
          <a:bodyPr lIns="0" tIns="0" rIns="0" bIns="0" rtlCol="0" anchor="t">
            <a:spAutoFit/>
          </a:bodyPr>
          <a:lstStyle/>
          <a:p>
            <a:pPr algn="l">
              <a:lnSpc>
                <a:spcPts val="10499"/>
              </a:lnSpc>
            </a:pPr>
            <a:r>
              <a:rPr lang="en-US" sz="10499" spc="-157" dirty="0">
                <a:solidFill>
                  <a:srgbClr val="C45524"/>
                </a:solidFill>
                <a:latin typeface="Noto Serif Ethiopic Extra Condensed Light"/>
                <a:ea typeface="Noto Serif Ethiopic Extra Condensed Light"/>
                <a:cs typeface="Noto Serif Ethiopic Extra Condensed Light"/>
                <a:sym typeface="Noto Serif Ethiopic Extra Condensed Light"/>
              </a:rPr>
              <a:t>Thanksgiving</a:t>
            </a:r>
            <a:r>
              <a:rPr lang="en-US" sz="10499" spc="-157" dirty="0">
                <a:solidFill>
                  <a:srgbClr val="FFFAF4"/>
                </a:solidFill>
                <a:latin typeface="Noto Serif Ethiopic Extra Condensed Light"/>
                <a:ea typeface="Noto Serif Ethiopic Extra Condensed Light"/>
                <a:cs typeface="Noto Serif Ethiopic Extra Condensed Light"/>
                <a:sym typeface="Noto Serif Ethiopic Extra Condensed Light"/>
              </a:rPr>
              <a:t>: The Key to Hear and Encounter God</a:t>
            </a:r>
          </a:p>
        </p:txBody>
      </p:sp>
      <p:sp>
        <p:nvSpPr>
          <p:cNvPr id="12" name="TextBox 12"/>
          <p:cNvSpPr txBox="1"/>
          <p:nvPr/>
        </p:nvSpPr>
        <p:spPr>
          <a:xfrm>
            <a:off x="3676538" y="8626536"/>
            <a:ext cx="6470713" cy="555564"/>
          </a:xfrm>
          <a:prstGeom prst="rect">
            <a:avLst/>
          </a:prstGeom>
        </p:spPr>
        <p:txBody>
          <a:bodyPr lIns="0" tIns="0" rIns="0" bIns="0" rtlCol="0" anchor="t">
            <a:spAutoFit/>
          </a:bodyPr>
          <a:lstStyle/>
          <a:p>
            <a:pPr algn="l">
              <a:lnSpc>
                <a:spcPts val="4556"/>
              </a:lnSpc>
            </a:pPr>
            <a:r>
              <a:rPr lang="en-US" sz="3504" spc="-157">
                <a:solidFill>
                  <a:srgbClr val="FFFAF4"/>
                </a:solidFill>
                <a:latin typeface="Open Sauce"/>
                <a:ea typeface="Open Sauce"/>
                <a:cs typeface="Open Sauce"/>
                <a:sym typeface="Open Sauce"/>
              </a:rPr>
              <a:t>Pastor Daniel Lee</a:t>
            </a:r>
          </a:p>
        </p:txBody>
      </p:sp>
      <p:sp>
        <p:nvSpPr>
          <p:cNvPr id="13" name="TextBox 13"/>
          <p:cNvSpPr txBox="1"/>
          <p:nvPr/>
        </p:nvSpPr>
        <p:spPr>
          <a:xfrm>
            <a:off x="1028700" y="8774492"/>
            <a:ext cx="2357751" cy="379033"/>
          </a:xfrm>
          <a:prstGeom prst="rect">
            <a:avLst/>
          </a:prstGeom>
        </p:spPr>
        <p:txBody>
          <a:bodyPr lIns="0" tIns="0" rIns="0" bIns="0" rtlCol="0" anchor="t">
            <a:spAutoFit/>
          </a:bodyPr>
          <a:lstStyle/>
          <a:p>
            <a:pPr algn="r">
              <a:lnSpc>
                <a:spcPts val="3126"/>
              </a:lnSpc>
            </a:pPr>
            <a:r>
              <a:rPr lang="en-US" sz="2404" b="1">
                <a:solidFill>
                  <a:srgbClr val="FFFAF4"/>
                </a:solidFill>
                <a:latin typeface="Open Sauce Bold"/>
                <a:ea typeface="Open Sauce Bold"/>
                <a:cs typeface="Open Sauce Bold"/>
                <a:sym typeface="Open Sauce Bold"/>
              </a:rPr>
              <a:t>PRESENTED BY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906601" cy="10287000"/>
            <a:chOff x="0" y="0"/>
            <a:chExt cx="915087" cy="1593725"/>
          </a:xfrm>
        </p:grpSpPr>
        <p:sp>
          <p:nvSpPr>
            <p:cNvPr id="3" name="Freeform 3"/>
            <p:cNvSpPr/>
            <p:nvPr/>
          </p:nvSpPr>
          <p:spPr>
            <a:xfrm>
              <a:off x="0" y="0"/>
              <a:ext cx="915087" cy="1593725"/>
            </a:xfrm>
            <a:custGeom>
              <a:avLst/>
              <a:gdLst/>
              <a:ahLst/>
              <a:cxnLst/>
              <a:rect l="l" t="t" r="r" b="b"/>
              <a:pathLst>
                <a:path w="915087" h="1593725">
                  <a:moveTo>
                    <a:pt x="0" y="0"/>
                  </a:moveTo>
                  <a:lnTo>
                    <a:pt x="915087" y="0"/>
                  </a:lnTo>
                  <a:lnTo>
                    <a:pt x="915087" y="1593725"/>
                  </a:lnTo>
                  <a:lnTo>
                    <a:pt x="0" y="1593725"/>
                  </a:lnTo>
                  <a:close/>
                </a:path>
              </a:pathLst>
            </a:custGeom>
            <a:blipFill>
              <a:blip r:embed="rId2"/>
              <a:stretch>
                <a:fillRect l="-8017" r="-8017"/>
              </a:stretch>
            </a:blipFill>
          </p:spPr>
          <p:txBody>
            <a:bodyPr/>
            <a:lstStyle/>
            <a:p>
              <a:endParaRPr lang="en-US"/>
            </a:p>
          </p:txBody>
        </p:sp>
      </p:grpSp>
      <p:sp>
        <p:nvSpPr>
          <p:cNvPr id="4" name="TextBox 4"/>
          <p:cNvSpPr txBox="1"/>
          <p:nvPr/>
        </p:nvSpPr>
        <p:spPr>
          <a:xfrm>
            <a:off x="6767276" y="1699804"/>
            <a:ext cx="9788003" cy="5951222"/>
          </a:xfrm>
          <a:prstGeom prst="rect">
            <a:avLst/>
          </a:prstGeom>
        </p:spPr>
        <p:txBody>
          <a:bodyPr lIns="0" tIns="0" rIns="0" bIns="0" rtlCol="0" anchor="t">
            <a:spAutoFit/>
          </a:bodyPr>
          <a:lstStyle/>
          <a:p>
            <a:pPr algn="l">
              <a:lnSpc>
                <a:spcPts val="7949"/>
              </a:lnSpc>
            </a:pPr>
            <a:endParaRPr/>
          </a:p>
          <a:p>
            <a:pPr algn="l">
              <a:lnSpc>
                <a:spcPts val="7949"/>
              </a:lnSpc>
            </a:pPr>
            <a:r>
              <a:rPr lang="en-US" sz="5299" spc="-238">
                <a:solidFill>
                  <a:srgbClr val="004A47"/>
                </a:solidFill>
                <a:latin typeface="Open Sauce"/>
                <a:ea typeface="Open Sauce"/>
                <a:cs typeface="Open Sauce"/>
                <a:sym typeface="Open Sauce"/>
              </a:rPr>
              <a:t>A spirit of </a:t>
            </a:r>
            <a:r>
              <a:rPr lang="en-US" sz="5299" b="1" spc="-238">
                <a:solidFill>
                  <a:srgbClr val="C45524"/>
                </a:solidFill>
                <a:latin typeface="Open Sauce Bold"/>
                <a:ea typeface="Open Sauce Bold"/>
                <a:cs typeface="Open Sauce Bold"/>
                <a:sym typeface="Open Sauce Bold"/>
              </a:rPr>
              <a:t>thankfulness</a:t>
            </a:r>
            <a:r>
              <a:rPr lang="en-US" sz="5299" spc="-238">
                <a:solidFill>
                  <a:srgbClr val="004A47"/>
                </a:solidFill>
                <a:latin typeface="Open Sauce"/>
                <a:ea typeface="Open Sauce"/>
                <a:cs typeface="Open Sauce"/>
                <a:sym typeface="Open Sauce"/>
              </a:rPr>
              <a:t> is one of the most distinctive marks of a Christian whose heart is attuned to the Lord.</a:t>
            </a:r>
          </a:p>
          <a:p>
            <a:pPr algn="l">
              <a:lnSpc>
                <a:spcPts val="7949"/>
              </a:lnSpc>
            </a:pPr>
            <a:endParaRPr lang="en-US" sz="5299" spc="-238">
              <a:solidFill>
                <a:srgbClr val="004A47"/>
              </a:solidFill>
              <a:latin typeface="Open Sauce"/>
              <a:ea typeface="Open Sauce"/>
              <a:cs typeface="Open Sauce"/>
              <a:sym typeface="Open Sauce"/>
            </a:endParaRPr>
          </a:p>
        </p:txBody>
      </p:sp>
      <p:sp>
        <p:nvSpPr>
          <p:cNvPr id="5" name="TextBox 5"/>
          <p:cNvSpPr txBox="1"/>
          <p:nvPr/>
        </p:nvSpPr>
        <p:spPr>
          <a:xfrm>
            <a:off x="6767276" y="8049945"/>
            <a:ext cx="6078895" cy="379033"/>
          </a:xfrm>
          <a:prstGeom prst="rect">
            <a:avLst/>
          </a:prstGeom>
        </p:spPr>
        <p:txBody>
          <a:bodyPr lIns="0" tIns="0" rIns="0" bIns="0" rtlCol="0" anchor="t">
            <a:spAutoFit/>
          </a:bodyPr>
          <a:lstStyle/>
          <a:p>
            <a:pPr algn="l">
              <a:lnSpc>
                <a:spcPts val="3126"/>
              </a:lnSpc>
            </a:pPr>
            <a:r>
              <a:rPr lang="en-US" sz="2404" b="1">
                <a:solidFill>
                  <a:srgbClr val="004A47"/>
                </a:solidFill>
                <a:latin typeface="Open Sauce Bold"/>
                <a:ea typeface="Open Sauce Bold"/>
                <a:cs typeface="Open Sauce Bold"/>
                <a:sym typeface="Open Sauce Bold"/>
              </a:rPr>
              <a:t>BILLY GRAHAM</a:t>
            </a:r>
          </a:p>
        </p:txBody>
      </p:sp>
      <p:sp>
        <p:nvSpPr>
          <p:cNvPr id="6" name="Freeform 6"/>
          <p:cNvSpPr/>
          <p:nvPr/>
        </p:nvSpPr>
        <p:spPr>
          <a:xfrm>
            <a:off x="16605605" y="913989"/>
            <a:ext cx="653695" cy="561841"/>
          </a:xfrm>
          <a:custGeom>
            <a:avLst/>
            <a:gdLst/>
            <a:ahLst/>
            <a:cxnLst/>
            <a:rect l="l" t="t" r="r" b="b"/>
            <a:pathLst>
              <a:path w="653695" h="561841">
                <a:moveTo>
                  <a:pt x="0" y="0"/>
                </a:moveTo>
                <a:lnTo>
                  <a:pt x="653695" y="0"/>
                </a:lnTo>
                <a:lnTo>
                  <a:pt x="653695" y="561841"/>
                </a:lnTo>
                <a:lnTo>
                  <a:pt x="0" y="56184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TextBox 2"/>
          <p:cNvSpPr txBox="1"/>
          <p:nvPr/>
        </p:nvSpPr>
        <p:spPr>
          <a:xfrm>
            <a:off x="2530284" y="4065115"/>
            <a:ext cx="13227433" cy="2879726"/>
          </a:xfrm>
          <a:prstGeom prst="rect">
            <a:avLst/>
          </a:prstGeom>
        </p:spPr>
        <p:txBody>
          <a:bodyPr lIns="0" tIns="0" rIns="0" bIns="0" rtlCol="0" anchor="t">
            <a:spAutoFit/>
          </a:bodyPr>
          <a:lstStyle/>
          <a:p>
            <a:pPr algn="ctr">
              <a:lnSpc>
                <a:spcPts val="7699"/>
              </a:lnSpc>
            </a:pPr>
            <a:r>
              <a:rPr lang="en-US" sz="5499" b="1">
                <a:solidFill>
                  <a:srgbClr val="C45524"/>
                </a:solidFill>
                <a:latin typeface="Open Sauce Bold"/>
                <a:ea typeface="Open Sauce Bold"/>
                <a:cs typeface="Open Sauce Bold"/>
                <a:sym typeface="Open Sauce Bold"/>
              </a:rPr>
              <a:t>THANKSGIVING OPENS OUR EARS TO THE VOICE OF GOD.</a:t>
            </a:r>
          </a:p>
          <a:p>
            <a:pPr algn="ctr">
              <a:lnSpc>
                <a:spcPts val="7699"/>
              </a:lnSpc>
              <a:spcBef>
                <a:spcPct val="0"/>
              </a:spcBef>
            </a:pPr>
            <a:endParaRPr lang="en-US" sz="5499" b="1">
              <a:solidFill>
                <a:srgbClr val="C45524"/>
              </a:solidFill>
              <a:latin typeface="Open Sauce Bold"/>
              <a:ea typeface="Open Sauce Bold"/>
              <a:cs typeface="Open Sauce Bold"/>
              <a:sym typeface="Open Sauce Bold"/>
            </a:endParaRPr>
          </a:p>
        </p:txBody>
      </p:sp>
      <p:sp>
        <p:nvSpPr>
          <p:cNvPr id="3" name="AutoShape 3"/>
          <p:cNvSpPr/>
          <p:nvPr/>
        </p:nvSpPr>
        <p:spPr>
          <a:xfrm>
            <a:off x="1480795" y="7723373"/>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4" name="Freeform 4"/>
          <p:cNvSpPr/>
          <p:nvPr/>
        </p:nvSpPr>
        <p:spPr>
          <a:xfrm>
            <a:off x="16605605" y="913989"/>
            <a:ext cx="653695" cy="561841"/>
          </a:xfrm>
          <a:custGeom>
            <a:avLst/>
            <a:gdLst/>
            <a:ahLst/>
            <a:cxnLst/>
            <a:rect l="l" t="t" r="r" b="b"/>
            <a:pathLst>
              <a:path w="653695" h="561841">
                <a:moveTo>
                  <a:pt x="0" y="0"/>
                </a:moveTo>
                <a:lnTo>
                  <a:pt x="653695" y="0"/>
                </a:lnTo>
                <a:lnTo>
                  <a:pt x="653695" y="561841"/>
                </a:lnTo>
                <a:lnTo>
                  <a:pt x="0" y="56184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AutoShape 2"/>
          <p:cNvSpPr/>
          <p:nvPr/>
        </p:nvSpPr>
        <p:spPr>
          <a:xfrm>
            <a:off x="1480795" y="7453476"/>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3" name="TextBox 3"/>
          <p:cNvSpPr txBox="1"/>
          <p:nvPr/>
        </p:nvSpPr>
        <p:spPr>
          <a:xfrm>
            <a:off x="1278015" y="3689953"/>
            <a:ext cx="14447299" cy="2216155"/>
          </a:xfrm>
          <a:prstGeom prst="rect">
            <a:avLst/>
          </a:prstGeom>
        </p:spPr>
        <p:txBody>
          <a:bodyPr lIns="0" tIns="0" rIns="0" bIns="0" rtlCol="0" anchor="t">
            <a:spAutoFit/>
          </a:bodyPr>
          <a:lstStyle/>
          <a:p>
            <a:pPr algn="l">
              <a:lnSpc>
                <a:spcPts val="8500"/>
              </a:lnSpc>
            </a:pPr>
            <a:r>
              <a:rPr lang="en-US" sz="8500" b="1" spc="-127">
                <a:solidFill>
                  <a:srgbClr val="004A47"/>
                </a:solidFill>
                <a:latin typeface="Noto Serif Ethiopic Extra Condensed Bold"/>
                <a:ea typeface="Noto Serif Ethiopic Extra Condensed Bold"/>
                <a:cs typeface="Noto Serif Ethiopic Extra Condensed Bold"/>
                <a:sym typeface="Noto Serif Ethiopic Extra Condensed Bold"/>
              </a:rPr>
              <a:t>2) </a:t>
            </a:r>
            <a:r>
              <a:rPr lang="en-US" sz="8500" b="1" spc="-127">
                <a:solidFill>
                  <a:srgbClr val="C45524"/>
                </a:solidFill>
                <a:latin typeface="Noto Serif Ethiopic Extra Condensed Bold"/>
                <a:ea typeface="Noto Serif Ethiopic Extra Condensed Bold"/>
                <a:cs typeface="Noto Serif Ethiopic Extra Condensed Bold"/>
                <a:sym typeface="Noto Serif Ethiopic Extra Condensed Bold"/>
              </a:rPr>
              <a:t>Thanksgiving</a:t>
            </a:r>
            <a:r>
              <a:rPr lang="en-US" sz="8500" b="1" spc="-127">
                <a:solidFill>
                  <a:srgbClr val="004A47"/>
                </a:solidFill>
                <a:latin typeface="Noto Serif Ethiopic Extra Condensed Bold"/>
                <a:ea typeface="Noto Serif Ethiopic Extra Condensed Bold"/>
                <a:cs typeface="Noto Serif Ethiopic Extra Condensed Bold"/>
                <a:sym typeface="Noto Serif Ethiopic Extra Condensed Bold"/>
              </a:rPr>
              <a:t> Opens Our Hearts to Encounter Jesus</a:t>
            </a:r>
          </a:p>
        </p:txBody>
      </p:sp>
      <p:sp>
        <p:nvSpPr>
          <p:cNvPr id="4" name="Freeform 4"/>
          <p:cNvSpPr/>
          <p:nvPr/>
        </p:nvSpPr>
        <p:spPr>
          <a:xfrm>
            <a:off x="16807205" y="687823"/>
            <a:ext cx="793212" cy="681753"/>
          </a:xfrm>
          <a:custGeom>
            <a:avLst/>
            <a:gdLst/>
            <a:ahLst/>
            <a:cxnLst/>
            <a:rect l="l" t="t" r="r" b="b"/>
            <a:pathLst>
              <a:path w="793212" h="681753">
                <a:moveTo>
                  <a:pt x="0" y="0"/>
                </a:moveTo>
                <a:lnTo>
                  <a:pt x="793212" y="0"/>
                </a:lnTo>
                <a:lnTo>
                  <a:pt x="793212" y="681754"/>
                </a:lnTo>
                <a:lnTo>
                  <a:pt x="0" y="68175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TextBox 2"/>
          <p:cNvSpPr txBox="1"/>
          <p:nvPr/>
        </p:nvSpPr>
        <p:spPr>
          <a:xfrm>
            <a:off x="1294996" y="2343624"/>
            <a:ext cx="15964304" cy="7433957"/>
          </a:xfrm>
          <a:prstGeom prst="rect">
            <a:avLst/>
          </a:prstGeom>
        </p:spPr>
        <p:txBody>
          <a:bodyPr lIns="0" tIns="0" rIns="0" bIns="0" rtlCol="0" anchor="t">
            <a:spAutoFit/>
          </a:bodyPr>
          <a:lstStyle/>
          <a:p>
            <a:pPr algn="l">
              <a:lnSpc>
                <a:spcPts val="7300"/>
              </a:lnSpc>
            </a:pPr>
            <a:r>
              <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rPr>
              <a:t>Jesus Heals Ten Men With Leprosy</a:t>
            </a:r>
          </a:p>
          <a:p>
            <a:pPr algn="l">
              <a:lnSpc>
                <a:spcPts val="7300"/>
              </a:lnSpc>
            </a:pPr>
            <a:r>
              <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rPr>
              <a:t>11 Now on his way to Jerusalem, Jesus travelled along the border between Samaria and Galilee. 12 As he was going into a village, ten men who had leprosy[</a:t>
            </a:r>
            <a:r>
              <a:rPr lang="en-US" sz="7300" u="sng" spc="-109">
                <a:solidFill>
                  <a:srgbClr val="004A47"/>
                </a:solidFill>
                <a:latin typeface="Noto Serif Ethiopic Extra Condensed Light"/>
                <a:ea typeface="Noto Serif Ethiopic Extra Condensed Light"/>
                <a:cs typeface="Noto Serif Ethiopic Extra Condensed Light"/>
                <a:sym typeface="Noto Serif Ethiopic Extra Condensed Light"/>
                <a:hlinkClick r:id="rId2" tooltip="https://www.biblegateway.com/passage/?search=Luke%2017%3A11-19%20&amp;version=NIV#fen-NIV-25664a"/>
              </a:rPr>
              <a:t>a</a:t>
            </a:r>
            <a:r>
              <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rPr>
              <a:t>] met him. They stood at a distance 13 and called out in a loud voice, “Jesus, Master, have pity on us!”</a:t>
            </a:r>
          </a:p>
          <a:p>
            <a:pPr algn="l">
              <a:lnSpc>
                <a:spcPts val="7300"/>
              </a:lnSpc>
            </a:pPr>
            <a:endPar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endParaRPr>
          </a:p>
        </p:txBody>
      </p:sp>
      <p:sp>
        <p:nvSpPr>
          <p:cNvPr id="3" name="TextBox 3"/>
          <p:cNvSpPr txBox="1"/>
          <p:nvPr/>
        </p:nvSpPr>
        <p:spPr>
          <a:xfrm>
            <a:off x="1028700" y="952500"/>
            <a:ext cx="8115300"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LUKE 17:11-19 (NIV)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TextBox 2"/>
          <p:cNvSpPr txBox="1"/>
          <p:nvPr/>
        </p:nvSpPr>
        <p:spPr>
          <a:xfrm>
            <a:off x="1294996" y="1497959"/>
            <a:ext cx="15964304" cy="7433957"/>
          </a:xfrm>
          <a:prstGeom prst="rect">
            <a:avLst/>
          </a:prstGeom>
        </p:spPr>
        <p:txBody>
          <a:bodyPr lIns="0" tIns="0" rIns="0" bIns="0" rtlCol="0" anchor="t">
            <a:spAutoFit/>
          </a:bodyPr>
          <a:lstStyle/>
          <a:p>
            <a:pPr algn="l">
              <a:lnSpc>
                <a:spcPts val="7300"/>
              </a:lnSpc>
            </a:pPr>
            <a:r>
              <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rPr>
              <a:t>14 When he saw them, he said, “Go, show yourselves to the priests.” And as they went, they were cleansed.</a:t>
            </a:r>
          </a:p>
          <a:p>
            <a:pPr algn="l">
              <a:lnSpc>
                <a:spcPts val="7300"/>
              </a:lnSpc>
            </a:pPr>
            <a:r>
              <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rPr>
              <a:t>15 One of them, when he s</a:t>
            </a:r>
            <a:r>
              <a:rPr lang="en-US" sz="7300" u="none" spc="-109">
                <a:solidFill>
                  <a:srgbClr val="004A47"/>
                </a:solidFill>
                <a:latin typeface="Noto Serif Ethiopic Extra Condensed Light"/>
                <a:ea typeface="Noto Serif Ethiopic Extra Condensed Light"/>
                <a:cs typeface="Noto Serif Ethiopic Extra Condensed Light"/>
                <a:sym typeface="Noto Serif Ethiopic Extra Condensed Light"/>
              </a:rPr>
              <a:t>a</a:t>
            </a:r>
            <a:r>
              <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rPr>
              <a:t>w he was healed, came back, praising God in a loud voice. 16 He threw himself at Jesus’ feet and </a:t>
            </a:r>
            <a:r>
              <a:rPr lang="en-US" sz="7300" b="1" spc="-109">
                <a:solidFill>
                  <a:srgbClr val="C45524"/>
                </a:solidFill>
                <a:latin typeface="Noto Serif Ethiopic Extra Condensed Bold"/>
                <a:ea typeface="Noto Serif Ethiopic Extra Condensed Bold"/>
                <a:cs typeface="Noto Serif Ethiopic Extra Condensed Bold"/>
                <a:sym typeface="Noto Serif Ethiopic Extra Condensed Bold"/>
              </a:rPr>
              <a:t>thanked</a:t>
            </a:r>
            <a:r>
              <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rPr>
              <a:t> him—and he was a Samaritan.</a:t>
            </a:r>
          </a:p>
          <a:p>
            <a:pPr algn="l">
              <a:lnSpc>
                <a:spcPts val="7300"/>
              </a:lnSpc>
            </a:pPr>
            <a:endPar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TextBox 2"/>
          <p:cNvSpPr txBox="1"/>
          <p:nvPr/>
        </p:nvSpPr>
        <p:spPr>
          <a:xfrm>
            <a:off x="1294996" y="2257685"/>
            <a:ext cx="15964304" cy="5586107"/>
          </a:xfrm>
          <a:prstGeom prst="rect">
            <a:avLst/>
          </a:prstGeom>
        </p:spPr>
        <p:txBody>
          <a:bodyPr lIns="0" tIns="0" rIns="0" bIns="0" rtlCol="0" anchor="t">
            <a:spAutoFit/>
          </a:bodyPr>
          <a:lstStyle/>
          <a:p>
            <a:pPr algn="l">
              <a:lnSpc>
                <a:spcPts val="7300"/>
              </a:lnSpc>
            </a:pPr>
            <a:r>
              <a:rPr lang="en-US" sz="7300" spc="-109">
                <a:solidFill>
                  <a:srgbClr val="004A47"/>
                </a:solidFill>
                <a:latin typeface="Noto Serif Ethiopic Extra Condensed Light"/>
                <a:ea typeface="Noto Serif Ethiopic Extra Condensed Light"/>
                <a:cs typeface="Noto Serif Ethiopic Extra Condensed Light"/>
                <a:sym typeface="Noto Serif Ethiopic Extra Condensed Light"/>
              </a:rPr>
              <a:t>17 Jesus asked, “Were not all ten cleansed? Where are the other nine? 18 Has no one returned to give praise to God except this foreigner?” 19 Then he said to him, “Rise and go; your </a:t>
            </a:r>
            <a:r>
              <a:rPr lang="en-US" sz="7300" b="1" spc="-109">
                <a:solidFill>
                  <a:srgbClr val="004A47"/>
                </a:solidFill>
                <a:latin typeface="Noto Serif Ethiopic Extra Condensed Bold"/>
                <a:ea typeface="Noto Serif Ethiopic Extra Condensed Bold"/>
                <a:cs typeface="Noto Serif Ethiopic Extra Condensed Bold"/>
                <a:sym typeface="Noto Serif Ethiopic Extra Condensed Bold"/>
              </a:rPr>
              <a:t>faith has made you well.”</a:t>
            </a:r>
          </a:p>
          <a:p>
            <a:pPr algn="l">
              <a:lnSpc>
                <a:spcPts val="7300"/>
              </a:lnSpc>
            </a:pPr>
            <a:endParaRPr lang="en-US" sz="7300" b="1" spc="-109">
              <a:solidFill>
                <a:srgbClr val="004A47"/>
              </a:solidFill>
              <a:latin typeface="Noto Serif Ethiopic Extra Condensed Bold"/>
              <a:ea typeface="Noto Serif Ethiopic Extra Condensed Bold"/>
              <a:cs typeface="Noto Serif Ethiopic Extra Condensed Bold"/>
              <a:sym typeface="Noto Serif Ethiopic Extra Condensed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2" name="Group 2"/>
          <p:cNvGrpSpPr/>
          <p:nvPr/>
        </p:nvGrpSpPr>
        <p:grpSpPr>
          <a:xfrm>
            <a:off x="967108" y="2378686"/>
            <a:ext cx="24049770" cy="7175742"/>
            <a:chOff x="0" y="0"/>
            <a:chExt cx="32066361" cy="9567656"/>
          </a:xfrm>
        </p:grpSpPr>
        <p:sp>
          <p:nvSpPr>
            <p:cNvPr id="3" name="TextBox 3"/>
            <p:cNvSpPr txBox="1"/>
            <p:nvPr/>
          </p:nvSpPr>
          <p:spPr>
            <a:xfrm>
              <a:off x="0" y="85725"/>
              <a:ext cx="19063614" cy="5112826"/>
            </a:xfrm>
            <a:prstGeom prst="rect">
              <a:avLst/>
            </a:prstGeom>
          </p:spPr>
          <p:txBody>
            <a:bodyPr lIns="0" tIns="0" rIns="0" bIns="0" rtlCol="0" anchor="t">
              <a:spAutoFit/>
            </a:bodyPr>
            <a:lstStyle/>
            <a:p>
              <a:pPr algn="l">
                <a:lnSpc>
                  <a:spcPts val="5000"/>
                </a:lnSpc>
              </a:pPr>
              <a:r>
                <a:rPr lang="en-US" sz="5000" spc="-75">
                  <a:solidFill>
                    <a:srgbClr val="004A47"/>
                  </a:solidFill>
                  <a:latin typeface="Noto Serif Ethiopic Extra Condensed Light"/>
                  <a:ea typeface="Noto Serif Ethiopic Extra Condensed Light"/>
                  <a:cs typeface="Noto Serif Ethiopic Extra Condensed Light"/>
                  <a:sym typeface="Noto Serif Ethiopic Extra Condensed Light"/>
                </a:rPr>
                <a:t>Greek:</a:t>
              </a:r>
            </a:p>
            <a:p>
              <a:pPr algn="l">
                <a:lnSpc>
                  <a:spcPts val="5000"/>
                </a:lnSpc>
              </a:pPr>
              <a:r>
                <a:rPr lang="en-US" sz="5000" spc="-75">
                  <a:solidFill>
                    <a:srgbClr val="004A47"/>
                  </a:solidFill>
                  <a:latin typeface="Noto Serif Ethiopic Extra Condensed Light"/>
                  <a:ea typeface="Noto Serif Ethiopic Extra Condensed Light"/>
                  <a:cs typeface="Noto Serif Ethiopic Extra Condensed Light"/>
                  <a:sym typeface="Noto Serif Ethiopic Extra Condensed Light"/>
                </a:rPr>
                <a:t>ἡ πίστις σου σέσωκέν σε</a:t>
              </a:r>
            </a:p>
            <a:p>
              <a:pPr algn="l">
                <a:lnSpc>
                  <a:spcPts val="5000"/>
                </a:lnSpc>
              </a:pPr>
              <a:endParaRPr lang="en-US" sz="5000" spc="-75">
                <a:solidFill>
                  <a:srgbClr val="004A47"/>
                </a:solidFill>
                <a:latin typeface="Noto Serif Ethiopic Extra Condensed Light"/>
                <a:ea typeface="Noto Serif Ethiopic Extra Condensed Light"/>
                <a:cs typeface="Noto Serif Ethiopic Extra Condensed Light"/>
                <a:sym typeface="Noto Serif Ethiopic Extra Condensed Light"/>
              </a:endParaRPr>
            </a:p>
            <a:p>
              <a:pPr algn="l">
                <a:lnSpc>
                  <a:spcPts val="5000"/>
                </a:lnSpc>
              </a:pPr>
              <a:r>
                <a:rPr lang="en-US" sz="5000" spc="-75">
                  <a:solidFill>
                    <a:srgbClr val="004A47"/>
                  </a:solidFill>
                  <a:latin typeface="Noto Serif Ethiopic Extra Condensed Light"/>
                  <a:ea typeface="Noto Serif Ethiopic Extra Condensed Light"/>
                  <a:cs typeface="Noto Serif Ethiopic Extra Condensed Light"/>
                  <a:sym typeface="Noto Serif Ethiopic Extra Condensed Light"/>
                </a:rPr>
                <a:t> (hē pistis sou sesōken se)</a:t>
              </a:r>
            </a:p>
            <a:p>
              <a:pPr algn="l">
                <a:lnSpc>
                  <a:spcPts val="5000"/>
                </a:lnSpc>
              </a:pPr>
              <a:r>
                <a:rPr lang="en-US" sz="5000" spc="-75">
                  <a:solidFill>
                    <a:srgbClr val="004A47"/>
                  </a:solidFill>
                  <a:latin typeface="Noto Serif Ethiopic Extra Condensed Light"/>
                  <a:ea typeface="Noto Serif Ethiopic Extra Condensed Light"/>
                  <a:cs typeface="Noto Serif Ethiopic Extra Condensed Light"/>
                  <a:sym typeface="Noto Serif Ethiopic Extra Condensed Light"/>
                </a:rPr>
                <a:t>·</a:t>
              </a:r>
              <a:r>
                <a:rPr lang="en-US" sz="5000" spc="-75">
                  <a:solidFill>
                    <a:srgbClr val="C45524"/>
                  </a:solidFill>
                  <a:latin typeface="Noto Serif Ethiopic Extra Condensed Light"/>
                  <a:ea typeface="Noto Serif Ethiopic Extra Condensed Light"/>
                  <a:cs typeface="Noto Serif Ethiopic Extra Condensed Light"/>
                  <a:sym typeface="Noto Serif Ethiopic Extra Condensed Light"/>
                </a:rPr>
                <a:t>σέσωκέν (sesōken) comes from </a:t>
              </a:r>
              <a:r>
                <a:rPr lang="en-US" sz="5000" b="1" spc="-75">
                  <a:solidFill>
                    <a:srgbClr val="C45524"/>
                  </a:solidFill>
                  <a:latin typeface="Noto Serif Ethiopic Extra Condensed Bold"/>
                  <a:ea typeface="Noto Serif Ethiopic Extra Condensed Bold"/>
                  <a:cs typeface="Noto Serif Ethiopic Extra Condensed Bold"/>
                  <a:sym typeface="Noto Serif Ethiopic Extra Condensed Bold"/>
                </a:rPr>
                <a:t>sōzō</a:t>
              </a:r>
            </a:p>
            <a:p>
              <a:pPr algn="l">
                <a:lnSpc>
                  <a:spcPts val="5000"/>
                </a:lnSpc>
              </a:pPr>
              <a:endParaRPr lang="en-US" sz="5000" b="1" spc="-75">
                <a:solidFill>
                  <a:srgbClr val="C45524"/>
                </a:solidFill>
                <a:latin typeface="Noto Serif Ethiopic Extra Condensed Bold"/>
                <a:ea typeface="Noto Serif Ethiopic Extra Condensed Bold"/>
                <a:cs typeface="Noto Serif Ethiopic Extra Condensed Bold"/>
                <a:sym typeface="Noto Serif Ethiopic Extra Condensed Bold"/>
              </a:endParaRPr>
            </a:p>
          </p:txBody>
        </p:sp>
        <p:sp>
          <p:nvSpPr>
            <p:cNvPr id="4" name="TextBox 4"/>
            <p:cNvSpPr txBox="1"/>
            <p:nvPr/>
          </p:nvSpPr>
          <p:spPr>
            <a:xfrm>
              <a:off x="13002747" y="4666514"/>
              <a:ext cx="19063614" cy="4901142"/>
            </a:xfrm>
            <a:prstGeom prst="rect">
              <a:avLst/>
            </a:prstGeom>
          </p:spPr>
          <p:txBody>
            <a:bodyPr lIns="0" tIns="0" rIns="0" bIns="0" rtlCol="0" anchor="t">
              <a:spAutoFit/>
            </a:bodyPr>
            <a:lstStyle/>
            <a:p>
              <a:pPr algn="l">
                <a:lnSpc>
                  <a:spcPts val="4899"/>
                </a:lnSpc>
              </a:pPr>
              <a:r>
                <a:rPr lang="en-US" sz="3499" spc="-157">
                  <a:solidFill>
                    <a:srgbClr val="004A47"/>
                  </a:solidFill>
                  <a:latin typeface="Open Sauce"/>
                  <a:ea typeface="Open Sauce"/>
                  <a:cs typeface="Open Sauce"/>
                  <a:sym typeface="Open Sauce"/>
                </a:rPr>
                <a:t>It means:</a:t>
              </a:r>
            </a:p>
            <a:p>
              <a:pPr algn="l">
                <a:lnSpc>
                  <a:spcPts val="4899"/>
                </a:lnSpc>
              </a:pPr>
              <a:r>
                <a:rPr lang="en-US" sz="3499" spc="-157">
                  <a:solidFill>
                    <a:srgbClr val="004A47"/>
                  </a:solidFill>
                  <a:latin typeface="Open Sauce"/>
                  <a:ea typeface="Open Sauce"/>
                  <a:cs typeface="Open Sauce"/>
                  <a:sym typeface="Open Sauce"/>
                </a:rPr>
                <a:t>o  to </a:t>
              </a:r>
              <a:r>
                <a:rPr lang="en-US" sz="3499" b="1" spc="-157">
                  <a:solidFill>
                    <a:srgbClr val="004A47"/>
                  </a:solidFill>
                  <a:latin typeface="Open Sauce Bold"/>
                  <a:ea typeface="Open Sauce Bold"/>
                  <a:cs typeface="Open Sauce Bold"/>
                  <a:sym typeface="Open Sauce Bold"/>
                </a:rPr>
                <a:t>save</a:t>
              </a:r>
            </a:p>
            <a:p>
              <a:pPr algn="l">
                <a:lnSpc>
                  <a:spcPts val="4899"/>
                </a:lnSpc>
              </a:pPr>
              <a:r>
                <a:rPr lang="en-US" sz="3499" spc="-157">
                  <a:solidFill>
                    <a:srgbClr val="004A47"/>
                  </a:solidFill>
                  <a:latin typeface="Open Sauce"/>
                  <a:ea typeface="Open Sauce"/>
                  <a:cs typeface="Open Sauce"/>
                  <a:sym typeface="Open Sauce"/>
                </a:rPr>
                <a:t>o  to </a:t>
              </a:r>
              <a:r>
                <a:rPr lang="en-US" sz="3499" b="1" spc="-157">
                  <a:solidFill>
                    <a:srgbClr val="004A47"/>
                  </a:solidFill>
                  <a:latin typeface="Open Sauce Bold"/>
                  <a:ea typeface="Open Sauce Bold"/>
                  <a:cs typeface="Open Sauce Bold"/>
                  <a:sym typeface="Open Sauce Bold"/>
                </a:rPr>
                <a:t>rescue</a:t>
              </a:r>
            </a:p>
            <a:p>
              <a:pPr algn="l">
                <a:lnSpc>
                  <a:spcPts val="4899"/>
                </a:lnSpc>
              </a:pPr>
              <a:r>
                <a:rPr lang="en-US" sz="3499" spc="-157">
                  <a:solidFill>
                    <a:srgbClr val="004A47"/>
                  </a:solidFill>
                  <a:latin typeface="Open Sauce"/>
                  <a:ea typeface="Open Sauce"/>
                  <a:cs typeface="Open Sauce"/>
                  <a:sym typeface="Open Sauce"/>
                </a:rPr>
                <a:t>o  to </a:t>
              </a:r>
              <a:r>
                <a:rPr lang="en-US" sz="3499" b="1" spc="-157">
                  <a:solidFill>
                    <a:srgbClr val="004A47"/>
                  </a:solidFill>
                  <a:latin typeface="Open Sauce Bold"/>
                  <a:ea typeface="Open Sauce Bold"/>
                  <a:cs typeface="Open Sauce Bold"/>
                  <a:sym typeface="Open Sauce Bold"/>
                </a:rPr>
                <a:t>restore</a:t>
              </a:r>
            </a:p>
            <a:p>
              <a:pPr algn="l">
                <a:lnSpc>
                  <a:spcPts val="4899"/>
                </a:lnSpc>
              </a:pPr>
              <a:r>
                <a:rPr lang="en-US" sz="3499" spc="-157">
                  <a:solidFill>
                    <a:srgbClr val="004A47"/>
                  </a:solidFill>
                  <a:latin typeface="Open Sauce"/>
                  <a:ea typeface="Open Sauce"/>
                  <a:cs typeface="Open Sauce"/>
                  <a:sym typeface="Open Sauce"/>
                </a:rPr>
                <a:t>o  to </a:t>
              </a:r>
              <a:r>
                <a:rPr lang="en-US" sz="3499" b="1" spc="-157">
                  <a:solidFill>
                    <a:srgbClr val="004A47"/>
                  </a:solidFill>
                  <a:latin typeface="Open Sauce Bold"/>
                  <a:ea typeface="Open Sauce Bold"/>
                  <a:cs typeface="Open Sauce Bold"/>
                  <a:sym typeface="Open Sauce Bold"/>
                </a:rPr>
                <a:t>make whole</a:t>
              </a:r>
            </a:p>
            <a:p>
              <a:pPr algn="l">
                <a:lnSpc>
                  <a:spcPts val="4899"/>
                </a:lnSpc>
              </a:pPr>
              <a:endParaRPr lang="en-US" sz="3499" b="1" spc="-157">
                <a:solidFill>
                  <a:srgbClr val="004A47"/>
                </a:solidFill>
                <a:latin typeface="Open Sauce Bold"/>
                <a:ea typeface="Open Sauce Bold"/>
                <a:cs typeface="Open Sauce Bold"/>
                <a:sym typeface="Open Sauce Bold"/>
              </a:endParaRPr>
            </a:p>
          </p:txBody>
        </p:sp>
      </p:grpSp>
      <p:sp>
        <p:nvSpPr>
          <p:cNvPr id="5" name="TextBox 5"/>
          <p:cNvSpPr txBox="1"/>
          <p:nvPr/>
        </p:nvSpPr>
        <p:spPr>
          <a:xfrm>
            <a:off x="3361775" y="952500"/>
            <a:ext cx="11564450" cy="1562100"/>
          </a:xfrm>
          <a:prstGeom prst="rect">
            <a:avLst/>
          </a:prstGeom>
        </p:spPr>
        <p:txBody>
          <a:bodyPr lIns="0" tIns="0" rIns="0" bIns="0" rtlCol="0" anchor="t">
            <a:spAutoFit/>
          </a:bodyPr>
          <a:lstStyle/>
          <a:p>
            <a:pPr algn="l">
              <a:lnSpc>
                <a:spcPts val="6299"/>
              </a:lnSpc>
            </a:pPr>
            <a:r>
              <a:rPr lang="en-US" sz="4500" b="1">
                <a:solidFill>
                  <a:srgbClr val="C45524"/>
                </a:solidFill>
                <a:latin typeface="Open Sauce Bold"/>
                <a:ea typeface="Open Sauce Bold"/>
                <a:cs typeface="Open Sauce Bold"/>
                <a:sym typeface="Open Sauce Bold"/>
              </a:rPr>
              <a:t>“YOUR FAITH HAS MADE YOU WELL”</a:t>
            </a:r>
          </a:p>
          <a:p>
            <a:pPr algn="l">
              <a:lnSpc>
                <a:spcPts val="6299"/>
              </a:lnSpc>
              <a:spcBef>
                <a:spcPct val="0"/>
              </a:spcBef>
            </a:pPr>
            <a:endParaRPr lang="en-US" sz="4500" b="1">
              <a:solidFill>
                <a:srgbClr val="C45524"/>
              </a:solidFill>
              <a:latin typeface="Open Sauce Bold"/>
              <a:ea typeface="Open Sauce Bold"/>
              <a:cs typeface="Open Sauce Bold"/>
              <a:sym typeface="Open Sauce Bold"/>
            </a:endParaRPr>
          </a:p>
        </p:txBody>
      </p:sp>
      <p:sp>
        <p:nvSpPr>
          <p:cNvPr id="6" name="Freeform 6"/>
          <p:cNvSpPr/>
          <p:nvPr/>
        </p:nvSpPr>
        <p:spPr>
          <a:xfrm>
            <a:off x="16639621" y="801576"/>
            <a:ext cx="706767" cy="607455"/>
          </a:xfrm>
          <a:custGeom>
            <a:avLst/>
            <a:gdLst/>
            <a:ahLst/>
            <a:cxnLst/>
            <a:rect l="l" t="t" r="r" b="b"/>
            <a:pathLst>
              <a:path w="706767" h="607455">
                <a:moveTo>
                  <a:pt x="0" y="0"/>
                </a:moveTo>
                <a:lnTo>
                  <a:pt x="706766" y="0"/>
                </a:lnTo>
                <a:lnTo>
                  <a:pt x="706766" y="607456"/>
                </a:lnTo>
                <a:lnTo>
                  <a:pt x="0" y="6074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906601" cy="10287000"/>
            <a:chOff x="0" y="0"/>
            <a:chExt cx="915087" cy="1593725"/>
          </a:xfrm>
        </p:grpSpPr>
        <p:sp>
          <p:nvSpPr>
            <p:cNvPr id="3" name="Freeform 3"/>
            <p:cNvSpPr/>
            <p:nvPr/>
          </p:nvSpPr>
          <p:spPr>
            <a:xfrm>
              <a:off x="0" y="0"/>
              <a:ext cx="915087" cy="1593725"/>
            </a:xfrm>
            <a:custGeom>
              <a:avLst/>
              <a:gdLst/>
              <a:ahLst/>
              <a:cxnLst/>
              <a:rect l="l" t="t" r="r" b="b"/>
              <a:pathLst>
                <a:path w="915087" h="1593725">
                  <a:moveTo>
                    <a:pt x="0" y="0"/>
                  </a:moveTo>
                  <a:lnTo>
                    <a:pt x="915087" y="0"/>
                  </a:lnTo>
                  <a:lnTo>
                    <a:pt x="915087" y="1593725"/>
                  </a:lnTo>
                  <a:lnTo>
                    <a:pt x="0" y="1593725"/>
                  </a:lnTo>
                  <a:close/>
                </a:path>
              </a:pathLst>
            </a:custGeom>
            <a:blipFill>
              <a:blip r:embed="rId2"/>
              <a:stretch>
                <a:fillRect l="-8017" r="-8017"/>
              </a:stretch>
            </a:blipFill>
          </p:spPr>
          <p:txBody>
            <a:bodyPr/>
            <a:lstStyle/>
            <a:p>
              <a:endParaRPr lang="en-US"/>
            </a:p>
          </p:txBody>
        </p:sp>
      </p:grpSp>
      <p:sp>
        <p:nvSpPr>
          <p:cNvPr id="4" name="TextBox 4"/>
          <p:cNvSpPr txBox="1"/>
          <p:nvPr/>
        </p:nvSpPr>
        <p:spPr>
          <a:xfrm>
            <a:off x="6726215" y="1958972"/>
            <a:ext cx="9446459" cy="6521455"/>
          </a:xfrm>
          <a:prstGeom prst="rect">
            <a:avLst/>
          </a:prstGeom>
        </p:spPr>
        <p:txBody>
          <a:bodyPr lIns="0" tIns="0" rIns="0" bIns="0" rtlCol="0" anchor="t">
            <a:spAutoFit/>
          </a:bodyPr>
          <a:lstStyle/>
          <a:p>
            <a:pPr algn="l">
              <a:lnSpc>
                <a:spcPts val="8500"/>
              </a:lnSpc>
            </a:pPr>
            <a:r>
              <a:rPr lang="en-US" sz="8500" b="1" spc="-127">
                <a:solidFill>
                  <a:srgbClr val="004A47"/>
                </a:solidFill>
                <a:latin typeface="Noto Serif Ethiopic Extra Condensed Bold"/>
                <a:ea typeface="Noto Serif Ethiopic Extra Condensed Bold"/>
                <a:cs typeface="Noto Serif Ethiopic Extra Condensed Bold"/>
                <a:sym typeface="Noto Serif Ethiopic Extra Condensed Bold"/>
              </a:rPr>
              <a:t>Psalm 136:1</a:t>
            </a:r>
            <a:r>
              <a:rPr lang="en-US" sz="8500" spc="-127">
                <a:solidFill>
                  <a:srgbClr val="004A47"/>
                </a:solidFill>
                <a:latin typeface="Noto Serif Ethiopic Extra Condensed Light"/>
                <a:ea typeface="Noto Serif Ethiopic Extra Condensed Light"/>
                <a:cs typeface="Noto Serif Ethiopic Extra Condensed Light"/>
                <a:sym typeface="Noto Serif Ethiopic Extra Condensed Light"/>
              </a:rPr>
              <a:t> </a:t>
            </a:r>
            <a:r>
              <a:rPr lang="en-US" sz="8500" spc="-127">
                <a:solidFill>
                  <a:srgbClr val="C45524"/>
                </a:solidFill>
                <a:latin typeface="Noto Serif Ethiopic Extra Condensed Light"/>
                <a:ea typeface="Noto Serif Ethiopic Extra Condensed Light"/>
                <a:cs typeface="Noto Serif Ethiopic Extra Condensed Light"/>
                <a:sym typeface="Noto Serif Ethiopic Extra Condensed Light"/>
              </a:rPr>
              <a:t>Give thanks</a:t>
            </a:r>
            <a:r>
              <a:rPr lang="en-US" sz="8500" spc="-127">
                <a:solidFill>
                  <a:srgbClr val="004A47"/>
                </a:solidFill>
                <a:latin typeface="Noto Serif Ethiopic Extra Condensed Light"/>
                <a:ea typeface="Noto Serif Ethiopic Extra Condensed Light"/>
                <a:cs typeface="Noto Serif Ethiopic Extra Condensed Light"/>
                <a:sym typeface="Noto Serif Ethiopic Extra Condensed Light"/>
              </a:rPr>
              <a:t> to the Lord, for he is good.</a:t>
            </a:r>
          </a:p>
          <a:p>
            <a:pPr algn="l">
              <a:lnSpc>
                <a:spcPts val="8500"/>
              </a:lnSpc>
            </a:pPr>
            <a:r>
              <a:rPr lang="en-US" sz="8500" spc="-127">
                <a:solidFill>
                  <a:srgbClr val="004A47"/>
                </a:solidFill>
                <a:latin typeface="Noto Serif Ethiopic Extra Condensed Light"/>
                <a:ea typeface="Noto Serif Ethiopic Extra Condensed Light"/>
                <a:cs typeface="Noto Serif Ethiopic Extra Condensed Light"/>
                <a:sym typeface="Noto Serif Ethiopic Extra Condensed Light"/>
              </a:rPr>
              <a:t>His love endures forever.</a:t>
            </a:r>
          </a:p>
          <a:p>
            <a:pPr algn="l">
              <a:lnSpc>
                <a:spcPts val="8500"/>
              </a:lnSpc>
            </a:pPr>
            <a:endParaRPr lang="en-US" sz="8500" spc="-127">
              <a:solidFill>
                <a:srgbClr val="004A47"/>
              </a:solidFill>
              <a:latin typeface="Noto Serif Ethiopic Extra Condensed Light"/>
              <a:ea typeface="Noto Serif Ethiopic Extra Condensed Light"/>
              <a:cs typeface="Noto Serif Ethiopic Extra Condensed Light"/>
              <a:sym typeface="Noto Serif Ethiopic Extra Condensed Light"/>
            </a:endParaRPr>
          </a:p>
        </p:txBody>
      </p:sp>
      <p:sp>
        <p:nvSpPr>
          <p:cNvPr id="5" name="Freeform 5"/>
          <p:cNvSpPr/>
          <p:nvPr/>
        </p:nvSpPr>
        <p:spPr>
          <a:xfrm>
            <a:off x="16639621" y="801576"/>
            <a:ext cx="706767" cy="607455"/>
          </a:xfrm>
          <a:custGeom>
            <a:avLst/>
            <a:gdLst/>
            <a:ahLst/>
            <a:cxnLst/>
            <a:rect l="l" t="t" r="r" b="b"/>
            <a:pathLst>
              <a:path w="706767" h="607455">
                <a:moveTo>
                  <a:pt x="0" y="0"/>
                </a:moveTo>
                <a:lnTo>
                  <a:pt x="706766" y="0"/>
                </a:lnTo>
                <a:lnTo>
                  <a:pt x="706766" y="607456"/>
                </a:lnTo>
                <a:lnTo>
                  <a:pt x="0" y="60745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AutoShape 2"/>
          <p:cNvSpPr/>
          <p:nvPr/>
        </p:nvSpPr>
        <p:spPr>
          <a:xfrm>
            <a:off x="1480795" y="7453476"/>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3" name="TextBox 3"/>
          <p:cNvSpPr txBox="1"/>
          <p:nvPr/>
        </p:nvSpPr>
        <p:spPr>
          <a:xfrm>
            <a:off x="2571446" y="4329472"/>
            <a:ext cx="14447299" cy="4368805"/>
          </a:xfrm>
          <a:prstGeom prst="rect">
            <a:avLst/>
          </a:prstGeom>
        </p:spPr>
        <p:txBody>
          <a:bodyPr lIns="0" tIns="0" rIns="0" bIns="0" rtlCol="0" anchor="t">
            <a:spAutoFit/>
          </a:bodyPr>
          <a:lstStyle/>
          <a:p>
            <a:pPr algn="l">
              <a:lnSpc>
                <a:spcPts val="8500"/>
              </a:lnSpc>
            </a:pPr>
            <a:r>
              <a:rPr lang="en-US" sz="8500" b="1" spc="-127">
                <a:solidFill>
                  <a:srgbClr val="004A47"/>
                </a:solidFill>
                <a:latin typeface="Noto Serif Ethiopic Extra Condensed Bold"/>
                <a:ea typeface="Noto Serif Ethiopic Extra Condensed Bold"/>
                <a:cs typeface="Noto Serif Ethiopic Extra Condensed Bold"/>
                <a:sym typeface="Noto Serif Ethiopic Extra Condensed Bold"/>
              </a:rPr>
              <a:t>3) </a:t>
            </a:r>
            <a:r>
              <a:rPr lang="en-US" sz="8500" b="1" spc="-127">
                <a:solidFill>
                  <a:srgbClr val="C45524"/>
                </a:solidFill>
                <a:latin typeface="Noto Serif Ethiopic Extra Condensed Bold"/>
                <a:ea typeface="Noto Serif Ethiopic Extra Condensed Bold"/>
                <a:cs typeface="Noto Serif Ethiopic Extra Condensed Bold"/>
                <a:sym typeface="Noto Serif Ethiopic Extra Condensed Bold"/>
              </a:rPr>
              <a:t>Thanksgiving</a:t>
            </a:r>
            <a:r>
              <a:rPr lang="en-US" sz="8500" b="1" spc="-127">
                <a:solidFill>
                  <a:srgbClr val="004A47"/>
                </a:solidFill>
                <a:latin typeface="Noto Serif Ethiopic Extra Condensed Bold"/>
                <a:ea typeface="Noto Serif Ethiopic Extra Condensed Bold"/>
                <a:cs typeface="Noto Serif Ethiopic Extra Condensed Bold"/>
                <a:sym typeface="Noto Serif Ethiopic Extra Condensed Bold"/>
              </a:rPr>
              <a:t> Releases the Power of Multiplication</a:t>
            </a:r>
          </a:p>
          <a:p>
            <a:pPr algn="l">
              <a:lnSpc>
                <a:spcPts val="8500"/>
              </a:lnSpc>
            </a:pPr>
            <a:endParaRPr lang="en-US" sz="8500" b="1" spc="-127">
              <a:solidFill>
                <a:srgbClr val="004A47"/>
              </a:solidFill>
              <a:latin typeface="Noto Serif Ethiopic Extra Condensed Bold"/>
              <a:ea typeface="Noto Serif Ethiopic Extra Condensed Bold"/>
              <a:cs typeface="Noto Serif Ethiopic Extra Condensed Bold"/>
              <a:sym typeface="Noto Serif Ethiopic Extra Condensed Bold"/>
            </a:endParaRPr>
          </a:p>
          <a:p>
            <a:pPr algn="l">
              <a:lnSpc>
                <a:spcPts val="8500"/>
              </a:lnSpc>
            </a:pPr>
            <a:endParaRPr lang="en-US" sz="8500" b="1" spc="-127">
              <a:solidFill>
                <a:srgbClr val="004A47"/>
              </a:solidFill>
              <a:latin typeface="Noto Serif Ethiopic Extra Condensed Bold"/>
              <a:ea typeface="Noto Serif Ethiopic Extra Condensed Bold"/>
              <a:cs typeface="Noto Serif Ethiopic Extra Condensed Bold"/>
              <a:sym typeface="Noto Serif Ethiopic Extra Condensed Bold"/>
            </a:endParaRPr>
          </a:p>
        </p:txBody>
      </p:sp>
      <p:sp>
        <p:nvSpPr>
          <p:cNvPr id="4" name="Freeform 4"/>
          <p:cNvSpPr/>
          <p:nvPr/>
        </p:nvSpPr>
        <p:spPr>
          <a:xfrm>
            <a:off x="16807205" y="687823"/>
            <a:ext cx="793212" cy="681753"/>
          </a:xfrm>
          <a:custGeom>
            <a:avLst/>
            <a:gdLst/>
            <a:ahLst/>
            <a:cxnLst/>
            <a:rect l="l" t="t" r="r" b="b"/>
            <a:pathLst>
              <a:path w="793212" h="681753">
                <a:moveTo>
                  <a:pt x="0" y="0"/>
                </a:moveTo>
                <a:lnTo>
                  <a:pt x="793212" y="0"/>
                </a:lnTo>
                <a:lnTo>
                  <a:pt x="793212" y="681754"/>
                </a:lnTo>
                <a:lnTo>
                  <a:pt x="0" y="68175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TextBox 2"/>
          <p:cNvSpPr txBox="1"/>
          <p:nvPr/>
        </p:nvSpPr>
        <p:spPr>
          <a:xfrm>
            <a:off x="983756" y="819148"/>
            <a:ext cx="16275544" cy="8439152"/>
          </a:xfrm>
          <a:prstGeom prst="rect">
            <a:avLst/>
          </a:prstGeom>
        </p:spPr>
        <p:txBody>
          <a:bodyPr lIns="0" tIns="0" rIns="0" bIns="0" rtlCol="0" anchor="t">
            <a:spAutoFit/>
          </a:bodyPr>
          <a:lstStyle/>
          <a:p>
            <a:pPr algn="ctr">
              <a:lnSpc>
                <a:spcPts val="7499"/>
              </a:lnSpc>
            </a:pPr>
            <a:r>
              <a:rPr lang="en-US" sz="4999" spc="-224">
                <a:solidFill>
                  <a:srgbClr val="004A47"/>
                </a:solidFill>
                <a:latin typeface="Open Sauce"/>
                <a:ea typeface="Open Sauce"/>
                <a:cs typeface="Open Sauce"/>
                <a:sym typeface="Open Sauce"/>
              </a:rPr>
              <a:t>Matthew 14:19–21 (NIV):</a:t>
            </a:r>
          </a:p>
          <a:p>
            <a:pPr algn="ctr">
              <a:lnSpc>
                <a:spcPts val="7499"/>
              </a:lnSpc>
            </a:pPr>
            <a:r>
              <a:rPr lang="en-US" sz="4999" spc="-224">
                <a:solidFill>
                  <a:srgbClr val="004A47"/>
                </a:solidFill>
                <a:latin typeface="Open Sauce"/>
                <a:ea typeface="Open Sauce"/>
                <a:cs typeface="Open Sauce"/>
                <a:sym typeface="Open Sauce"/>
              </a:rPr>
              <a:t>“And he directed the people to sit down on the grass. Taking the five loaves and the two fish and looking up to heaven, he </a:t>
            </a:r>
            <a:r>
              <a:rPr lang="en-US" sz="4999" b="1" spc="-224">
                <a:solidFill>
                  <a:srgbClr val="C45524"/>
                </a:solidFill>
                <a:latin typeface="Open Sauce Bold"/>
                <a:ea typeface="Open Sauce Bold"/>
                <a:cs typeface="Open Sauce Bold"/>
                <a:sym typeface="Open Sauce Bold"/>
              </a:rPr>
              <a:t>gave thanks</a:t>
            </a:r>
            <a:r>
              <a:rPr lang="en-US" sz="4999" spc="-224">
                <a:solidFill>
                  <a:srgbClr val="004A47"/>
                </a:solidFill>
                <a:latin typeface="Open Sauce"/>
                <a:ea typeface="Open Sauce"/>
                <a:cs typeface="Open Sauce"/>
                <a:sym typeface="Open Sauce"/>
              </a:rPr>
              <a:t> and broke the loaves. Then he gave them to the disciples, and the disciples gave them to the people. They all ate and were satisfied, and the disciples picked up twelve basketfuls of broken pieces that were left over. The number of those who ate was about five thousand men, besides women and children.”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2" name="Group 2"/>
          <p:cNvGrpSpPr/>
          <p:nvPr/>
        </p:nvGrpSpPr>
        <p:grpSpPr>
          <a:xfrm>
            <a:off x="16726708" y="1105304"/>
            <a:ext cx="532592" cy="5325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p:spPr>
          <p:txBody>
            <a:bodyPr/>
            <a:lstStyle/>
            <a:p>
              <a:endParaRPr lang="en-US"/>
            </a:p>
          </p:txBody>
        </p:sp>
        <p:sp>
          <p:nvSpPr>
            <p:cNvPr id="4" name="TextBox 4"/>
            <p:cNvSpPr txBox="1"/>
            <p:nvPr/>
          </p:nvSpPr>
          <p:spPr>
            <a:xfrm>
              <a:off x="76200" y="180975"/>
              <a:ext cx="660400" cy="555625"/>
            </a:xfrm>
            <a:prstGeom prst="rect">
              <a:avLst/>
            </a:prstGeom>
          </p:spPr>
          <p:txBody>
            <a:bodyPr lIns="613" tIns="613" rIns="613" bIns="613" rtlCol="0" anchor="ctr"/>
            <a:lstStyle/>
            <a:p>
              <a:pPr algn="ctr">
                <a:lnSpc>
                  <a:spcPts val="799"/>
                </a:lnSpc>
              </a:pPr>
              <a:endParaRPr/>
            </a:p>
          </p:txBody>
        </p:sp>
      </p:grpSp>
      <p:sp>
        <p:nvSpPr>
          <p:cNvPr id="5" name="TextBox 5"/>
          <p:cNvSpPr txBox="1"/>
          <p:nvPr/>
        </p:nvSpPr>
        <p:spPr>
          <a:xfrm>
            <a:off x="1307442" y="3688988"/>
            <a:ext cx="15474848" cy="4951097"/>
          </a:xfrm>
          <a:prstGeom prst="rect">
            <a:avLst/>
          </a:prstGeom>
        </p:spPr>
        <p:txBody>
          <a:bodyPr lIns="0" tIns="0" rIns="0" bIns="0" rtlCol="0" anchor="t">
            <a:spAutoFit/>
          </a:bodyPr>
          <a:lstStyle/>
          <a:p>
            <a:pPr algn="ctr">
              <a:lnSpc>
                <a:spcPts val="7949"/>
              </a:lnSpc>
            </a:pPr>
            <a:r>
              <a:rPr lang="en-US" sz="5299" spc="-238">
                <a:solidFill>
                  <a:srgbClr val="004A47"/>
                </a:solidFill>
                <a:latin typeface="Open Sauce"/>
                <a:ea typeface="Open Sauce"/>
                <a:cs typeface="Open Sauce"/>
                <a:sym typeface="Open Sauce"/>
              </a:rPr>
              <a:t>Do not fear, for I am with you; do not be dismayed, for I am your God. I will strengthen you and help you; I will uphold you with my righteous right hand.” Isaiah 41:10 NIV</a:t>
            </a:r>
          </a:p>
          <a:p>
            <a:pPr algn="ctr">
              <a:lnSpc>
                <a:spcPts val="7949"/>
              </a:lnSpc>
            </a:pPr>
            <a:endParaRPr lang="en-US" sz="5299" spc="-238">
              <a:solidFill>
                <a:srgbClr val="004A47"/>
              </a:solidFill>
              <a:latin typeface="Open Sauce"/>
              <a:ea typeface="Open Sauce"/>
              <a:cs typeface="Open Sauce"/>
              <a:sym typeface="Open Sauce"/>
            </a:endParaRPr>
          </a:p>
        </p:txBody>
      </p:sp>
      <p:sp>
        <p:nvSpPr>
          <p:cNvPr id="6" name="TextBox 6"/>
          <p:cNvSpPr txBox="1"/>
          <p:nvPr/>
        </p:nvSpPr>
        <p:spPr>
          <a:xfrm>
            <a:off x="1028700" y="952500"/>
            <a:ext cx="8115300"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YOU ARE NOT ALONE</a:t>
            </a:r>
          </a:p>
        </p:txBody>
      </p:sp>
      <p:sp>
        <p:nvSpPr>
          <p:cNvPr id="7" name="AutoShape 7"/>
          <p:cNvSpPr/>
          <p:nvPr/>
        </p:nvSpPr>
        <p:spPr>
          <a:xfrm>
            <a:off x="1455880" y="8236914"/>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8" name="Freeform 8"/>
          <p:cNvSpPr/>
          <p:nvPr/>
        </p:nvSpPr>
        <p:spPr>
          <a:xfrm>
            <a:off x="16639621" y="801576"/>
            <a:ext cx="706767" cy="607455"/>
          </a:xfrm>
          <a:custGeom>
            <a:avLst/>
            <a:gdLst/>
            <a:ahLst/>
            <a:cxnLst/>
            <a:rect l="l" t="t" r="r" b="b"/>
            <a:pathLst>
              <a:path w="706767" h="607455">
                <a:moveTo>
                  <a:pt x="0" y="0"/>
                </a:moveTo>
                <a:lnTo>
                  <a:pt x="706766" y="0"/>
                </a:lnTo>
                <a:lnTo>
                  <a:pt x="706766" y="607456"/>
                </a:lnTo>
                <a:lnTo>
                  <a:pt x="0" y="6074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TextBox 2"/>
          <p:cNvSpPr txBox="1"/>
          <p:nvPr/>
        </p:nvSpPr>
        <p:spPr>
          <a:xfrm>
            <a:off x="1406576" y="3381251"/>
            <a:ext cx="15474848" cy="2950847"/>
          </a:xfrm>
          <a:prstGeom prst="rect">
            <a:avLst/>
          </a:prstGeom>
        </p:spPr>
        <p:txBody>
          <a:bodyPr lIns="0" tIns="0" rIns="0" bIns="0" rtlCol="0" anchor="t">
            <a:spAutoFit/>
          </a:bodyPr>
          <a:lstStyle/>
          <a:p>
            <a:pPr algn="ctr">
              <a:lnSpc>
                <a:spcPts val="7949"/>
              </a:lnSpc>
            </a:pPr>
            <a:r>
              <a:rPr lang="en-US" sz="5299" spc="-238">
                <a:solidFill>
                  <a:srgbClr val="004A47"/>
                </a:solidFill>
                <a:latin typeface="Open Sauce"/>
                <a:ea typeface="Open Sauce"/>
                <a:cs typeface="Open Sauce"/>
                <a:sym typeface="Open Sauce"/>
              </a:rPr>
              <a:t>When we give thanks for what we have,</a:t>
            </a:r>
          </a:p>
          <a:p>
            <a:pPr algn="ctr">
              <a:lnSpc>
                <a:spcPts val="7949"/>
              </a:lnSpc>
            </a:pPr>
            <a:r>
              <a:rPr lang="en-US" sz="5299" spc="-238">
                <a:solidFill>
                  <a:srgbClr val="004A47"/>
                </a:solidFill>
                <a:latin typeface="Open Sauce"/>
                <a:ea typeface="Open Sauce"/>
                <a:cs typeface="Open Sauce"/>
                <a:sym typeface="Open Sauce"/>
              </a:rPr>
              <a:t> God multiplies it beyond what we imagine.</a:t>
            </a:r>
          </a:p>
          <a:p>
            <a:pPr algn="ctr">
              <a:lnSpc>
                <a:spcPts val="7949"/>
              </a:lnSpc>
            </a:pPr>
            <a:endParaRPr lang="en-US" sz="5299" spc="-238">
              <a:solidFill>
                <a:srgbClr val="004A47"/>
              </a:solidFill>
              <a:latin typeface="Open Sauce"/>
              <a:ea typeface="Open Sauce"/>
              <a:cs typeface="Open Sauce"/>
              <a:sym typeface="Open Sauce"/>
            </a:endParaRPr>
          </a:p>
        </p:txBody>
      </p:sp>
      <p:sp>
        <p:nvSpPr>
          <p:cNvPr id="3" name="TextBox 3"/>
          <p:cNvSpPr txBox="1"/>
          <p:nvPr/>
        </p:nvSpPr>
        <p:spPr>
          <a:xfrm>
            <a:off x="1028700" y="952500"/>
            <a:ext cx="8115300"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THANKSGIVING</a:t>
            </a:r>
          </a:p>
        </p:txBody>
      </p:sp>
      <p:sp>
        <p:nvSpPr>
          <p:cNvPr id="4" name="AutoShape 4"/>
          <p:cNvSpPr/>
          <p:nvPr/>
        </p:nvSpPr>
        <p:spPr>
          <a:xfrm>
            <a:off x="1480795" y="6963739"/>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5" name="Freeform 5"/>
          <p:cNvSpPr/>
          <p:nvPr/>
        </p:nvSpPr>
        <p:spPr>
          <a:xfrm>
            <a:off x="16639621" y="801576"/>
            <a:ext cx="706767" cy="607455"/>
          </a:xfrm>
          <a:custGeom>
            <a:avLst/>
            <a:gdLst/>
            <a:ahLst/>
            <a:cxnLst/>
            <a:rect l="l" t="t" r="r" b="b"/>
            <a:pathLst>
              <a:path w="706767" h="607455">
                <a:moveTo>
                  <a:pt x="0" y="0"/>
                </a:moveTo>
                <a:lnTo>
                  <a:pt x="706766" y="0"/>
                </a:lnTo>
                <a:lnTo>
                  <a:pt x="706766" y="607456"/>
                </a:lnTo>
                <a:lnTo>
                  <a:pt x="0" y="6074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AutoShape 2"/>
          <p:cNvSpPr/>
          <p:nvPr/>
        </p:nvSpPr>
        <p:spPr>
          <a:xfrm>
            <a:off x="0" y="7337130"/>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3" name="TextBox 3"/>
          <p:cNvSpPr txBox="1"/>
          <p:nvPr/>
        </p:nvSpPr>
        <p:spPr>
          <a:xfrm>
            <a:off x="1028700" y="4367375"/>
            <a:ext cx="14297710" cy="1139830"/>
          </a:xfrm>
          <a:prstGeom prst="rect">
            <a:avLst/>
          </a:prstGeom>
        </p:spPr>
        <p:txBody>
          <a:bodyPr lIns="0" tIns="0" rIns="0" bIns="0" rtlCol="0" anchor="t">
            <a:spAutoFit/>
          </a:bodyPr>
          <a:lstStyle/>
          <a:p>
            <a:pPr algn="l">
              <a:lnSpc>
                <a:spcPts val="8500"/>
              </a:lnSpc>
            </a:pPr>
            <a:r>
              <a:rPr lang="en-US" sz="8500" spc="-127">
                <a:solidFill>
                  <a:srgbClr val="004A47"/>
                </a:solidFill>
                <a:latin typeface="Noto Serif Ethiopic Extra Condensed Light"/>
                <a:ea typeface="Noto Serif Ethiopic Extra Condensed Light"/>
                <a:cs typeface="Noto Serif Ethiopic Extra Condensed Light"/>
                <a:sym typeface="Noto Serif Ethiopic Extra Condensed Light"/>
              </a:rPr>
              <a:t>Samuel Fang</a:t>
            </a:r>
          </a:p>
        </p:txBody>
      </p:sp>
      <p:sp>
        <p:nvSpPr>
          <p:cNvPr id="4" name="TextBox 4"/>
          <p:cNvSpPr txBox="1"/>
          <p:nvPr/>
        </p:nvSpPr>
        <p:spPr>
          <a:xfrm>
            <a:off x="1028700" y="952500"/>
            <a:ext cx="8115300"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TESTIMONY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AutoShape 2"/>
          <p:cNvSpPr/>
          <p:nvPr/>
        </p:nvSpPr>
        <p:spPr>
          <a:xfrm>
            <a:off x="0" y="7337130"/>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3" name="TextBox 3"/>
          <p:cNvSpPr txBox="1"/>
          <p:nvPr/>
        </p:nvSpPr>
        <p:spPr>
          <a:xfrm>
            <a:off x="1028700" y="4367375"/>
            <a:ext cx="14297710" cy="1139830"/>
          </a:xfrm>
          <a:prstGeom prst="rect">
            <a:avLst/>
          </a:prstGeom>
        </p:spPr>
        <p:txBody>
          <a:bodyPr lIns="0" tIns="0" rIns="0" bIns="0" rtlCol="0" anchor="t">
            <a:spAutoFit/>
          </a:bodyPr>
          <a:lstStyle/>
          <a:p>
            <a:pPr algn="l">
              <a:lnSpc>
                <a:spcPts val="8500"/>
              </a:lnSpc>
            </a:pPr>
            <a:r>
              <a:rPr lang="en-US" sz="8500" spc="-127">
                <a:solidFill>
                  <a:srgbClr val="004A47"/>
                </a:solidFill>
                <a:latin typeface="Noto Serif Ethiopic Extra Condensed Light"/>
                <a:ea typeface="Noto Serif Ethiopic Extra Condensed Light"/>
                <a:cs typeface="Noto Serif Ethiopic Extra Condensed Light"/>
                <a:sym typeface="Noto Serif Ethiopic Extra Condensed Light"/>
              </a:rPr>
              <a:t>Carys Lee</a:t>
            </a:r>
          </a:p>
        </p:txBody>
      </p:sp>
      <p:sp>
        <p:nvSpPr>
          <p:cNvPr id="4" name="TextBox 4"/>
          <p:cNvSpPr txBox="1"/>
          <p:nvPr/>
        </p:nvSpPr>
        <p:spPr>
          <a:xfrm>
            <a:off x="1028700" y="952500"/>
            <a:ext cx="8115300"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TESTIMONY</a:t>
            </a:r>
          </a:p>
        </p:txBody>
      </p:sp>
      <p:sp>
        <p:nvSpPr>
          <p:cNvPr id="5" name="Freeform 5"/>
          <p:cNvSpPr/>
          <p:nvPr/>
        </p:nvSpPr>
        <p:spPr>
          <a:xfrm>
            <a:off x="16639621" y="801576"/>
            <a:ext cx="706767" cy="607455"/>
          </a:xfrm>
          <a:custGeom>
            <a:avLst/>
            <a:gdLst/>
            <a:ahLst/>
            <a:cxnLst/>
            <a:rect l="l" t="t" r="r" b="b"/>
            <a:pathLst>
              <a:path w="706767" h="607455">
                <a:moveTo>
                  <a:pt x="0" y="0"/>
                </a:moveTo>
                <a:lnTo>
                  <a:pt x="706766" y="0"/>
                </a:lnTo>
                <a:lnTo>
                  <a:pt x="706766" y="607456"/>
                </a:lnTo>
                <a:lnTo>
                  <a:pt x="0" y="6074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AutoShape 2"/>
          <p:cNvSpPr/>
          <p:nvPr/>
        </p:nvSpPr>
        <p:spPr>
          <a:xfrm>
            <a:off x="0" y="7337130"/>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3" name="TextBox 3"/>
          <p:cNvSpPr txBox="1"/>
          <p:nvPr/>
        </p:nvSpPr>
        <p:spPr>
          <a:xfrm>
            <a:off x="1028700" y="4367375"/>
            <a:ext cx="14297710" cy="1139830"/>
          </a:xfrm>
          <a:prstGeom prst="rect">
            <a:avLst/>
          </a:prstGeom>
        </p:spPr>
        <p:txBody>
          <a:bodyPr lIns="0" tIns="0" rIns="0" bIns="0" rtlCol="0" anchor="t">
            <a:spAutoFit/>
          </a:bodyPr>
          <a:lstStyle/>
          <a:p>
            <a:pPr algn="l">
              <a:lnSpc>
                <a:spcPts val="8500"/>
              </a:lnSpc>
            </a:pPr>
            <a:r>
              <a:rPr lang="en-US" sz="8500" spc="-127">
                <a:solidFill>
                  <a:srgbClr val="004A47"/>
                </a:solidFill>
                <a:latin typeface="Noto Serif Ethiopic Extra Condensed Light"/>
                <a:ea typeface="Noto Serif Ethiopic Extra Condensed Light"/>
                <a:cs typeface="Noto Serif Ethiopic Extra Condensed Light"/>
                <a:sym typeface="Noto Serif Ethiopic Extra Condensed Light"/>
              </a:rPr>
              <a:t>Bruce Ouyang</a:t>
            </a:r>
          </a:p>
        </p:txBody>
      </p:sp>
      <p:sp>
        <p:nvSpPr>
          <p:cNvPr id="4" name="TextBox 4"/>
          <p:cNvSpPr txBox="1"/>
          <p:nvPr/>
        </p:nvSpPr>
        <p:spPr>
          <a:xfrm>
            <a:off x="1028700" y="952500"/>
            <a:ext cx="8115300"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TESTIMONY</a:t>
            </a:r>
          </a:p>
        </p:txBody>
      </p:sp>
      <p:sp>
        <p:nvSpPr>
          <p:cNvPr id="5" name="Freeform 5"/>
          <p:cNvSpPr/>
          <p:nvPr/>
        </p:nvSpPr>
        <p:spPr>
          <a:xfrm>
            <a:off x="16639621" y="801576"/>
            <a:ext cx="706767" cy="607455"/>
          </a:xfrm>
          <a:custGeom>
            <a:avLst/>
            <a:gdLst/>
            <a:ahLst/>
            <a:cxnLst/>
            <a:rect l="l" t="t" r="r" b="b"/>
            <a:pathLst>
              <a:path w="706767" h="607455">
                <a:moveTo>
                  <a:pt x="0" y="0"/>
                </a:moveTo>
                <a:lnTo>
                  <a:pt x="706766" y="0"/>
                </a:lnTo>
                <a:lnTo>
                  <a:pt x="706766" y="607456"/>
                </a:lnTo>
                <a:lnTo>
                  <a:pt x="0" y="6074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AutoShape 2"/>
          <p:cNvSpPr/>
          <p:nvPr/>
        </p:nvSpPr>
        <p:spPr>
          <a:xfrm>
            <a:off x="0" y="7337130"/>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3" name="TextBox 3"/>
          <p:cNvSpPr txBox="1"/>
          <p:nvPr/>
        </p:nvSpPr>
        <p:spPr>
          <a:xfrm>
            <a:off x="1028700" y="4367375"/>
            <a:ext cx="14297710" cy="1139830"/>
          </a:xfrm>
          <a:prstGeom prst="rect">
            <a:avLst/>
          </a:prstGeom>
        </p:spPr>
        <p:txBody>
          <a:bodyPr lIns="0" tIns="0" rIns="0" bIns="0" rtlCol="0" anchor="t">
            <a:spAutoFit/>
          </a:bodyPr>
          <a:lstStyle/>
          <a:p>
            <a:pPr algn="l">
              <a:lnSpc>
                <a:spcPts val="8500"/>
              </a:lnSpc>
            </a:pPr>
            <a:r>
              <a:rPr lang="en-US" sz="8500" spc="-127">
                <a:solidFill>
                  <a:srgbClr val="004A47"/>
                </a:solidFill>
                <a:latin typeface="Noto Serif Ethiopic Extra Condensed Light"/>
                <a:ea typeface="Noto Serif Ethiopic Extra Condensed Light"/>
                <a:cs typeface="Noto Serif Ethiopic Extra Condensed Light"/>
                <a:sym typeface="Noto Serif Ethiopic Extra Condensed Light"/>
              </a:rPr>
              <a:t>Anthony Zhang </a:t>
            </a:r>
          </a:p>
        </p:txBody>
      </p:sp>
      <p:sp>
        <p:nvSpPr>
          <p:cNvPr id="4" name="TextBox 4"/>
          <p:cNvSpPr txBox="1"/>
          <p:nvPr/>
        </p:nvSpPr>
        <p:spPr>
          <a:xfrm>
            <a:off x="1028700" y="952500"/>
            <a:ext cx="8115300"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TESTIMONY</a:t>
            </a:r>
          </a:p>
        </p:txBody>
      </p:sp>
      <p:sp>
        <p:nvSpPr>
          <p:cNvPr id="5" name="Freeform 5"/>
          <p:cNvSpPr/>
          <p:nvPr/>
        </p:nvSpPr>
        <p:spPr>
          <a:xfrm>
            <a:off x="16639621" y="801576"/>
            <a:ext cx="706767" cy="607455"/>
          </a:xfrm>
          <a:custGeom>
            <a:avLst/>
            <a:gdLst/>
            <a:ahLst/>
            <a:cxnLst/>
            <a:rect l="l" t="t" r="r" b="b"/>
            <a:pathLst>
              <a:path w="706767" h="607455">
                <a:moveTo>
                  <a:pt x="0" y="0"/>
                </a:moveTo>
                <a:lnTo>
                  <a:pt x="706766" y="0"/>
                </a:lnTo>
                <a:lnTo>
                  <a:pt x="706766" y="607456"/>
                </a:lnTo>
                <a:lnTo>
                  <a:pt x="0" y="6074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TextBox 2"/>
          <p:cNvSpPr txBox="1"/>
          <p:nvPr/>
        </p:nvSpPr>
        <p:spPr>
          <a:xfrm>
            <a:off x="1406576" y="5182541"/>
            <a:ext cx="15474848" cy="1005842"/>
          </a:xfrm>
          <a:prstGeom prst="rect">
            <a:avLst/>
          </a:prstGeom>
        </p:spPr>
        <p:txBody>
          <a:bodyPr lIns="0" tIns="0" rIns="0" bIns="0" rtlCol="0" anchor="t">
            <a:spAutoFit/>
          </a:bodyPr>
          <a:lstStyle/>
          <a:p>
            <a:pPr algn="ctr">
              <a:lnSpc>
                <a:spcPts val="8399"/>
              </a:lnSpc>
            </a:pPr>
            <a:r>
              <a:rPr lang="en-US" sz="5599" spc="-251">
                <a:solidFill>
                  <a:srgbClr val="004A47"/>
                </a:solidFill>
                <a:latin typeface="Open Sauce"/>
                <a:ea typeface="Open Sauce"/>
                <a:cs typeface="Open Sauce"/>
                <a:sym typeface="Open Sauce"/>
              </a:rPr>
              <a:t>Come near to God and He will come near to you</a:t>
            </a:r>
          </a:p>
        </p:txBody>
      </p:sp>
      <p:sp>
        <p:nvSpPr>
          <p:cNvPr id="3" name="TextBox 3"/>
          <p:cNvSpPr txBox="1"/>
          <p:nvPr/>
        </p:nvSpPr>
        <p:spPr>
          <a:xfrm>
            <a:off x="1028700" y="952500"/>
            <a:ext cx="8115300"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JAMES 4:8 (NIV)</a:t>
            </a:r>
          </a:p>
        </p:txBody>
      </p:sp>
      <p:sp>
        <p:nvSpPr>
          <p:cNvPr id="4" name="AutoShape 4"/>
          <p:cNvSpPr/>
          <p:nvPr/>
        </p:nvSpPr>
        <p:spPr>
          <a:xfrm>
            <a:off x="1480795" y="6963739"/>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5" name="Freeform 5"/>
          <p:cNvSpPr/>
          <p:nvPr/>
        </p:nvSpPr>
        <p:spPr>
          <a:xfrm>
            <a:off x="16639621" y="801576"/>
            <a:ext cx="706767" cy="607455"/>
          </a:xfrm>
          <a:custGeom>
            <a:avLst/>
            <a:gdLst/>
            <a:ahLst/>
            <a:cxnLst/>
            <a:rect l="l" t="t" r="r" b="b"/>
            <a:pathLst>
              <a:path w="706767" h="607455">
                <a:moveTo>
                  <a:pt x="0" y="0"/>
                </a:moveTo>
                <a:lnTo>
                  <a:pt x="706766" y="0"/>
                </a:lnTo>
                <a:lnTo>
                  <a:pt x="706766" y="607456"/>
                </a:lnTo>
                <a:lnTo>
                  <a:pt x="0" y="6074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229984" cy="10287000"/>
            <a:chOff x="0" y="0"/>
            <a:chExt cx="2167568" cy="2709333"/>
          </a:xfrm>
        </p:grpSpPr>
        <p:sp>
          <p:nvSpPr>
            <p:cNvPr id="3" name="Freeform 3"/>
            <p:cNvSpPr/>
            <p:nvPr/>
          </p:nvSpPr>
          <p:spPr>
            <a:xfrm>
              <a:off x="0" y="0"/>
              <a:ext cx="2167568" cy="2709333"/>
            </a:xfrm>
            <a:custGeom>
              <a:avLst/>
              <a:gdLst/>
              <a:ahLst/>
              <a:cxnLst/>
              <a:rect l="l" t="t" r="r" b="b"/>
              <a:pathLst>
                <a:path w="2167568" h="2709333">
                  <a:moveTo>
                    <a:pt x="0" y="0"/>
                  </a:moveTo>
                  <a:lnTo>
                    <a:pt x="2167568" y="0"/>
                  </a:lnTo>
                  <a:lnTo>
                    <a:pt x="2167568" y="2709333"/>
                  </a:lnTo>
                  <a:lnTo>
                    <a:pt x="0" y="2709333"/>
                  </a:lnTo>
                  <a:close/>
                </a:path>
              </a:pathLst>
            </a:custGeom>
            <a:solidFill>
              <a:srgbClr val="004A47"/>
            </a:solidFill>
          </p:spPr>
          <p:txBody>
            <a:bodyPr/>
            <a:lstStyle/>
            <a:p>
              <a:endParaRPr lang="en-US"/>
            </a:p>
          </p:txBody>
        </p:sp>
        <p:sp>
          <p:nvSpPr>
            <p:cNvPr id="4" name="TextBox 4"/>
            <p:cNvSpPr txBox="1"/>
            <p:nvPr/>
          </p:nvSpPr>
          <p:spPr>
            <a:xfrm>
              <a:off x="0" y="-47625"/>
              <a:ext cx="2167568" cy="2756958"/>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1028700" y="1181100"/>
            <a:ext cx="6172584" cy="2216155"/>
          </a:xfrm>
          <a:prstGeom prst="rect">
            <a:avLst/>
          </a:prstGeom>
        </p:spPr>
        <p:txBody>
          <a:bodyPr lIns="0" tIns="0" rIns="0" bIns="0" rtlCol="0" anchor="t">
            <a:spAutoFit/>
          </a:bodyPr>
          <a:lstStyle/>
          <a:p>
            <a:pPr algn="l">
              <a:lnSpc>
                <a:spcPts val="8500"/>
              </a:lnSpc>
            </a:pPr>
            <a:r>
              <a:rPr lang="en-US" sz="8500" spc="-127">
                <a:solidFill>
                  <a:srgbClr val="FFFAF4"/>
                </a:solidFill>
                <a:latin typeface="Noto Serif Ethiopic Extra Condensed Light"/>
                <a:ea typeface="Noto Serif Ethiopic Extra Condensed Light"/>
                <a:cs typeface="Noto Serif Ethiopic Extra Condensed Light"/>
                <a:sym typeface="Noto Serif Ethiopic Extra Condensed Light"/>
              </a:rPr>
              <a:t>The deeper question is: </a:t>
            </a:r>
          </a:p>
        </p:txBody>
      </p:sp>
      <p:sp>
        <p:nvSpPr>
          <p:cNvPr id="6" name="TextBox 6"/>
          <p:cNvSpPr txBox="1"/>
          <p:nvPr/>
        </p:nvSpPr>
        <p:spPr>
          <a:xfrm>
            <a:off x="9144000" y="5880952"/>
            <a:ext cx="8115300" cy="1301750"/>
          </a:xfrm>
          <a:prstGeom prst="rect">
            <a:avLst/>
          </a:prstGeom>
        </p:spPr>
        <p:txBody>
          <a:bodyPr lIns="0" tIns="0" rIns="0" bIns="0" rtlCol="0" anchor="t">
            <a:spAutoFit/>
          </a:bodyPr>
          <a:lstStyle/>
          <a:p>
            <a:pPr algn="l">
              <a:lnSpc>
                <a:spcPts val="5199"/>
              </a:lnSpc>
            </a:pPr>
            <a:r>
              <a:rPr lang="en-US" sz="3999" spc="-179">
                <a:solidFill>
                  <a:srgbClr val="004A47"/>
                </a:solidFill>
                <a:latin typeface="Open Sauce"/>
                <a:ea typeface="Open Sauce"/>
                <a:cs typeface="Open Sauce"/>
                <a:sym typeface="Open Sauce"/>
              </a:rPr>
              <a:t>How do we hear Him as we move forward?</a:t>
            </a:r>
          </a:p>
        </p:txBody>
      </p:sp>
      <p:sp>
        <p:nvSpPr>
          <p:cNvPr id="7" name="TextBox 7"/>
          <p:cNvSpPr txBox="1"/>
          <p:nvPr/>
        </p:nvSpPr>
        <p:spPr>
          <a:xfrm>
            <a:off x="9144000" y="3869721"/>
            <a:ext cx="7582708" cy="644525"/>
          </a:xfrm>
          <a:prstGeom prst="rect">
            <a:avLst/>
          </a:prstGeom>
        </p:spPr>
        <p:txBody>
          <a:bodyPr lIns="0" tIns="0" rIns="0" bIns="0" rtlCol="0" anchor="t">
            <a:spAutoFit/>
          </a:bodyPr>
          <a:lstStyle/>
          <a:p>
            <a:pPr algn="l">
              <a:lnSpc>
                <a:spcPts val="5199"/>
              </a:lnSpc>
            </a:pPr>
            <a:r>
              <a:rPr lang="en-US" sz="3999" spc="-179">
                <a:solidFill>
                  <a:srgbClr val="004A47"/>
                </a:solidFill>
                <a:latin typeface="Open Sauce"/>
                <a:ea typeface="Open Sauce"/>
                <a:cs typeface="Open Sauce"/>
                <a:sym typeface="Open Sauce"/>
              </a:rPr>
              <a:t>Where was God in it all?</a:t>
            </a:r>
          </a:p>
        </p:txBody>
      </p:sp>
      <p:grpSp>
        <p:nvGrpSpPr>
          <p:cNvPr id="8" name="Group 8"/>
          <p:cNvGrpSpPr/>
          <p:nvPr/>
        </p:nvGrpSpPr>
        <p:grpSpPr>
          <a:xfrm>
            <a:off x="14956550" y="1105304"/>
            <a:ext cx="532592" cy="53259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p:spPr>
          <p:txBody>
            <a:bodyPr/>
            <a:lstStyle/>
            <a:p>
              <a:endParaRPr lang="en-US"/>
            </a:p>
          </p:txBody>
        </p:sp>
        <p:sp>
          <p:nvSpPr>
            <p:cNvPr id="10" name="TextBox 10"/>
            <p:cNvSpPr txBox="1"/>
            <p:nvPr/>
          </p:nvSpPr>
          <p:spPr>
            <a:xfrm>
              <a:off x="76200" y="180975"/>
              <a:ext cx="660400" cy="555625"/>
            </a:xfrm>
            <a:prstGeom prst="rect">
              <a:avLst/>
            </a:prstGeom>
          </p:spPr>
          <p:txBody>
            <a:bodyPr lIns="613" tIns="613" rIns="613" bIns="613" rtlCol="0" anchor="ctr"/>
            <a:lstStyle/>
            <a:p>
              <a:pPr algn="ctr">
                <a:lnSpc>
                  <a:spcPts val="799"/>
                </a:lnSpc>
              </a:pPr>
              <a:endParaRPr/>
            </a:p>
          </p:txBody>
        </p:sp>
      </p:grpSp>
      <p:sp>
        <p:nvSpPr>
          <p:cNvPr id="11" name="Freeform 11"/>
          <p:cNvSpPr/>
          <p:nvPr/>
        </p:nvSpPr>
        <p:spPr>
          <a:xfrm>
            <a:off x="16889279" y="710673"/>
            <a:ext cx="740042" cy="636055"/>
          </a:xfrm>
          <a:custGeom>
            <a:avLst/>
            <a:gdLst/>
            <a:ahLst/>
            <a:cxnLst/>
            <a:rect l="l" t="t" r="r" b="b"/>
            <a:pathLst>
              <a:path w="740042" h="636055">
                <a:moveTo>
                  <a:pt x="0" y="0"/>
                </a:moveTo>
                <a:lnTo>
                  <a:pt x="740042" y="0"/>
                </a:lnTo>
                <a:lnTo>
                  <a:pt x="740042" y="636054"/>
                </a:lnTo>
                <a:lnTo>
                  <a:pt x="0" y="63605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AutoShape 2"/>
          <p:cNvSpPr/>
          <p:nvPr/>
        </p:nvSpPr>
        <p:spPr>
          <a:xfrm>
            <a:off x="1480795" y="7453476"/>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3" name="TextBox 3"/>
          <p:cNvSpPr txBox="1"/>
          <p:nvPr/>
        </p:nvSpPr>
        <p:spPr>
          <a:xfrm>
            <a:off x="1278015" y="3689953"/>
            <a:ext cx="14447299" cy="2216155"/>
          </a:xfrm>
          <a:prstGeom prst="rect">
            <a:avLst/>
          </a:prstGeom>
        </p:spPr>
        <p:txBody>
          <a:bodyPr lIns="0" tIns="0" rIns="0" bIns="0" rtlCol="0" anchor="t">
            <a:spAutoFit/>
          </a:bodyPr>
          <a:lstStyle/>
          <a:p>
            <a:pPr algn="l">
              <a:lnSpc>
                <a:spcPts val="8500"/>
              </a:lnSpc>
            </a:pPr>
            <a:r>
              <a:rPr lang="en-US" sz="8500" b="1" spc="-127">
                <a:solidFill>
                  <a:srgbClr val="004A47"/>
                </a:solidFill>
                <a:latin typeface="Noto Serif Ethiopic Extra Condensed Bold"/>
                <a:ea typeface="Noto Serif Ethiopic Extra Condensed Bold"/>
                <a:cs typeface="Noto Serif Ethiopic Extra Condensed Bold"/>
                <a:sym typeface="Noto Serif Ethiopic Extra Condensed Bold"/>
              </a:rPr>
              <a:t>1) </a:t>
            </a:r>
            <a:r>
              <a:rPr lang="en-US" sz="8500" b="1" spc="-127">
                <a:solidFill>
                  <a:srgbClr val="C45524"/>
                </a:solidFill>
                <a:latin typeface="Noto Serif Ethiopic Extra Condensed Bold"/>
                <a:ea typeface="Noto Serif Ethiopic Extra Condensed Bold"/>
                <a:cs typeface="Noto Serif Ethiopic Extra Condensed Bold"/>
                <a:sym typeface="Noto Serif Ethiopic Extra Condensed Bold"/>
              </a:rPr>
              <a:t>Thanksgiving</a:t>
            </a:r>
            <a:r>
              <a:rPr lang="en-US" sz="8500" b="1" spc="-127">
                <a:solidFill>
                  <a:srgbClr val="004A47"/>
                </a:solidFill>
                <a:latin typeface="Noto Serif Ethiopic Extra Condensed Bold"/>
                <a:ea typeface="Noto Serif Ethiopic Extra Condensed Bold"/>
                <a:cs typeface="Noto Serif Ethiopic Extra Condensed Bold"/>
                <a:sym typeface="Noto Serif Ethiopic Extra Condensed Bold"/>
              </a:rPr>
              <a:t> is the key to hearing God</a:t>
            </a:r>
          </a:p>
        </p:txBody>
      </p:sp>
      <p:sp>
        <p:nvSpPr>
          <p:cNvPr id="4" name="Freeform 4"/>
          <p:cNvSpPr/>
          <p:nvPr/>
        </p:nvSpPr>
        <p:spPr>
          <a:xfrm>
            <a:off x="16807205" y="687823"/>
            <a:ext cx="793212" cy="681753"/>
          </a:xfrm>
          <a:custGeom>
            <a:avLst/>
            <a:gdLst/>
            <a:ahLst/>
            <a:cxnLst/>
            <a:rect l="l" t="t" r="r" b="b"/>
            <a:pathLst>
              <a:path w="793212" h="681753">
                <a:moveTo>
                  <a:pt x="0" y="0"/>
                </a:moveTo>
                <a:lnTo>
                  <a:pt x="793212" y="0"/>
                </a:lnTo>
                <a:lnTo>
                  <a:pt x="793212" y="681754"/>
                </a:lnTo>
                <a:lnTo>
                  <a:pt x="0" y="68175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906601" cy="10287000"/>
            <a:chOff x="0" y="0"/>
            <a:chExt cx="915087" cy="1593725"/>
          </a:xfrm>
        </p:grpSpPr>
        <p:sp>
          <p:nvSpPr>
            <p:cNvPr id="3" name="Freeform 3"/>
            <p:cNvSpPr/>
            <p:nvPr/>
          </p:nvSpPr>
          <p:spPr>
            <a:xfrm>
              <a:off x="0" y="0"/>
              <a:ext cx="915087" cy="1593725"/>
            </a:xfrm>
            <a:custGeom>
              <a:avLst/>
              <a:gdLst/>
              <a:ahLst/>
              <a:cxnLst/>
              <a:rect l="l" t="t" r="r" b="b"/>
              <a:pathLst>
                <a:path w="915087" h="1593725">
                  <a:moveTo>
                    <a:pt x="0" y="0"/>
                  </a:moveTo>
                  <a:lnTo>
                    <a:pt x="915087" y="0"/>
                  </a:lnTo>
                  <a:lnTo>
                    <a:pt x="915087" y="1593725"/>
                  </a:lnTo>
                  <a:lnTo>
                    <a:pt x="0" y="1593725"/>
                  </a:lnTo>
                  <a:close/>
                </a:path>
              </a:pathLst>
            </a:custGeom>
            <a:blipFill>
              <a:blip r:embed="rId2"/>
              <a:stretch>
                <a:fillRect l="-8017" r="-8017"/>
              </a:stretch>
            </a:blipFill>
          </p:spPr>
          <p:txBody>
            <a:bodyPr/>
            <a:lstStyle/>
            <a:p>
              <a:endParaRPr lang="en-US"/>
            </a:p>
          </p:txBody>
        </p:sp>
      </p:grpSp>
      <p:sp>
        <p:nvSpPr>
          <p:cNvPr id="4" name="TextBox 4"/>
          <p:cNvSpPr txBox="1"/>
          <p:nvPr/>
        </p:nvSpPr>
        <p:spPr>
          <a:xfrm>
            <a:off x="6767276" y="1949119"/>
            <a:ext cx="9788003" cy="5951222"/>
          </a:xfrm>
          <a:prstGeom prst="rect">
            <a:avLst/>
          </a:prstGeom>
        </p:spPr>
        <p:txBody>
          <a:bodyPr lIns="0" tIns="0" rIns="0" bIns="0" rtlCol="0" anchor="t">
            <a:spAutoFit/>
          </a:bodyPr>
          <a:lstStyle/>
          <a:p>
            <a:pPr algn="l">
              <a:lnSpc>
                <a:spcPts val="7949"/>
              </a:lnSpc>
            </a:pPr>
            <a:endParaRPr/>
          </a:p>
          <a:p>
            <a:pPr algn="l">
              <a:lnSpc>
                <a:spcPts val="7949"/>
              </a:lnSpc>
            </a:pPr>
            <a:r>
              <a:rPr lang="en-US" sz="5299" spc="-238">
                <a:solidFill>
                  <a:srgbClr val="004A47"/>
                </a:solidFill>
                <a:latin typeface="Open Sauce"/>
                <a:ea typeface="Open Sauce"/>
                <a:cs typeface="Open Sauce"/>
                <a:sym typeface="Open Sauce"/>
              </a:rPr>
              <a:t>Enter his gates with </a:t>
            </a:r>
            <a:r>
              <a:rPr lang="en-US" sz="5299" b="1" spc="-238">
                <a:solidFill>
                  <a:srgbClr val="C45524"/>
                </a:solidFill>
                <a:latin typeface="Open Sauce Bold"/>
                <a:ea typeface="Open Sauce Bold"/>
                <a:cs typeface="Open Sauce Bold"/>
                <a:sym typeface="Open Sauce Bold"/>
              </a:rPr>
              <a:t>thanksgiving</a:t>
            </a:r>
            <a:r>
              <a:rPr lang="en-US" sz="5299" spc="-238">
                <a:solidFill>
                  <a:srgbClr val="004A47"/>
                </a:solidFill>
                <a:latin typeface="Open Sauce"/>
                <a:ea typeface="Open Sauce"/>
                <a:cs typeface="Open Sauce"/>
                <a:sym typeface="Open Sauce"/>
              </a:rPr>
              <a:t> and his courts with praise; give thanks to him and praise his name.</a:t>
            </a:r>
          </a:p>
          <a:p>
            <a:pPr algn="l">
              <a:lnSpc>
                <a:spcPts val="7949"/>
              </a:lnSpc>
            </a:pPr>
            <a:endParaRPr lang="en-US" sz="5299" spc="-238">
              <a:solidFill>
                <a:srgbClr val="004A47"/>
              </a:solidFill>
              <a:latin typeface="Open Sauce"/>
              <a:ea typeface="Open Sauce"/>
              <a:cs typeface="Open Sauce"/>
              <a:sym typeface="Open Sauce"/>
            </a:endParaRPr>
          </a:p>
        </p:txBody>
      </p:sp>
      <p:sp>
        <p:nvSpPr>
          <p:cNvPr id="5" name="TextBox 5"/>
          <p:cNvSpPr txBox="1"/>
          <p:nvPr/>
        </p:nvSpPr>
        <p:spPr>
          <a:xfrm>
            <a:off x="6767276" y="952500"/>
            <a:ext cx="9446459"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PSALM 100:4 (NIV)</a:t>
            </a:r>
          </a:p>
        </p:txBody>
      </p:sp>
      <p:sp>
        <p:nvSpPr>
          <p:cNvPr id="6" name="Freeform 6"/>
          <p:cNvSpPr/>
          <p:nvPr/>
        </p:nvSpPr>
        <p:spPr>
          <a:xfrm>
            <a:off x="16794339" y="747780"/>
            <a:ext cx="653695" cy="561841"/>
          </a:xfrm>
          <a:custGeom>
            <a:avLst/>
            <a:gdLst/>
            <a:ahLst/>
            <a:cxnLst/>
            <a:rect l="l" t="t" r="r" b="b"/>
            <a:pathLst>
              <a:path w="653695" h="561841">
                <a:moveTo>
                  <a:pt x="0" y="0"/>
                </a:moveTo>
                <a:lnTo>
                  <a:pt x="653695" y="0"/>
                </a:lnTo>
                <a:lnTo>
                  <a:pt x="653695" y="561840"/>
                </a:lnTo>
                <a:lnTo>
                  <a:pt x="0" y="56184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TextBox 2"/>
          <p:cNvSpPr txBox="1"/>
          <p:nvPr/>
        </p:nvSpPr>
        <p:spPr>
          <a:xfrm>
            <a:off x="1332357" y="4218173"/>
            <a:ext cx="15474848" cy="2950847"/>
          </a:xfrm>
          <a:prstGeom prst="rect">
            <a:avLst/>
          </a:prstGeom>
        </p:spPr>
        <p:txBody>
          <a:bodyPr lIns="0" tIns="0" rIns="0" bIns="0" rtlCol="0" anchor="t">
            <a:spAutoFit/>
          </a:bodyPr>
          <a:lstStyle/>
          <a:p>
            <a:pPr algn="ctr">
              <a:lnSpc>
                <a:spcPts val="7949"/>
              </a:lnSpc>
            </a:pPr>
            <a:r>
              <a:rPr lang="en-US" sz="5299" b="1" spc="-238">
                <a:solidFill>
                  <a:srgbClr val="C45524"/>
                </a:solidFill>
                <a:latin typeface="Open Sauce Bold"/>
                <a:ea typeface="Open Sauce Bold"/>
                <a:cs typeface="Open Sauce Bold"/>
                <a:sym typeface="Open Sauce Bold"/>
              </a:rPr>
              <a:t>Thanksgiving</a:t>
            </a:r>
            <a:r>
              <a:rPr lang="en-US" sz="5299" b="1" spc="-238">
                <a:solidFill>
                  <a:srgbClr val="004A47"/>
                </a:solidFill>
                <a:latin typeface="Open Sauce Bold"/>
                <a:ea typeface="Open Sauce Bold"/>
                <a:cs typeface="Open Sauce Bold"/>
                <a:sym typeface="Open Sauce Bold"/>
              </a:rPr>
              <a:t> brings us into a place where we can hear God more clearly.</a:t>
            </a:r>
          </a:p>
          <a:p>
            <a:pPr algn="ctr">
              <a:lnSpc>
                <a:spcPts val="7949"/>
              </a:lnSpc>
            </a:pPr>
            <a:endParaRPr lang="en-US" sz="5299" b="1" spc="-238">
              <a:solidFill>
                <a:srgbClr val="004A47"/>
              </a:solidFill>
              <a:latin typeface="Open Sauce Bold"/>
              <a:ea typeface="Open Sauce Bold"/>
              <a:cs typeface="Open Sauce Bold"/>
              <a:sym typeface="Open Sauce Bold"/>
            </a:endParaRPr>
          </a:p>
        </p:txBody>
      </p:sp>
      <p:sp>
        <p:nvSpPr>
          <p:cNvPr id="3" name="AutoShape 3"/>
          <p:cNvSpPr/>
          <p:nvPr/>
        </p:nvSpPr>
        <p:spPr>
          <a:xfrm>
            <a:off x="1480795" y="7645199"/>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4" name="Freeform 4"/>
          <p:cNvSpPr/>
          <p:nvPr/>
        </p:nvSpPr>
        <p:spPr>
          <a:xfrm>
            <a:off x="16794339" y="747780"/>
            <a:ext cx="653695" cy="561841"/>
          </a:xfrm>
          <a:custGeom>
            <a:avLst/>
            <a:gdLst/>
            <a:ahLst/>
            <a:cxnLst/>
            <a:rect l="l" t="t" r="r" b="b"/>
            <a:pathLst>
              <a:path w="653695" h="561841">
                <a:moveTo>
                  <a:pt x="0" y="0"/>
                </a:moveTo>
                <a:lnTo>
                  <a:pt x="653695" y="0"/>
                </a:lnTo>
                <a:lnTo>
                  <a:pt x="653695" y="561840"/>
                </a:lnTo>
                <a:lnTo>
                  <a:pt x="0" y="56184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TextBox 2"/>
          <p:cNvSpPr txBox="1"/>
          <p:nvPr/>
        </p:nvSpPr>
        <p:spPr>
          <a:xfrm>
            <a:off x="1332357" y="3880216"/>
            <a:ext cx="15474848" cy="1076328"/>
          </a:xfrm>
          <a:prstGeom prst="rect">
            <a:avLst/>
          </a:prstGeom>
        </p:spPr>
        <p:txBody>
          <a:bodyPr lIns="0" tIns="0" rIns="0" bIns="0" rtlCol="0" anchor="t">
            <a:spAutoFit/>
          </a:bodyPr>
          <a:lstStyle/>
          <a:p>
            <a:pPr algn="ctr">
              <a:lnSpc>
                <a:spcPts val="8999"/>
              </a:lnSpc>
            </a:pPr>
            <a:r>
              <a:rPr lang="en-US" sz="5999" b="1" spc="-269">
                <a:solidFill>
                  <a:srgbClr val="C45524"/>
                </a:solidFill>
                <a:latin typeface="Open Sauce Bold"/>
                <a:ea typeface="Open Sauce Bold"/>
                <a:cs typeface="Open Sauce Bold"/>
                <a:sym typeface="Open Sauce Bold"/>
              </a:rPr>
              <a:t>Thanksgiving</a:t>
            </a:r>
            <a:r>
              <a:rPr lang="en-US" sz="5999" b="1" spc="-269">
                <a:solidFill>
                  <a:srgbClr val="004A47"/>
                </a:solidFill>
                <a:latin typeface="Open Sauce Bold"/>
                <a:ea typeface="Open Sauce Bold"/>
                <a:cs typeface="Open Sauce Bold"/>
                <a:sym typeface="Open Sauce Bold"/>
              </a:rPr>
              <a:t> is the antidote for worry</a:t>
            </a:r>
          </a:p>
        </p:txBody>
      </p:sp>
      <p:sp>
        <p:nvSpPr>
          <p:cNvPr id="3" name="AutoShape 3"/>
          <p:cNvSpPr/>
          <p:nvPr/>
        </p:nvSpPr>
        <p:spPr>
          <a:xfrm>
            <a:off x="1480795" y="6963739"/>
            <a:ext cx="15326410" cy="0"/>
          </a:xfrm>
          <a:prstGeom prst="line">
            <a:avLst/>
          </a:prstGeom>
          <a:ln w="19050" cap="flat">
            <a:solidFill>
              <a:srgbClr val="004A47"/>
            </a:solidFill>
            <a:prstDash val="solid"/>
            <a:headEnd type="none" w="sm" len="sm"/>
            <a:tailEnd type="none" w="sm" len="sm"/>
          </a:ln>
        </p:spPr>
        <p:txBody>
          <a:bodyPr/>
          <a:lstStyle/>
          <a:p>
            <a:endParaRPr lang="en-US"/>
          </a:p>
        </p:txBody>
      </p:sp>
      <p:sp>
        <p:nvSpPr>
          <p:cNvPr id="4" name="Freeform 4"/>
          <p:cNvSpPr/>
          <p:nvPr/>
        </p:nvSpPr>
        <p:spPr>
          <a:xfrm>
            <a:off x="16639621" y="801576"/>
            <a:ext cx="706767" cy="607455"/>
          </a:xfrm>
          <a:custGeom>
            <a:avLst/>
            <a:gdLst/>
            <a:ahLst/>
            <a:cxnLst/>
            <a:rect l="l" t="t" r="r" b="b"/>
            <a:pathLst>
              <a:path w="706767" h="607455">
                <a:moveTo>
                  <a:pt x="0" y="0"/>
                </a:moveTo>
                <a:lnTo>
                  <a:pt x="706766" y="0"/>
                </a:lnTo>
                <a:lnTo>
                  <a:pt x="706766" y="607456"/>
                </a:lnTo>
                <a:lnTo>
                  <a:pt x="0" y="6074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229984" cy="10287000"/>
            <a:chOff x="0" y="0"/>
            <a:chExt cx="2167568" cy="2709333"/>
          </a:xfrm>
        </p:grpSpPr>
        <p:sp>
          <p:nvSpPr>
            <p:cNvPr id="3" name="Freeform 3"/>
            <p:cNvSpPr/>
            <p:nvPr/>
          </p:nvSpPr>
          <p:spPr>
            <a:xfrm>
              <a:off x="0" y="0"/>
              <a:ext cx="2167568" cy="2709333"/>
            </a:xfrm>
            <a:custGeom>
              <a:avLst/>
              <a:gdLst/>
              <a:ahLst/>
              <a:cxnLst/>
              <a:rect l="l" t="t" r="r" b="b"/>
              <a:pathLst>
                <a:path w="2167568" h="2709333">
                  <a:moveTo>
                    <a:pt x="0" y="0"/>
                  </a:moveTo>
                  <a:lnTo>
                    <a:pt x="2167568" y="0"/>
                  </a:lnTo>
                  <a:lnTo>
                    <a:pt x="2167568" y="2709333"/>
                  </a:lnTo>
                  <a:lnTo>
                    <a:pt x="0" y="2709333"/>
                  </a:lnTo>
                  <a:close/>
                </a:path>
              </a:pathLst>
            </a:custGeom>
            <a:solidFill>
              <a:srgbClr val="004A47"/>
            </a:solidFill>
          </p:spPr>
          <p:txBody>
            <a:bodyPr/>
            <a:lstStyle/>
            <a:p>
              <a:endParaRPr lang="en-US"/>
            </a:p>
          </p:txBody>
        </p:sp>
        <p:sp>
          <p:nvSpPr>
            <p:cNvPr id="4" name="TextBox 4"/>
            <p:cNvSpPr txBox="1"/>
            <p:nvPr/>
          </p:nvSpPr>
          <p:spPr>
            <a:xfrm>
              <a:off x="0" y="-47625"/>
              <a:ext cx="2167568" cy="2756958"/>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1028700" y="1181100"/>
            <a:ext cx="6172584" cy="3292480"/>
          </a:xfrm>
          <a:prstGeom prst="rect">
            <a:avLst/>
          </a:prstGeom>
        </p:spPr>
        <p:txBody>
          <a:bodyPr lIns="0" tIns="0" rIns="0" bIns="0" rtlCol="0" anchor="t">
            <a:spAutoFit/>
          </a:bodyPr>
          <a:lstStyle/>
          <a:p>
            <a:pPr algn="l">
              <a:lnSpc>
                <a:spcPts val="8500"/>
              </a:lnSpc>
            </a:pPr>
            <a:r>
              <a:rPr lang="en-US" sz="8500" spc="-127">
                <a:solidFill>
                  <a:srgbClr val="FFFAF4"/>
                </a:solidFill>
                <a:latin typeface="Noto Serif Ethiopic Extra Condensed Light"/>
                <a:ea typeface="Noto Serif Ethiopic Extra Condensed Light"/>
                <a:cs typeface="Noto Serif Ethiopic Extra Condensed Light"/>
                <a:sym typeface="Noto Serif Ethiopic Extra Condensed Light"/>
              </a:rPr>
              <a:t>When do I need to be </a:t>
            </a:r>
            <a:r>
              <a:rPr lang="en-US" sz="8500" b="1" spc="-127">
                <a:solidFill>
                  <a:srgbClr val="C45524"/>
                </a:solidFill>
                <a:latin typeface="Noto Serif Ethiopic Extra Condensed Bold"/>
                <a:ea typeface="Noto Serif Ethiopic Extra Condensed Bold"/>
                <a:cs typeface="Noto Serif Ethiopic Extra Condensed Bold"/>
                <a:sym typeface="Noto Serif Ethiopic Extra Condensed Bold"/>
              </a:rPr>
              <a:t>thankful</a:t>
            </a:r>
            <a:r>
              <a:rPr lang="en-US" sz="8500" spc="-127">
                <a:solidFill>
                  <a:srgbClr val="FFFAF4"/>
                </a:solidFill>
                <a:latin typeface="Noto Serif Ethiopic Extra Condensed Light"/>
                <a:ea typeface="Noto Serif Ethiopic Extra Condensed Light"/>
                <a:cs typeface="Noto Serif Ethiopic Extra Condensed Light"/>
                <a:sym typeface="Noto Serif Ethiopic Extra Condensed Light"/>
              </a:rPr>
              <a:t> the most? </a:t>
            </a:r>
          </a:p>
        </p:txBody>
      </p:sp>
      <p:sp>
        <p:nvSpPr>
          <p:cNvPr id="6" name="TextBox 6"/>
          <p:cNvSpPr txBox="1"/>
          <p:nvPr/>
        </p:nvSpPr>
        <p:spPr>
          <a:xfrm>
            <a:off x="9276968" y="7450325"/>
            <a:ext cx="7582708" cy="680085"/>
          </a:xfrm>
          <a:prstGeom prst="rect">
            <a:avLst/>
          </a:prstGeom>
        </p:spPr>
        <p:txBody>
          <a:bodyPr lIns="0" tIns="0" rIns="0" bIns="0" rtlCol="0" anchor="t">
            <a:spAutoFit/>
          </a:bodyPr>
          <a:lstStyle/>
          <a:p>
            <a:pPr algn="l">
              <a:lnSpc>
                <a:spcPts val="5459"/>
              </a:lnSpc>
            </a:pPr>
            <a:r>
              <a:rPr lang="en-US" sz="4199" b="1" spc="-188">
                <a:solidFill>
                  <a:srgbClr val="004A47"/>
                </a:solidFill>
                <a:latin typeface="Open Sauce Bold"/>
                <a:ea typeface="Open Sauce Bold"/>
                <a:cs typeface="Open Sauce Bold"/>
                <a:sym typeface="Open Sauce Bold"/>
              </a:rPr>
              <a:t>It’s when I feel the least.</a:t>
            </a:r>
          </a:p>
        </p:txBody>
      </p:sp>
      <p:sp>
        <p:nvSpPr>
          <p:cNvPr id="7" name="Freeform 7"/>
          <p:cNvSpPr/>
          <p:nvPr/>
        </p:nvSpPr>
        <p:spPr>
          <a:xfrm>
            <a:off x="16605605" y="913989"/>
            <a:ext cx="653695" cy="561841"/>
          </a:xfrm>
          <a:custGeom>
            <a:avLst/>
            <a:gdLst/>
            <a:ahLst/>
            <a:cxnLst/>
            <a:rect l="l" t="t" r="r" b="b"/>
            <a:pathLst>
              <a:path w="653695" h="561841">
                <a:moveTo>
                  <a:pt x="0" y="0"/>
                </a:moveTo>
                <a:lnTo>
                  <a:pt x="653695" y="0"/>
                </a:lnTo>
                <a:lnTo>
                  <a:pt x="653695" y="561841"/>
                </a:lnTo>
                <a:lnTo>
                  <a:pt x="0" y="56184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2" name="AutoShape 2"/>
          <p:cNvSpPr/>
          <p:nvPr/>
        </p:nvSpPr>
        <p:spPr>
          <a:xfrm>
            <a:off x="1666594" y="9248775"/>
            <a:ext cx="15326410" cy="0"/>
          </a:xfrm>
          <a:prstGeom prst="line">
            <a:avLst/>
          </a:prstGeom>
          <a:ln w="19050" cap="flat">
            <a:solidFill>
              <a:srgbClr val="004A47"/>
            </a:solidFill>
            <a:prstDash val="solid"/>
            <a:headEnd type="none" w="sm" len="sm"/>
            <a:tailEnd type="none" w="sm" len="sm"/>
          </a:ln>
        </p:spPr>
        <p:txBody>
          <a:bodyPr/>
          <a:lstStyle/>
          <a:p>
            <a:endParaRPr lang="en-US"/>
          </a:p>
        </p:txBody>
      </p:sp>
      <p:grpSp>
        <p:nvGrpSpPr>
          <p:cNvPr id="3" name="Group 3"/>
          <p:cNvGrpSpPr/>
          <p:nvPr/>
        </p:nvGrpSpPr>
        <p:grpSpPr>
          <a:xfrm>
            <a:off x="1995145" y="3225644"/>
            <a:ext cx="14297710" cy="5492968"/>
            <a:chOff x="0" y="0"/>
            <a:chExt cx="19063614" cy="7323957"/>
          </a:xfrm>
        </p:grpSpPr>
        <p:sp>
          <p:nvSpPr>
            <p:cNvPr id="4" name="TextBox 4"/>
            <p:cNvSpPr txBox="1"/>
            <p:nvPr/>
          </p:nvSpPr>
          <p:spPr>
            <a:xfrm>
              <a:off x="0" y="114300"/>
              <a:ext cx="19063614" cy="6344090"/>
            </a:xfrm>
            <a:prstGeom prst="rect">
              <a:avLst/>
            </a:prstGeom>
          </p:spPr>
          <p:txBody>
            <a:bodyPr lIns="0" tIns="0" rIns="0" bIns="0" rtlCol="0" anchor="t">
              <a:spAutoFit/>
            </a:bodyPr>
            <a:lstStyle/>
            <a:p>
              <a:pPr algn="l">
                <a:lnSpc>
                  <a:spcPts val="6200"/>
                </a:lnSpc>
              </a:pPr>
              <a:r>
                <a:rPr lang="en-US" sz="6200" spc="-93">
                  <a:solidFill>
                    <a:srgbClr val="004A47"/>
                  </a:solidFill>
                  <a:latin typeface="Noto Serif Ethiopic Extra Condensed Light"/>
                  <a:ea typeface="Noto Serif Ethiopic Extra Condensed Light"/>
                  <a:cs typeface="Noto Serif Ethiopic Extra Condensed Light"/>
                  <a:sym typeface="Noto Serif Ethiopic Extra Condensed Light"/>
                </a:rPr>
                <a:t>Do not be </a:t>
              </a:r>
              <a:r>
                <a:rPr lang="en-US" sz="6200" b="1" spc="-93">
                  <a:solidFill>
                    <a:srgbClr val="004A47"/>
                  </a:solidFill>
                  <a:latin typeface="Noto Serif Ethiopic Extra Condensed Bold"/>
                  <a:ea typeface="Noto Serif Ethiopic Extra Condensed Bold"/>
                  <a:cs typeface="Noto Serif Ethiopic Extra Condensed Bold"/>
                  <a:sym typeface="Noto Serif Ethiopic Extra Condensed Bold"/>
                </a:rPr>
                <a:t>anxious</a:t>
              </a:r>
              <a:r>
                <a:rPr lang="en-US" sz="6200" spc="-93">
                  <a:solidFill>
                    <a:srgbClr val="004A47"/>
                  </a:solidFill>
                  <a:latin typeface="Noto Serif Ethiopic Extra Condensed Light"/>
                  <a:ea typeface="Noto Serif Ethiopic Extra Condensed Light"/>
                  <a:cs typeface="Noto Serif Ethiopic Extra Condensed Light"/>
                  <a:sym typeface="Noto Serif Ethiopic Extra Condensed Light"/>
                </a:rPr>
                <a:t> about anything, but in every situation, by prayer and petition, with </a:t>
              </a:r>
              <a:r>
                <a:rPr lang="en-US" sz="6200" b="1" spc="-93">
                  <a:solidFill>
                    <a:srgbClr val="C45524"/>
                  </a:solidFill>
                  <a:latin typeface="Noto Serif Ethiopic Extra Condensed Bold"/>
                  <a:ea typeface="Noto Serif Ethiopic Extra Condensed Bold"/>
                  <a:cs typeface="Noto Serif Ethiopic Extra Condensed Bold"/>
                  <a:sym typeface="Noto Serif Ethiopic Extra Condensed Bold"/>
                </a:rPr>
                <a:t>thanksgiving</a:t>
              </a:r>
              <a:r>
                <a:rPr lang="en-US" sz="6200" spc="-93">
                  <a:solidFill>
                    <a:srgbClr val="004A47"/>
                  </a:solidFill>
                  <a:latin typeface="Noto Serif Ethiopic Extra Condensed Light"/>
                  <a:ea typeface="Noto Serif Ethiopic Extra Condensed Light"/>
                  <a:cs typeface="Noto Serif Ethiopic Extra Condensed Light"/>
                  <a:sym typeface="Noto Serif Ethiopic Extra Condensed Light"/>
                </a:rPr>
                <a:t>, present your requests to God. 7 And the peace of God, which transcends all </a:t>
              </a:r>
              <a:r>
                <a:rPr lang="en-US" sz="6200" b="1" spc="-93">
                  <a:solidFill>
                    <a:srgbClr val="004A47"/>
                  </a:solidFill>
                  <a:latin typeface="Noto Serif Ethiopic Extra Condensed Bold"/>
                  <a:ea typeface="Noto Serif Ethiopic Extra Condensed Bold"/>
                  <a:cs typeface="Noto Serif Ethiopic Extra Condensed Bold"/>
                  <a:sym typeface="Noto Serif Ethiopic Extra Condensed Bold"/>
                </a:rPr>
                <a:t>understanding</a:t>
              </a:r>
              <a:r>
                <a:rPr lang="en-US" sz="6200" spc="-93">
                  <a:solidFill>
                    <a:srgbClr val="004A47"/>
                  </a:solidFill>
                  <a:latin typeface="Noto Serif Ethiopic Extra Condensed Light"/>
                  <a:ea typeface="Noto Serif Ethiopic Extra Condensed Light"/>
                  <a:cs typeface="Noto Serif Ethiopic Extra Condensed Light"/>
                  <a:sym typeface="Noto Serif Ethiopic Extra Condensed Light"/>
                </a:rPr>
                <a:t>, will guard your hearts and your minds in Christ Jesus.</a:t>
              </a:r>
            </a:p>
          </p:txBody>
        </p:sp>
        <p:sp>
          <p:nvSpPr>
            <p:cNvPr id="5" name="TextBox 5"/>
            <p:cNvSpPr txBox="1"/>
            <p:nvPr/>
          </p:nvSpPr>
          <p:spPr>
            <a:xfrm>
              <a:off x="0" y="6550315"/>
              <a:ext cx="19063614" cy="773642"/>
            </a:xfrm>
            <a:prstGeom prst="rect">
              <a:avLst/>
            </a:prstGeom>
          </p:spPr>
          <p:txBody>
            <a:bodyPr lIns="0" tIns="0" rIns="0" bIns="0" rtlCol="0" anchor="t">
              <a:spAutoFit/>
            </a:bodyPr>
            <a:lstStyle/>
            <a:p>
              <a:pPr algn="l">
                <a:lnSpc>
                  <a:spcPts val="4899"/>
                </a:lnSpc>
              </a:pPr>
              <a:endParaRPr/>
            </a:p>
          </p:txBody>
        </p:sp>
      </p:grpSp>
      <p:sp>
        <p:nvSpPr>
          <p:cNvPr id="6" name="TextBox 6"/>
          <p:cNvSpPr txBox="1"/>
          <p:nvPr/>
        </p:nvSpPr>
        <p:spPr>
          <a:xfrm>
            <a:off x="1028700" y="952500"/>
            <a:ext cx="8115300" cy="762000"/>
          </a:xfrm>
          <a:prstGeom prst="rect">
            <a:avLst/>
          </a:prstGeom>
        </p:spPr>
        <p:txBody>
          <a:bodyPr lIns="0" tIns="0" rIns="0" bIns="0" rtlCol="0" anchor="t">
            <a:spAutoFit/>
          </a:bodyPr>
          <a:lstStyle/>
          <a:p>
            <a:pPr algn="l">
              <a:lnSpc>
                <a:spcPts val="6299"/>
              </a:lnSpc>
              <a:spcBef>
                <a:spcPct val="0"/>
              </a:spcBef>
            </a:pPr>
            <a:r>
              <a:rPr lang="en-US" sz="4500" b="1">
                <a:solidFill>
                  <a:srgbClr val="C45524"/>
                </a:solidFill>
                <a:latin typeface="Open Sauce Bold"/>
                <a:ea typeface="Open Sauce Bold"/>
                <a:cs typeface="Open Sauce Bold"/>
                <a:sym typeface="Open Sauce Bold"/>
              </a:rPr>
              <a:t>PHILIPPIANS 4:6–7</a:t>
            </a:r>
          </a:p>
        </p:txBody>
      </p:sp>
      <p:sp>
        <p:nvSpPr>
          <p:cNvPr id="7" name="Freeform 7"/>
          <p:cNvSpPr/>
          <p:nvPr/>
        </p:nvSpPr>
        <p:spPr>
          <a:xfrm>
            <a:off x="16605605" y="913989"/>
            <a:ext cx="653695" cy="561841"/>
          </a:xfrm>
          <a:custGeom>
            <a:avLst/>
            <a:gdLst/>
            <a:ahLst/>
            <a:cxnLst/>
            <a:rect l="l" t="t" r="r" b="b"/>
            <a:pathLst>
              <a:path w="653695" h="561841">
                <a:moveTo>
                  <a:pt x="0" y="0"/>
                </a:moveTo>
                <a:lnTo>
                  <a:pt x="653695" y="0"/>
                </a:lnTo>
                <a:lnTo>
                  <a:pt x="653695" y="561841"/>
                </a:lnTo>
                <a:lnTo>
                  <a:pt x="0" y="561841"/>
                </a:lnTo>
                <a:lnTo>
                  <a:pt x="0" y="0"/>
                </a:lnTo>
                <a:close/>
              </a:path>
            </a:pathLst>
          </a:custGeom>
          <a:blipFill>
            <a:blip r:embed="rId2"/>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655</Words>
  <Application>Microsoft Office PowerPoint</Application>
  <PresentationFormat>Custom</PresentationFormat>
  <Paragraphs>59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Open Sauce</vt:lpstr>
      <vt:lpstr>Noto Serif Ethiopic Extra Condensed Bold</vt:lpstr>
      <vt:lpstr>Open Sauce Heavy</vt:lpstr>
      <vt:lpstr>Calibri</vt:lpstr>
      <vt:lpstr>Open Sauce Bold</vt:lpstr>
      <vt:lpstr>Arial</vt:lpstr>
      <vt:lpstr>Noto Serif Ethiopic Extra Condensed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ermon</dc:title>
  <dc:creator>R Fang</dc:creator>
  <cp:lastModifiedBy>R Fang</cp:lastModifiedBy>
  <cp:revision>2</cp:revision>
  <dcterms:created xsi:type="dcterms:W3CDTF">2006-08-16T00:00:00Z</dcterms:created>
  <dcterms:modified xsi:type="dcterms:W3CDTF">2025-12-29T00:00:01Z</dcterms:modified>
  <dc:identifier>DAG8rgIoujM</dc:identifier>
</cp:coreProperties>
</file>