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sldIdLst>
    <p:sldId id="272" r:id="rId2"/>
    <p:sldId id="260" r:id="rId3"/>
    <p:sldId id="265" r:id="rId4"/>
    <p:sldId id="271" r:id="rId5"/>
    <p:sldId id="269" r:id="rId6"/>
    <p:sldId id="270" r:id="rId7"/>
    <p:sldId id="273" r:id="rId8"/>
    <p:sldId id="274" r:id="rId9"/>
    <p:sldId id="275" r:id="rId10"/>
    <p:sldId id="259" r:id="rId11"/>
    <p:sldId id="276" r:id="rId12"/>
    <p:sldId id="280" r:id="rId13"/>
    <p:sldId id="277" r:id="rId14"/>
    <p:sldId id="296" r:id="rId15"/>
    <p:sldId id="297" r:id="rId16"/>
    <p:sldId id="298" r:id="rId17"/>
    <p:sldId id="281" r:id="rId18"/>
    <p:sldId id="295" r:id="rId19"/>
    <p:sldId id="262" r:id="rId20"/>
    <p:sldId id="268" r:id="rId21"/>
    <p:sldId id="283" r:id="rId22"/>
    <p:sldId id="284" r:id="rId23"/>
    <p:sldId id="285" r:id="rId24"/>
    <p:sldId id="287" r:id="rId25"/>
    <p:sldId id="443" r:id="rId26"/>
    <p:sldId id="288" r:id="rId27"/>
    <p:sldId id="289" r:id="rId28"/>
    <p:sldId id="291" r:id="rId29"/>
    <p:sldId id="290" r:id="rId30"/>
    <p:sldId id="292" r:id="rId31"/>
    <p:sldId id="293" r:id="rId32"/>
    <p:sldId id="294" r:id="rId33"/>
    <p:sldId id="286" r:id="rId34"/>
    <p:sldId id="301" r:id="rId35"/>
    <p:sldId id="439" r:id="rId36"/>
    <p:sldId id="300" r:id="rId37"/>
    <p:sldId id="263" r:id="rId38"/>
    <p:sldId id="26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50" d="100"/>
          <a:sy n="50" d="100"/>
        </p:scale>
        <p:origin x="1204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Fang" userId="a349bf32b3c98127" providerId="LiveId" clId="{A21441A6-B656-4DEE-8F71-47ECCF459B70}"/>
    <pc:docChg chg="delSld">
      <pc:chgData name="R Fang" userId="a349bf32b3c98127" providerId="LiveId" clId="{A21441A6-B656-4DEE-8F71-47ECCF459B70}" dt="2025-12-19T04:27:29.021" v="3" actId="47"/>
      <pc:docMkLst>
        <pc:docMk/>
      </pc:docMkLst>
      <pc:sldChg chg="del">
        <pc:chgData name="R Fang" userId="a349bf32b3c98127" providerId="LiveId" clId="{A21441A6-B656-4DEE-8F71-47ECCF459B70}" dt="2025-12-19T04:27:21.481" v="0" actId="47"/>
        <pc:sldMkLst>
          <pc:docMk/>
          <pc:sldMk cId="296488450" sldId="299"/>
        </pc:sldMkLst>
      </pc:sldChg>
      <pc:sldChg chg="del">
        <pc:chgData name="R Fang" userId="a349bf32b3c98127" providerId="LiveId" clId="{A21441A6-B656-4DEE-8F71-47ECCF459B70}" dt="2025-12-19T04:27:25.039" v="1" actId="47"/>
        <pc:sldMkLst>
          <pc:docMk/>
          <pc:sldMk cId="2239140628" sldId="440"/>
        </pc:sldMkLst>
      </pc:sldChg>
      <pc:sldChg chg="del">
        <pc:chgData name="R Fang" userId="a349bf32b3c98127" providerId="LiveId" clId="{A21441A6-B656-4DEE-8F71-47ECCF459B70}" dt="2025-12-19T04:27:27.143" v="2" actId="47"/>
        <pc:sldMkLst>
          <pc:docMk/>
          <pc:sldMk cId="4030703751" sldId="441"/>
        </pc:sldMkLst>
      </pc:sldChg>
      <pc:sldChg chg="del">
        <pc:chgData name="R Fang" userId="a349bf32b3c98127" providerId="LiveId" clId="{A21441A6-B656-4DEE-8F71-47ECCF459B70}" dt="2025-12-19T04:27:29.021" v="3" actId="47"/>
        <pc:sldMkLst>
          <pc:docMk/>
          <pc:sldMk cId="2079801960" sldId="44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21198-37F8-42E2-9BD0-E301325EA365}" type="datetimeFigureOut">
              <a:rPr lang="en-AU" smtClean="0"/>
              <a:t>20/12/2025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BECD6-B7D5-4F51-BD97-E4E91101BC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71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BECD6-B7D5-4F51-BD97-E4E91101BCA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2905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BECD6-B7D5-4F51-BD97-E4E91101BCA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534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BECD6-B7D5-4F51-BD97-E4E91101BCA4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001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BECD6-B7D5-4F51-BD97-E4E91101BCA4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155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BECD6-B7D5-4F51-BD97-E4E91101BCA4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25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CEE8F7-3B95-4BC6-9244-C8ADFA1D5116}" type="datetimeFigureOut">
              <a:rPr lang="en-AU" smtClean="0"/>
              <a:t>20/12/2025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2BE88A8-C9C9-4357-9184-E11F96F13BC9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67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E8F7-3B95-4BC6-9244-C8ADFA1D5116}" type="datetimeFigureOut">
              <a:rPr lang="en-AU" smtClean="0"/>
              <a:t>20/12/2025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88A8-C9C9-4357-9184-E11F96F13B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12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E8F7-3B95-4BC6-9244-C8ADFA1D5116}" type="datetimeFigureOut">
              <a:rPr lang="en-AU" smtClean="0"/>
              <a:t>20/12/2025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88A8-C9C9-4357-9184-E11F96F13BC9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16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E8F7-3B95-4BC6-9244-C8ADFA1D5116}" type="datetimeFigureOut">
              <a:rPr lang="en-AU" smtClean="0"/>
              <a:t>20/12/2025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88A8-C9C9-4357-9184-E11F96F13BC9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700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E8F7-3B95-4BC6-9244-C8ADFA1D5116}" type="datetimeFigureOut">
              <a:rPr lang="en-AU" smtClean="0"/>
              <a:t>20/12/2025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88A8-C9C9-4357-9184-E11F96F13B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4961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E8F7-3B95-4BC6-9244-C8ADFA1D5116}" type="datetimeFigureOut">
              <a:rPr lang="en-AU" smtClean="0"/>
              <a:t>20/12/2025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88A8-C9C9-4357-9184-E11F96F13BC9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356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E8F7-3B95-4BC6-9244-C8ADFA1D5116}" type="datetimeFigureOut">
              <a:rPr lang="en-AU" smtClean="0"/>
              <a:t>20/12/2025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88A8-C9C9-4357-9184-E11F96F13BC9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729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E8F7-3B95-4BC6-9244-C8ADFA1D5116}" type="datetimeFigureOut">
              <a:rPr lang="en-AU" smtClean="0"/>
              <a:t>20/12/2025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88A8-C9C9-4357-9184-E11F96F13BC9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41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E8F7-3B95-4BC6-9244-C8ADFA1D5116}" type="datetimeFigureOut">
              <a:rPr lang="en-AU" smtClean="0"/>
              <a:t>20/12/2025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88A8-C9C9-4357-9184-E11F96F13BC9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1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E8F7-3B95-4BC6-9244-C8ADFA1D5116}" type="datetimeFigureOut">
              <a:rPr lang="en-AU" smtClean="0"/>
              <a:t>20/12/2025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88A8-C9C9-4357-9184-E11F96F13B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982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E8F7-3B95-4BC6-9244-C8ADFA1D5116}" type="datetimeFigureOut">
              <a:rPr lang="en-AU" smtClean="0"/>
              <a:t>20/12/2025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88A8-C9C9-4357-9184-E11F96F13BC9}" type="slidenum">
              <a:rPr lang="en-AU" smtClean="0"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84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E8F7-3B95-4BC6-9244-C8ADFA1D5116}" type="datetimeFigureOut">
              <a:rPr lang="en-AU" smtClean="0"/>
              <a:t>20/12/2025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88A8-C9C9-4357-9184-E11F96F13BC9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71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E8F7-3B95-4BC6-9244-C8ADFA1D5116}" type="datetimeFigureOut">
              <a:rPr lang="en-AU" smtClean="0"/>
              <a:t>20/12/2025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88A8-C9C9-4357-9184-E11F96F13BC9}" type="slidenum">
              <a:rPr lang="en-AU" smtClean="0"/>
              <a:t>‹#›</a:t>
            </a:fld>
            <a:endParaRPr lang="en-A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52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E8F7-3B95-4BC6-9244-C8ADFA1D5116}" type="datetimeFigureOut">
              <a:rPr lang="en-AU" smtClean="0"/>
              <a:t>20/12/2025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88A8-C9C9-4357-9184-E11F96F13BC9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51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E8F7-3B95-4BC6-9244-C8ADFA1D5116}" type="datetimeFigureOut">
              <a:rPr lang="en-AU" smtClean="0"/>
              <a:t>20/12/2025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88A8-C9C9-4357-9184-E11F96F13B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601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E8F7-3B95-4BC6-9244-C8ADFA1D5116}" type="datetimeFigureOut">
              <a:rPr lang="en-AU" smtClean="0"/>
              <a:t>20/12/2025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88A8-C9C9-4357-9184-E11F96F13BC9}" type="slidenum">
              <a:rPr lang="en-AU" smtClean="0"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57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E8F7-3B95-4BC6-9244-C8ADFA1D5116}" type="datetimeFigureOut">
              <a:rPr lang="en-AU" smtClean="0"/>
              <a:t>20/12/2025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88A8-C9C9-4357-9184-E11F96F13B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628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CEE8F7-3B95-4BC6-9244-C8ADFA1D5116}" type="datetimeFigureOut">
              <a:rPr lang="en-AU" smtClean="0"/>
              <a:t>20/12/2025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BE88A8-C9C9-4357-9184-E11F96F13B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493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9CD671-6236-AD29-C2BD-5698516805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496" r="1" b="1"/>
          <a:stretch>
            <a:fillRect/>
          </a:stretch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26905D-CE30-B747-1243-5C0BE314D2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8662" y="17135"/>
            <a:ext cx="1231499" cy="4694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03D7DF-74F0-20E0-4708-1E9EDF12217A}"/>
              </a:ext>
            </a:extLst>
          </p:cNvPr>
          <p:cNvSpPr txBox="1"/>
          <p:nvPr/>
        </p:nvSpPr>
        <p:spPr>
          <a:xfrm>
            <a:off x="7556325" y="5940585"/>
            <a:ext cx="61189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" b="1" dirty="0"/>
              <a:t>https://www.istockphoto.com/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B4366-2708-222E-AB4C-1A67A0083A77}"/>
              </a:ext>
            </a:extLst>
          </p:cNvPr>
          <p:cNvSpPr txBox="1"/>
          <p:nvPr/>
        </p:nvSpPr>
        <p:spPr>
          <a:xfrm>
            <a:off x="5630360" y="4007467"/>
            <a:ext cx="61045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b="1" dirty="0">
                <a:solidFill>
                  <a:schemeClr val="bg1"/>
                </a:solidFill>
                <a:latin typeface="Baguet Script" panose="00000500000000000000" pitchFamily="2" charset="0"/>
              </a:rPr>
              <a:t>SCRIPTURE READING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ROMANS 1: 1b- 4</a:t>
            </a:r>
          </a:p>
        </p:txBody>
      </p:sp>
    </p:spTree>
    <p:extLst>
      <p:ext uri="{BB962C8B-B14F-4D97-AF65-F5344CB8AC3E}">
        <p14:creationId xmlns:p14="http://schemas.microsoft.com/office/powerpoint/2010/main" val="322135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ger in Old Barn Empty manger in old barn with window showing the Christmas star nativity scene stock pictures, royalty-free photos &amp; images">
            <a:extLst>
              <a:ext uri="{FF2B5EF4-FFF2-40B4-BE49-F238E27FC236}">
                <a16:creationId xmlns:a16="http://schemas.microsoft.com/office/drawing/2014/main" id="{18A29749-3996-DF5B-A1FB-CFDFD4717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3" b="541"/>
          <a:stretch>
            <a:fillRect/>
          </a:stretch>
        </p:blipFill>
        <p:spPr bwMode="auto">
          <a:xfrm>
            <a:off x="47085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43C53D-68AD-B75B-6BF9-A87A0C5955EE}"/>
              </a:ext>
            </a:extLst>
          </p:cNvPr>
          <p:cNvSpPr txBox="1"/>
          <p:nvPr/>
        </p:nvSpPr>
        <p:spPr>
          <a:xfrm>
            <a:off x="865654" y="1989148"/>
            <a:ext cx="110265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ley Hand ITC" panose="03070402050302030203" pitchFamily="66" charset="0"/>
              </a:rPr>
              <a:t>THE BIRTH OF A CHILD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ley Hand ITC" panose="03070402050302030203" pitchFamily="66" charset="0"/>
              </a:rPr>
              <a:t>CHANGES EVERYTHING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56527-CCE0-9FAC-18D8-BF3F8E158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321" y="350230"/>
            <a:ext cx="1231499" cy="469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8684D8-2A77-F888-F8C1-A2CC4B614DE1}"/>
              </a:ext>
            </a:extLst>
          </p:cNvPr>
          <p:cNvSpPr txBox="1"/>
          <p:nvPr/>
        </p:nvSpPr>
        <p:spPr>
          <a:xfrm>
            <a:off x="865654" y="5102056"/>
            <a:ext cx="2939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23-25 </a:t>
            </a:r>
            <a:r>
              <a:rPr lang="en-AU" b="1" dirty="0">
                <a:solidFill>
                  <a:schemeClr val="bg1"/>
                </a:solidFill>
                <a:latin typeface="Aptos" panose="02110004020202020204"/>
              </a:rPr>
              <a:t>INTREPID STREET,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BERWICK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21</a:t>
            </a:r>
            <a:r>
              <a:rPr kumimoji="0" lang="en-AU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DECEMBER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8129B1-605E-20DD-7298-7B7DB9BB4FEF}"/>
              </a:ext>
            </a:extLst>
          </p:cNvPr>
          <p:cNvSpPr txBox="1"/>
          <p:nvPr/>
        </p:nvSpPr>
        <p:spPr>
          <a:xfrm>
            <a:off x="9472412" y="4081962"/>
            <a:ext cx="24198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ROMANS 1: 1 -4;</a:t>
            </a:r>
          </a:p>
          <a:p>
            <a:endParaRPr lang="en-AU" sz="2400" b="1" dirty="0">
              <a:solidFill>
                <a:schemeClr val="bg1"/>
              </a:solidFill>
            </a:endParaRPr>
          </a:p>
          <a:p>
            <a:r>
              <a:rPr lang="en-AU" sz="2400" b="1" dirty="0">
                <a:solidFill>
                  <a:schemeClr val="bg1"/>
                </a:solidFill>
              </a:rPr>
              <a:t>LUKE 1:1 – 2: 40</a:t>
            </a:r>
          </a:p>
        </p:txBody>
      </p:sp>
    </p:spTree>
    <p:extLst>
      <p:ext uri="{BB962C8B-B14F-4D97-AF65-F5344CB8AC3E}">
        <p14:creationId xmlns:p14="http://schemas.microsoft.com/office/powerpoint/2010/main" val="349377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4B425-B759-A9EF-F773-E9AAA097B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8990F-902D-BC67-E191-8903ADFD2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239" y="87828"/>
            <a:ext cx="1231499" cy="4694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B675D9-2BE2-9B17-B8B8-8DEB8C98628B}"/>
              </a:ext>
            </a:extLst>
          </p:cNvPr>
          <p:cNvSpPr txBox="1"/>
          <p:nvPr/>
        </p:nvSpPr>
        <p:spPr>
          <a:xfrm>
            <a:off x="860121" y="366238"/>
            <a:ext cx="1047175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400" b="1" dirty="0"/>
          </a:p>
          <a:p>
            <a:pPr algn="ctr"/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The birth of a child changes everything</a:t>
            </a:r>
          </a:p>
          <a:p>
            <a:pPr algn="ctr"/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You can prepare for the birth of a child, </a:t>
            </a:r>
          </a:p>
          <a:p>
            <a:pPr algn="ctr"/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but you will still be surprised.</a:t>
            </a:r>
          </a:p>
          <a:p>
            <a:pPr algn="ctr"/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endParaRPr lang="en-A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8546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7EA5E-2CA5-5589-30A9-EBF3A2159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9C1269-09B6-144F-E055-E05B9FAFE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239" y="87828"/>
            <a:ext cx="1231499" cy="4694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705FD9-AF3F-5642-EEC6-A0E17E5C72DC}"/>
              </a:ext>
            </a:extLst>
          </p:cNvPr>
          <p:cNvSpPr txBox="1"/>
          <p:nvPr/>
        </p:nvSpPr>
        <p:spPr>
          <a:xfrm>
            <a:off x="860121" y="366238"/>
            <a:ext cx="1047175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There will be joy, pain, sacrifice,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unexpected developments, tears, laughter, inconvenient times, sleepless nights,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perhaps even frustration and anger…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25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8DC39-9C20-B436-7D4A-4A02A0B8B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EC1BE7-BF07-CF0D-C1A9-7F29CBA71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239" y="87828"/>
            <a:ext cx="1231499" cy="4694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47DF12-3ADF-38B7-680E-F9C9D1B317B1}"/>
              </a:ext>
            </a:extLst>
          </p:cNvPr>
          <p:cNvSpPr txBox="1"/>
          <p:nvPr/>
        </p:nvSpPr>
        <p:spPr>
          <a:xfrm>
            <a:off x="860121" y="366238"/>
            <a:ext cx="1047175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400" b="1" dirty="0"/>
          </a:p>
          <a:p>
            <a:pPr algn="ctr"/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In essence , the birth of a child brings change – a disruption to our normal well-ordered lives – </a:t>
            </a:r>
          </a:p>
          <a:p>
            <a:pPr algn="ctr"/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and </a:t>
            </a:r>
          </a:p>
          <a:p>
            <a:pPr algn="ctr"/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change is something that most struggle with, change causes us to react in unexpected ways</a:t>
            </a:r>
          </a:p>
          <a:p>
            <a:pPr algn="ctr"/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endParaRPr lang="en-A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832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9C67E-8335-1BFC-16BB-66969D5EB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973FD-D0DF-C4B0-6DAA-4AE8653FB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239" y="87828"/>
            <a:ext cx="1231499" cy="4694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A5D773-DBC6-7594-9794-28F8963BE936}"/>
              </a:ext>
            </a:extLst>
          </p:cNvPr>
          <p:cNvSpPr txBox="1"/>
          <p:nvPr/>
        </p:nvSpPr>
        <p:spPr>
          <a:xfrm>
            <a:off x="860121" y="366238"/>
            <a:ext cx="1047175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400" b="1" dirty="0"/>
          </a:p>
          <a:p>
            <a:pPr algn="ctr"/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And change came..</a:t>
            </a:r>
          </a:p>
          <a:p>
            <a:pPr algn="ctr"/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..this child that was born some two thousand years ago changed everything.</a:t>
            </a:r>
          </a:p>
          <a:p>
            <a:pPr algn="ctr"/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This child’s birth provoked a response in so many people – from kings, governors, wise men, shepherds, a young mother and father..  </a:t>
            </a:r>
          </a:p>
          <a:p>
            <a:pPr algn="ctr"/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endParaRPr lang="en-A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29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4E940-4685-D256-D82C-DFD06F916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1C4FC9-A7CD-AD30-ABAB-3003EA256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239" y="87828"/>
            <a:ext cx="1231499" cy="4694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CABF14-57AF-0781-9332-4D4EF319BF28}"/>
              </a:ext>
            </a:extLst>
          </p:cNvPr>
          <p:cNvSpPr txBox="1"/>
          <p:nvPr/>
        </p:nvSpPr>
        <p:spPr>
          <a:xfrm>
            <a:off x="860121" y="366238"/>
            <a:ext cx="1047175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400" b="1" dirty="0"/>
          </a:p>
          <a:p>
            <a:pPr algn="ctr"/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This child provoked a response..</a:t>
            </a:r>
          </a:p>
          <a:p>
            <a:pPr algn="ctr"/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..an outburst of praise from an angelic choir,</a:t>
            </a:r>
          </a:p>
          <a:p>
            <a:pPr algn="ctr"/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..a call to some shepherds to come away from looking after their sheep to “go and see” Messiah </a:t>
            </a:r>
          </a:p>
          <a:p>
            <a:pPr algn="ctr"/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</a:p>
          <a:p>
            <a:pPr algn="ctr"/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endParaRPr lang="en-A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034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A31A6-7037-94F4-7943-41938DDF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982132"/>
            <a:ext cx="10020299" cy="4135968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Baguet Script" panose="00000500000000000000" pitchFamily="2" charset="0"/>
              </a:rPr>
              <a:t>Who is He in yonder stall,</a:t>
            </a:r>
            <a:br>
              <a:rPr lang="en-AU" b="1" dirty="0">
                <a:latin typeface="Baguet Script" panose="00000500000000000000" pitchFamily="2" charset="0"/>
              </a:rPr>
            </a:br>
            <a:r>
              <a:rPr lang="en-AU" b="1" dirty="0">
                <a:latin typeface="Baguet Script" panose="00000500000000000000" pitchFamily="2" charset="0"/>
              </a:rPr>
              <a:t>At whose feet the shepherds fall?</a:t>
            </a:r>
            <a:br>
              <a:rPr lang="en-AU" b="1" dirty="0">
                <a:latin typeface="Baguet Script" panose="00000500000000000000" pitchFamily="2" charset="0"/>
              </a:rPr>
            </a:br>
            <a:br>
              <a:rPr lang="en-AU" b="1" dirty="0">
                <a:latin typeface="Baguet Script" panose="00000500000000000000" pitchFamily="2" charset="0"/>
              </a:rPr>
            </a:br>
            <a:r>
              <a:rPr lang="en-AU" b="1" dirty="0">
                <a:latin typeface="Baguet Script" panose="00000500000000000000" pitchFamily="2" charset="0"/>
              </a:rPr>
              <a:t>‘Tis the Lord!</a:t>
            </a:r>
            <a:br>
              <a:rPr lang="en-AU" b="1" dirty="0">
                <a:latin typeface="Baguet Script" panose="00000500000000000000" pitchFamily="2" charset="0"/>
              </a:rPr>
            </a:br>
            <a:r>
              <a:rPr lang="en-AU" b="1" dirty="0">
                <a:latin typeface="Baguet Script" panose="00000500000000000000" pitchFamily="2" charset="0"/>
              </a:rPr>
              <a:t>O wondrous story!</a:t>
            </a:r>
            <a:br>
              <a:rPr lang="en-AU" b="1" dirty="0">
                <a:latin typeface="Baguet Script" panose="00000500000000000000" pitchFamily="2" charset="0"/>
              </a:rPr>
            </a:br>
            <a:r>
              <a:rPr lang="en-AU" b="1" dirty="0">
                <a:latin typeface="Baguet Script" panose="00000500000000000000" pitchFamily="2" charset="0"/>
              </a:rPr>
              <a:t>‘Tis the Lord, the King of Glory!</a:t>
            </a:r>
            <a:br>
              <a:rPr lang="en-AU" b="1" dirty="0">
                <a:latin typeface="Baguet Script" panose="00000500000000000000" pitchFamily="2" charset="0"/>
              </a:rPr>
            </a:br>
            <a:r>
              <a:rPr lang="en-AU" b="1" dirty="0">
                <a:latin typeface="Baguet Script" panose="00000500000000000000" pitchFamily="2" charset="0"/>
              </a:rPr>
              <a:t>At His feet we humbly fall</a:t>
            </a:r>
            <a:br>
              <a:rPr lang="en-AU" b="1" dirty="0">
                <a:latin typeface="Baguet Script" panose="00000500000000000000" pitchFamily="2" charset="0"/>
              </a:rPr>
            </a:br>
            <a:r>
              <a:rPr lang="en-AU" b="1" dirty="0">
                <a:latin typeface="Baguet Script" panose="00000500000000000000" pitchFamily="2" charset="0"/>
              </a:rPr>
              <a:t>Crown Him! Crown Him, Lord of all!</a:t>
            </a:r>
            <a:br>
              <a:rPr lang="en-AU" b="1" dirty="0">
                <a:latin typeface="Baguet Script" panose="00000500000000000000" pitchFamily="2" charset="0"/>
              </a:rPr>
            </a:br>
            <a:endParaRPr lang="en-AU" b="1" dirty="0">
              <a:latin typeface="Baguet Script" panose="000005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6EFD9-2270-AEB2-E24E-D4FC65E679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V="1">
            <a:off x="1560512" y="6667499"/>
            <a:ext cx="8839202" cy="45719"/>
          </a:xfrm>
        </p:spPr>
        <p:txBody>
          <a:bodyPr>
            <a:normAutofit fontScale="25000" lnSpcReduction="20000"/>
          </a:bodyPr>
          <a:lstStyle/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37713-CE23-7523-CD75-6CEEDA40F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5321300"/>
            <a:ext cx="9609666" cy="554566"/>
          </a:xfrm>
        </p:spPr>
        <p:txBody>
          <a:bodyPr>
            <a:normAutofit/>
          </a:bodyPr>
          <a:lstStyle/>
          <a:p>
            <a:r>
              <a:rPr lang="en-AU" sz="2400" b="1" dirty="0"/>
              <a:t>Benjamin Russel Hanby (1833 – 1867)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DF2BF9-9B37-CAE6-E878-D4687C414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850" y="0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94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FADD-B714-BC19-D5F9-1EE0930E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945" y="789140"/>
            <a:ext cx="10265740" cy="3294345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Baguet Script" panose="00000500000000000000" pitchFamily="2" charset="0"/>
              </a:rPr>
              <a:t>A ray of hope flickers in the sky</a:t>
            </a:r>
            <a:br>
              <a:rPr lang="en-AU" dirty="0">
                <a:latin typeface="Baguet Script" panose="00000500000000000000" pitchFamily="2" charset="0"/>
              </a:rPr>
            </a:br>
            <a:r>
              <a:rPr lang="en-AU" dirty="0">
                <a:latin typeface="Baguet Script" panose="00000500000000000000" pitchFamily="2" charset="0"/>
              </a:rPr>
              <a:t>A tiny star lights up way up high</a:t>
            </a:r>
            <a:br>
              <a:rPr lang="en-AU" dirty="0">
                <a:latin typeface="Baguet Script" panose="00000500000000000000" pitchFamily="2" charset="0"/>
              </a:rPr>
            </a:br>
            <a:r>
              <a:rPr lang="en-AU" dirty="0">
                <a:latin typeface="Baguet Script" panose="00000500000000000000" pitchFamily="2" charset="0"/>
              </a:rPr>
              <a:t>All across the land, dawns a brand new morn</a:t>
            </a:r>
            <a:br>
              <a:rPr lang="en-AU" dirty="0">
                <a:latin typeface="Baguet Script" panose="00000500000000000000" pitchFamily="2" charset="0"/>
              </a:rPr>
            </a:br>
            <a:r>
              <a:rPr lang="en-AU" dirty="0">
                <a:latin typeface="Baguet Script" panose="00000500000000000000" pitchFamily="2" charset="0"/>
              </a:rPr>
              <a:t>this comes to pass when a child is born…</a:t>
            </a:r>
            <a:br>
              <a:rPr lang="en-AU" dirty="0">
                <a:latin typeface="Baguet Script" panose="00000500000000000000" pitchFamily="2" charset="0"/>
              </a:rPr>
            </a:br>
            <a:r>
              <a:rPr lang="en-AU" dirty="0">
                <a:latin typeface="Baguet Script" panose="00000500000000000000" pitchFamily="2" charset="0"/>
              </a:rPr>
              <a:t>…The winds of change whisper in the trees</a:t>
            </a:r>
            <a:br>
              <a:rPr lang="en-AU" dirty="0">
                <a:latin typeface="Baguet Script" panose="00000500000000000000" pitchFamily="2" charset="0"/>
              </a:rPr>
            </a:br>
            <a:r>
              <a:rPr lang="en-AU" dirty="0">
                <a:latin typeface="Baguet Script" panose="00000500000000000000" pitchFamily="2" charset="0"/>
              </a:rPr>
              <a:t>And the walls of doubt crumble, tossed and torn,</a:t>
            </a:r>
            <a:br>
              <a:rPr lang="en-AU" dirty="0">
                <a:latin typeface="Baguet Script" panose="00000500000000000000" pitchFamily="2" charset="0"/>
              </a:rPr>
            </a:br>
            <a:r>
              <a:rPr lang="en-AU" dirty="0">
                <a:latin typeface="Baguet Script" panose="00000500000000000000" pitchFamily="2" charset="0"/>
              </a:rPr>
              <a:t>this comes to pass when a child is born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945F1-4A71-7835-36A7-A4F3667029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6399" y="4480142"/>
            <a:ext cx="8839202" cy="1243325"/>
          </a:xfrm>
        </p:spPr>
        <p:txBody>
          <a:bodyPr>
            <a:normAutofit lnSpcReduction="10000"/>
          </a:bodyPr>
          <a:lstStyle/>
          <a:p>
            <a:pPr algn="ctr"/>
            <a:r>
              <a:rPr lang="en-AU" b="1" dirty="0"/>
              <a:t>THE SONG EXPRESSES THE YEARNING OF MANY HEARTS</a:t>
            </a:r>
          </a:p>
          <a:p>
            <a:pPr algn="ctr"/>
            <a:r>
              <a:rPr lang="en-AU" b="1" dirty="0"/>
              <a:t>BUT  TRUE HOPE IS NOT JUST IN ANY CHILD</a:t>
            </a:r>
          </a:p>
          <a:p>
            <a:pPr algn="ctr"/>
            <a:r>
              <a:rPr lang="en-AU" b="1" dirty="0"/>
              <a:t>BUT </a:t>
            </a:r>
            <a:r>
              <a:rPr lang="en-AU" b="1" u="sng" dirty="0">
                <a:solidFill>
                  <a:srgbClr val="FF0000"/>
                </a:solidFill>
              </a:rPr>
              <a:t>THE </a:t>
            </a:r>
            <a:r>
              <a:rPr lang="en-AU" b="1" dirty="0">
                <a:solidFill>
                  <a:srgbClr val="00B0F0"/>
                </a:solidFill>
              </a:rPr>
              <a:t>CHILD BORN OF MARY, A SON THAT IS GIVEN TO 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0853F-AED2-FD5C-FAE8-8B885B4AD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5723468"/>
            <a:ext cx="9609666" cy="152398"/>
          </a:xfrm>
        </p:spPr>
        <p:txBody>
          <a:bodyPr>
            <a:normAutofit fontScale="25000" lnSpcReduction="20000"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9923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AEB435-D302-6BF9-4164-776DC72B3C0E}"/>
              </a:ext>
            </a:extLst>
          </p:cNvPr>
          <p:cNvSpPr txBox="1"/>
          <p:nvPr/>
        </p:nvSpPr>
        <p:spPr>
          <a:xfrm>
            <a:off x="1499001" y="1054100"/>
            <a:ext cx="945643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THIS CHILD WAS </a:t>
            </a:r>
          </a:p>
          <a:p>
            <a:pPr algn="ctr"/>
            <a:r>
              <a:rPr lang="en-A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NO ORDINARY CHILD</a:t>
            </a:r>
          </a:p>
          <a:p>
            <a:pPr algn="ctr"/>
            <a:endParaRPr lang="en-A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en-A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THIS CHILD WAS MESSIAH, </a:t>
            </a:r>
          </a:p>
          <a:p>
            <a:pPr algn="ctr"/>
            <a:r>
              <a:rPr lang="en-A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CHRIST THE LORD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6E47A4-6FCA-2B2C-EC61-0F5A61FBC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950" y="95483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30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C1DA99-BC73-13E2-86EB-F380FC77EFF1}"/>
              </a:ext>
            </a:extLst>
          </p:cNvPr>
          <p:cNvSpPr txBox="1"/>
          <p:nvPr/>
        </p:nvSpPr>
        <p:spPr>
          <a:xfrm>
            <a:off x="970549" y="1853852"/>
            <a:ext cx="1001812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NO ORDINARY CHILD</a:t>
            </a:r>
          </a:p>
          <a:p>
            <a:pPr algn="ctr"/>
            <a:endParaRPr lang="en-AU" sz="2800" b="1" dirty="0">
              <a:latin typeface="Bradley Hand ITC" panose="03070402050302030203" pitchFamily="66" charset="0"/>
            </a:endParaRPr>
          </a:p>
          <a:p>
            <a:pPr algn="ctr"/>
            <a:r>
              <a:rPr lang="en-AU" sz="2800" b="1" dirty="0"/>
              <a:t>JESUS IS THE VISIBLE IMAGE OF THE INVISIBLE GOD,</a:t>
            </a:r>
          </a:p>
          <a:p>
            <a:pPr algn="ctr"/>
            <a:r>
              <a:rPr lang="en-AU" sz="2800" b="1" dirty="0"/>
              <a:t>CLOTHED IN HUMILITY </a:t>
            </a:r>
          </a:p>
          <a:p>
            <a:pPr algn="ctr"/>
            <a:r>
              <a:rPr lang="en-AU" sz="2800" b="1" dirty="0"/>
              <a:t>YET </a:t>
            </a:r>
          </a:p>
          <a:p>
            <a:pPr algn="ctr"/>
            <a:r>
              <a:rPr lang="en-AU" sz="2800" b="1" dirty="0"/>
              <a:t>CARRYING THE FULL WEIGHT OF DIVINE AUTHORITY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F5CFD-4FDF-E6D1-2DBF-A37DC1BB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458" y="839390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6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381C41-14EE-FDD3-9EF5-9A6451DBF7B5}"/>
              </a:ext>
            </a:extLst>
          </p:cNvPr>
          <p:cNvSpPr txBox="1"/>
          <p:nvPr/>
        </p:nvSpPr>
        <p:spPr>
          <a:xfrm>
            <a:off x="613775" y="651353"/>
            <a:ext cx="109853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400" b="1" dirty="0"/>
              <a:t>The Gospel of God, </a:t>
            </a:r>
          </a:p>
          <a:p>
            <a:pPr algn="ctr"/>
            <a:r>
              <a:rPr lang="en-AU" sz="3400" b="1" dirty="0"/>
              <a:t>which He promised beforehand through His prophets in the Holy Scriptures,</a:t>
            </a:r>
          </a:p>
          <a:p>
            <a:pPr algn="ctr"/>
            <a:r>
              <a:rPr lang="en-AU" sz="3400" b="1" dirty="0"/>
              <a:t>concerning His Son, </a:t>
            </a:r>
          </a:p>
          <a:p>
            <a:pPr algn="ctr"/>
            <a:r>
              <a:rPr lang="en-AU" sz="3400" b="1" dirty="0"/>
              <a:t>who was born of a descendant of David </a:t>
            </a:r>
          </a:p>
          <a:p>
            <a:pPr algn="ctr"/>
            <a:r>
              <a:rPr lang="en-AU" sz="3400" b="1" dirty="0"/>
              <a:t>according to the flesh, </a:t>
            </a:r>
          </a:p>
          <a:p>
            <a:pPr algn="ctr"/>
            <a:r>
              <a:rPr lang="en-AU" sz="3400" b="1" dirty="0"/>
              <a:t>who was declared the Son of God with power by the resurrection from the dead, </a:t>
            </a:r>
          </a:p>
          <a:p>
            <a:pPr algn="ctr"/>
            <a:r>
              <a:rPr lang="en-AU" sz="3400" b="1" dirty="0"/>
              <a:t>according to the Spirit of holiness,</a:t>
            </a:r>
          </a:p>
          <a:p>
            <a:pPr algn="ctr"/>
            <a:r>
              <a:rPr lang="en-AU" sz="3400" b="1" dirty="0"/>
              <a:t>Jesus Christ our Lord.</a:t>
            </a:r>
          </a:p>
          <a:p>
            <a:pPr algn="r"/>
            <a:r>
              <a:rPr lang="en-AU" sz="2400" b="1" i="1" dirty="0"/>
              <a:t>Romans 1: 1b – 4 (NASB, 1999)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6986F-D7AF-1049-3842-EB599FF6B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973" y="0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65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988F5-83E7-C5BA-F455-44E4C7A1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Verdana" panose="020B0604030504040204" pitchFamily="34" charset="0"/>
              </a:rPr>
              <a:t>The Son of God </a:t>
            </a:r>
            <a:b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Verdana" panose="020B0604030504040204" pitchFamily="34" charset="0"/>
              </a:rPr>
            </a:br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Verdana" panose="020B0604030504040204" pitchFamily="34" charset="0"/>
              </a:rPr>
              <a:t>became a man </a:t>
            </a:r>
            <a:b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Verdana" panose="020B0604030504040204" pitchFamily="34" charset="0"/>
              </a:rPr>
            </a:br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Verdana" panose="020B0604030504040204" pitchFamily="34" charset="0"/>
              </a:rPr>
              <a:t>to enable men to become </a:t>
            </a:r>
            <a:b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Verdana" panose="020B0604030504040204" pitchFamily="34" charset="0"/>
              </a:rPr>
            </a:br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Verdana" panose="020B0604030504040204" pitchFamily="34" charset="0"/>
              </a:rPr>
              <a:t>sons of God.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873A7-568E-F167-573E-58C2CA9A65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C.S. LEWIS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FC1FA-7513-F3FB-6F6A-3ED4E5538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192" y="4158641"/>
            <a:ext cx="10684701" cy="1929008"/>
          </a:xfrm>
        </p:spPr>
        <p:txBody>
          <a:bodyPr>
            <a:normAutofit fontScale="92500" lnSpcReduction="20000"/>
          </a:bodyPr>
          <a:lstStyle/>
          <a:p>
            <a:endParaRPr lang="en-AU" dirty="0"/>
          </a:p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CAME DOWN. </a:t>
            </a:r>
          </a:p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INFINITE BECAME AN INFANT.</a:t>
            </a:r>
          </a:p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ETERNAL GOD STEPPED INTO TIME, </a:t>
            </a:r>
          </a:p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WAS DIVINE BECAME HUMAN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16A15-B0BA-BE59-6CF3-2975E81FF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150" y="0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31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D57AC-93F7-F0B9-CB6D-7F640EBD7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351666-5133-898B-5AB1-1063AC3B19F3}"/>
              </a:ext>
            </a:extLst>
          </p:cNvPr>
          <p:cNvSpPr txBox="1"/>
          <p:nvPr/>
        </p:nvSpPr>
        <p:spPr>
          <a:xfrm>
            <a:off x="1039660" y="1027134"/>
            <a:ext cx="1057196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latin typeface="Bradley Hand ITC" panose="03070402050302030203" pitchFamily="66" charset="0"/>
              </a:rPr>
              <a:t>WHY DID GOD DO IT?</a:t>
            </a:r>
          </a:p>
          <a:p>
            <a:pPr algn="ctr"/>
            <a:endParaRPr lang="en-AU" sz="4800" b="1" dirty="0">
              <a:latin typeface="Bradley Hand ITC" panose="03070402050302030203" pitchFamily="66" charset="0"/>
            </a:endParaRPr>
          </a:p>
          <a:p>
            <a:pPr algn="ctr"/>
            <a:r>
              <a:rPr lang="en-AU" sz="4800" b="1" dirty="0">
                <a:latin typeface="Bradley Hand ITC" panose="03070402050302030203" pitchFamily="66" charset="0"/>
              </a:rPr>
              <a:t>BECAUSE OF THE PROMISE OF HIS GOOD NEWS</a:t>
            </a:r>
          </a:p>
          <a:p>
            <a:pPr algn="ctr"/>
            <a:endParaRPr lang="en-AU" sz="4800" b="1" dirty="0">
              <a:latin typeface="Bradley Hand ITC" panose="03070402050302030203" pitchFamily="66" charset="0"/>
            </a:endParaRPr>
          </a:p>
          <a:p>
            <a:pPr algn="ctr"/>
            <a:r>
              <a:rPr lang="en-AU" sz="4800" b="1" dirty="0">
                <a:latin typeface="Bradley Hand ITC" panose="03070402050302030203" pitchFamily="66" charset="0"/>
              </a:rPr>
              <a:t>“</a:t>
            </a:r>
            <a:r>
              <a:rPr lang="en-AU" sz="5400" b="1" dirty="0">
                <a:latin typeface="Bradley Hand ITC" panose="03070402050302030203" pitchFamily="66" charset="0"/>
              </a:rPr>
              <a:t>THE GOSPEL OF GOD</a:t>
            </a:r>
            <a:r>
              <a:rPr lang="en-AU" sz="4800" b="1" dirty="0">
                <a:latin typeface="Bradley Hand ITC" panose="03070402050302030203" pitchFamily="66" charset="0"/>
              </a:rPr>
              <a:t>”</a:t>
            </a:r>
          </a:p>
          <a:p>
            <a:pPr algn="ctr"/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ROMANS 1: 1b (NASB, 1999</a:t>
            </a:r>
            <a:endParaRPr lang="en-AU" sz="4800" b="1" dirty="0">
              <a:latin typeface="Bradley Hand ITC" panose="03070402050302030203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63F513-F64C-0707-E4F1-C08AE9506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050" y="171683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87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16C90-0063-8E82-D4C0-8B2B435F5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91F6E2-66BC-2DF2-35DB-D73B4C8F93AF}"/>
              </a:ext>
            </a:extLst>
          </p:cNvPr>
          <p:cNvSpPr txBox="1"/>
          <p:nvPr/>
        </p:nvSpPr>
        <p:spPr>
          <a:xfrm>
            <a:off x="926926" y="1166842"/>
            <a:ext cx="10571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latin typeface="Bradley Hand ITC" panose="03070402050302030203" pitchFamily="66" charset="0"/>
              </a:rPr>
              <a:t>THE PROMISE </a:t>
            </a:r>
          </a:p>
          <a:p>
            <a:pPr algn="ctr"/>
            <a:r>
              <a:rPr lang="en-AU" sz="4800" b="1" dirty="0">
                <a:latin typeface="Bradley Hand ITC" panose="03070402050302030203" pitchFamily="66" charset="0"/>
              </a:rPr>
              <a:t>IS </a:t>
            </a:r>
          </a:p>
          <a:p>
            <a:pPr algn="ctr"/>
            <a:r>
              <a:rPr lang="en-AU" sz="4800" b="1" dirty="0">
                <a:latin typeface="Bradley Hand ITC" panose="03070402050302030203" pitchFamily="66" charset="0"/>
              </a:rPr>
              <a:t>THE CLIMAX OF THOUSANDS OF PROMISES &amp; PROPHETIC WORDS SPOKEN OVER AT LEAST 4O CENTURIES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105086-D548-C3A8-3E60-44FE2C35A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159" y="120883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35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C3ABD-597A-C57A-7F4C-D9F3AF774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CBD91-2888-F8EC-60E7-A8BAD794BDE5}"/>
              </a:ext>
            </a:extLst>
          </p:cNvPr>
          <p:cNvSpPr txBox="1"/>
          <p:nvPr/>
        </p:nvSpPr>
        <p:spPr>
          <a:xfrm>
            <a:off x="914400" y="1166842"/>
            <a:ext cx="10571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IT IS THE ANSWER TO ALL THOSE PUZZLING QUESTIONS OVER THE YEARS – </a:t>
            </a:r>
          </a:p>
          <a:p>
            <a:pPr algn="ctr"/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AN ANSWER &amp; A SOLUTION –</a:t>
            </a:r>
          </a:p>
          <a:p>
            <a:pPr algn="ctr"/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THE GOSPEL, </a:t>
            </a:r>
          </a:p>
          <a:p>
            <a:pPr algn="ctr"/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THE GOOD NEWS OF GOD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0FF910-EF69-CF63-78C0-5ADDBB9D5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750" y="0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63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1E2E9-40C2-BD9B-E7F7-78C9BA2D0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509A29-0270-C6D9-B6B2-FDF523760E0F}"/>
              </a:ext>
            </a:extLst>
          </p:cNvPr>
          <p:cNvSpPr txBox="1"/>
          <p:nvPr/>
        </p:nvSpPr>
        <p:spPr>
          <a:xfrm>
            <a:off x="810016" y="2274838"/>
            <a:ext cx="105719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BUT WHAT </a:t>
            </a:r>
            <a:r>
              <a:rPr lang="en-AU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IS </a:t>
            </a:r>
          </a:p>
          <a:p>
            <a:pPr algn="ctr"/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THE GOOD NEWS OF GOD</a:t>
            </a:r>
          </a:p>
          <a:p>
            <a:pPr algn="ctr"/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ABOUT?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E14D3B-EDAD-6EB2-9EA0-584167CA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450" y="108183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98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E8E13-A7EF-74D5-3862-ED552536F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2D68E5-3D1D-4AB1-A493-AC7F95A173EC}"/>
              </a:ext>
            </a:extLst>
          </p:cNvPr>
          <p:cNvSpPr txBox="1"/>
          <p:nvPr/>
        </p:nvSpPr>
        <p:spPr>
          <a:xfrm>
            <a:off x="613775" y="651353"/>
            <a:ext cx="109853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400" b="1" dirty="0">
                <a:solidFill>
                  <a:srgbClr val="FF0000"/>
                </a:solidFill>
              </a:rPr>
              <a:t>The Gospel of God</a:t>
            </a:r>
            <a:r>
              <a:rPr lang="en-AU" sz="3400" b="1" dirty="0"/>
              <a:t>, </a:t>
            </a:r>
          </a:p>
          <a:p>
            <a:pPr algn="ctr"/>
            <a:r>
              <a:rPr lang="en-AU" sz="3400" b="1" dirty="0"/>
              <a:t>which He </a:t>
            </a:r>
            <a:r>
              <a:rPr lang="en-AU" sz="3400" b="1" dirty="0">
                <a:solidFill>
                  <a:srgbClr val="FF0000"/>
                </a:solidFill>
              </a:rPr>
              <a:t>promised beforehand </a:t>
            </a:r>
            <a:r>
              <a:rPr lang="en-AU" sz="3400" b="1" dirty="0"/>
              <a:t>through His prophets in the Holy Scriptures,</a:t>
            </a:r>
          </a:p>
          <a:p>
            <a:pPr algn="ctr"/>
            <a:r>
              <a:rPr lang="en-AU" sz="3400" b="1" dirty="0">
                <a:solidFill>
                  <a:srgbClr val="FF0000"/>
                </a:solidFill>
              </a:rPr>
              <a:t>concerning His Son</a:t>
            </a:r>
            <a:r>
              <a:rPr lang="en-AU" sz="3400" b="1" dirty="0"/>
              <a:t>, </a:t>
            </a:r>
          </a:p>
          <a:p>
            <a:pPr algn="ctr"/>
            <a:r>
              <a:rPr lang="en-AU" sz="3400" b="1" dirty="0"/>
              <a:t>who was </a:t>
            </a:r>
            <a:r>
              <a:rPr lang="en-AU" sz="3400" b="1" dirty="0">
                <a:solidFill>
                  <a:srgbClr val="FF0000"/>
                </a:solidFill>
              </a:rPr>
              <a:t>born of a descendant of David </a:t>
            </a:r>
          </a:p>
          <a:p>
            <a:pPr algn="ctr"/>
            <a:r>
              <a:rPr lang="en-AU" sz="3400" b="1" dirty="0">
                <a:solidFill>
                  <a:srgbClr val="FF0000"/>
                </a:solidFill>
              </a:rPr>
              <a:t>according to the flesh</a:t>
            </a:r>
            <a:r>
              <a:rPr lang="en-AU" sz="3400" b="1" dirty="0"/>
              <a:t>, </a:t>
            </a:r>
          </a:p>
          <a:p>
            <a:pPr algn="ctr"/>
            <a:r>
              <a:rPr lang="en-AU" sz="3400" b="1" dirty="0"/>
              <a:t>who was </a:t>
            </a:r>
            <a:r>
              <a:rPr lang="en-AU" sz="3400" b="1" dirty="0">
                <a:solidFill>
                  <a:srgbClr val="FF0000"/>
                </a:solidFill>
              </a:rPr>
              <a:t>declared the Son of God </a:t>
            </a:r>
            <a:r>
              <a:rPr lang="en-AU" sz="3400" b="1" dirty="0"/>
              <a:t>with power by </a:t>
            </a:r>
            <a:r>
              <a:rPr lang="en-AU" sz="3400" b="1" dirty="0">
                <a:solidFill>
                  <a:srgbClr val="FF0000"/>
                </a:solidFill>
              </a:rPr>
              <a:t>the resurrection from the dead</a:t>
            </a:r>
            <a:r>
              <a:rPr lang="en-AU" sz="3400" b="1" dirty="0"/>
              <a:t>, </a:t>
            </a:r>
          </a:p>
          <a:p>
            <a:pPr algn="ctr"/>
            <a:r>
              <a:rPr lang="en-AU" sz="3400" b="1" dirty="0"/>
              <a:t>according to </a:t>
            </a:r>
            <a:r>
              <a:rPr lang="en-AU" sz="3400" b="1" dirty="0">
                <a:solidFill>
                  <a:srgbClr val="FF0000"/>
                </a:solidFill>
              </a:rPr>
              <a:t>the Spirit of holiness</a:t>
            </a:r>
            <a:r>
              <a:rPr lang="en-AU" sz="3400" b="1" dirty="0"/>
              <a:t>,</a:t>
            </a:r>
          </a:p>
          <a:p>
            <a:pPr algn="ctr"/>
            <a:r>
              <a:rPr lang="en-AU" sz="3400" b="1" dirty="0">
                <a:solidFill>
                  <a:srgbClr val="FF0000"/>
                </a:solidFill>
              </a:rPr>
              <a:t>Jesus Christ our Lord</a:t>
            </a:r>
            <a:r>
              <a:rPr lang="en-AU" sz="3400" b="1" dirty="0"/>
              <a:t>.</a:t>
            </a:r>
          </a:p>
          <a:p>
            <a:pPr algn="r"/>
            <a:r>
              <a:rPr lang="en-AU" sz="2400" b="1" i="1" dirty="0"/>
              <a:t>Romans 1: 1b – 4 (NASB, 1999)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9DCEF-E32C-DF3C-A828-C617C77E7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973" y="0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30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65B8-FEEC-9393-2DF7-63A54E0FB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/>
          <a:p>
            <a:r>
              <a:rPr lang="en-AU" sz="5400" b="1" dirty="0">
                <a:latin typeface="Bradley Hand ITC" panose="03070402050302030203" pitchFamily="66" charset="0"/>
              </a:rPr>
              <a:t>..CONCERNING HIS SON..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64FEA-5ADE-85AF-129B-9B0BB4A2F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b="1" dirty="0"/>
              <a:t>ROMANS 1: 3 (NASB, 1999)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2325F-A7BE-257D-5365-CC0428412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688" y="4258849"/>
            <a:ext cx="10321447" cy="1903956"/>
          </a:xfrm>
        </p:spPr>
        <p:txBody>
          <a:bodyPr>
            <a:noAutofit/>
          </a:bodyPr>
          <a:lstStyle/>
          <a:p>
            <a:r>
              <a:rPr lang="en-AU" sz="2400" b="1" dirty="0"/>
              <a:t>THE GOOD NEWS IS ABOUT THE CENTRALITY OF JESUS: </a:t>
            </a:r>
          </a:p>
          <a:p>
            <a:r>
              <a:rPr lang="en-AU" sz="2400" b="1" dirty="0"/>
              <a:t>HIS IDENTITY,  LIFE,  DEATH, RESURRECTION, REIGN</a:t>
            </a:r>
          </a:p>
          <a:p>
            <a:r>
              <a:rPr lang="en-AU" sz="3600" b="1" dirty="0"/>
              <a:t>THE GOSPEL IS JESUS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E4A19-C280-EF4B-444A-A99B3FDE1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014" y="0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23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3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C08F66-20CB-579C-AEB5-C41B14EB9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843" y="540239"/>
            <a:ext cx="4615479" cy="461547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7ED8BE4-E397-DA68-BF9A-259BFEE877FA}"/>
              </a:ext>
            </a:extLst>
          </p:cNvPr>
          <p:cNvSpPr txBox="1"/>
          <p:nvPr/>
        </p:nvSpPr>
        <p:spPr>
          <a:xfrm>
            <a:off x="3289244" y="5277753"/>
            <a:ext cx="6596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5400" b="1" dirty="0">
                <a:latin typeface="Bradley Hand ITC" panose="03070402050302030203" pitchFamily="66" charset="0"/>
              </a:rPr>
              <a:t>ASPECTS OF JESUS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8DBB3-58FE-D3EA-9675-4F4328FA59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9828" y="540239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48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981557-0ADB-C324-12E3-BC20D7105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036" y="751708"/>
            <a:ext cx="1231499" cy="4694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8D3CCC-9CD1-E1CD-ADFC-6E0294EE0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318" y="845360"/>
            <a:ext cx="2955099" cy="2812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BCD601-0328-C406-6225-00F85DD9FC3F}"/>
              </a:ext>
            </a:extLst>
          </p:cNvPr>
          <p:cNvSpPr txBox="1"/>
          <p:nvPr/>
        </p:nvSpPr>
        <p:spPr>
          <a:xfrm>
            <a:off x="579385" y="3862131"/>
            <a:ext cx="1125869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JESUS WAS FULLY HUMAN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‘.. A descendant of David according to the flesh..”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Romans 1: 3b (NASB, 1999)</a:t>
            </a:r>
          </a:p>
        </p:txBody>
      </p:sp>
    </p:spTree>
    <p:extLst>
      <p:ext uri="{BB962C8B-B14F-4D97-AF65-F5344CB8AC3E}">
        <p14:creationId xmlns:p14="http://schemas.microsoft.com/office/powerpoint/2010/main" val="1690037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DEB98-5DB2-22B7-1383-638AB934F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239" y="87828"/>
            <a:ext cx="1231499" cy="4694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63A975-C84A-6AD1-A880-2417570F286E}"/>
              </a:ext>
            </a:extLst>
          </p:cNvPr>
          <p:cNvSpPr txBox="1"/>
          <p:nvPr/>
        </p:nvSpPr>
        <p:spPr>
          <a:xfrm>
            <a:off x="772436" y="751562"/>
            <a:ext cx="1037155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400" b="1" dirty="0"/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AU" sz="2800" b="1" dirty="0">
                <a:latin typeface="Bradley Hand ITC" panose="03070402050302030203" pitchFamily="66" charset="0"/>
              </a:rPr>
              <a:t>JESUS WAS A MAN, SOMEONE REAL, WITH PARENTS AND ANCESTORS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en-AU" sz="2800" b="1" dirty="0">
              <a:latin typeface="Bradley Hand ITC" panose="03070402050302030203" pitchFamily="66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AU" sz="2800" b="1" dirty="0">
                <a:latin typeface="Bradley Hand ITC" panose="03070402050302030203" pitchFamily="66" charset="0"/>
              </a:rPr>
              <a:t>JESUS WAS JEWISH, CIRCUMCISED, WHO KEPT THE LAW AND WHO COULD FULFILL THE LORD’S PROMISES TO ISRAEL</a:t>
            </a:r>
          </a:p>
          <a:p>
            <a:pPr algn="ctr"/>
            <a:endParaRPr lang="en-AU" sz="2800" b="1" dirty="0">
              <a:latin typeface="Bradley Hand ITC" panose="03070402050302030203" pitchFamily="66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AU" sz="2800" b="1" dirty="0">
                <a:latin typeface="Bradley Hand ITC" panose="03070402050302030203" pitchFamily="66" charset="0"/>
              </a:rPr>
              <a:t>JESUS WAS THE RIGHTFUL KING, HEIR TO DAVID’S THRONE, THE ONE WHO WOULD COME AND RULE OVER THE NATIONS ON BEHALF OF YHWH </a:t>
            </a:r>
          </a:p>
          <a:p>
            <a:pPr algn="ctr"/>
            <a:endParaRPr lang="en-AU" sz="5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6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lowing advent candles on purple background">
            <a:extLst>
              <a:ext uri="{FF2B5EF4-FFF2-40B4-BE49-F238E27FC236}">
                <a16:creationId xmlns:a16="http://schemas.microsoft.com/office/drawing/2014/main" id="{172CD461-8B4D-0142-FC61-F437B551E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" b="1"/>
          <a:stretch>
            <a:fillRect/>
          </a:stretch>
        </p:blipFill>
        <p:spPr bwMode="auto">
          <a:xfrm>
            <a:off x="486138" y="488137"/>
            <a:ext cx="11227442" cy="58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45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049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050" name="Picture 1049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051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052" name="Picture 1051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C93A42E-F94B-3FEA-92E1-71005DD3A8DC}"/>
              </a:ext>
            </a:extLst>
          </p:cNvPr>
          <p:cNvSpPr txBox="1"/>
          <p:nvPr/>
        </p:nvSpPr>
        <p:spPr>
          <a:xfrm>
            <a:off x="7681586" y="6397156"/>
            <a:ext cx="61189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00" b="1" dirty="0"/>
              <a:t>https://stock.adobe.com/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7554A-7CB8-3022-9115-A64AAFDE0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6915" y="9352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38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den alphabet,  2 gold typo">
            <a:extLst>
              <a:ext uri="{FF2B5EF4-FFF2-40B4-BE49-F238E27FC236}">
                <a16:creationId xmlns:a16="http://schemas.microsoft.com/office/drawing/2014/main" id="{70BB7FC0-4F9C-D420-BE8C-54212F31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86" y="920314"/>
            <a:ext cx="3043825" cy="263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168540-2E04-6932-BF5C-9FFBAC0C4A68}"/>
              </a:ext>
            </a:extLst>
          </p:cNvPr>
          <p:cNvSpPr txBox="1"/>
          <p:nvPr/>
        </p:nvSpPr>
        <p:spPr>
          <a:xfrm>
            <a:off x="759912" y="3870542"/>
            <a:ext cx="1067217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JESUS WAS THE SON OF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‘.. </a:t>
            </a:r>
            <a:r>
              <a:rPr lang="en-AU" sz="2400" b="1" dirty="0">
                <a:solidFill>
                  <a:prstClr val="black"/>
                </a:solidFill>
                <a:latin typeface="Garamond" panose="02020404030301010803"/>
              </a:rPr>
              <a:t>declared the Son of God with power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..”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Romans 1: </a:t>
            </a:r>
            <a:r>
              <a:rPr lang="en-AU" sz="2400" b="1" dirty="0">
                <a:solidFill>
                  <a:prstClr val="black"/>
                </a:solidFill>
                <a:latin typeface="Garamond" panose="02020404030301010803"/>
              </a:rPr>
              <a:t>4a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(NASB, 1999)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F80EE7-ED40-CFE8-B1AA-BE02F03F2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850" y="107981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32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9F12B-CE8C-3D5A-37D3-D7349351F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039619-17A7-4FF5-F71D-2150ED56D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239" y="87828"/>
            <a:ext cx="1231499" cy="4694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A80C62-EF29-155B-3648-09CE6B0C2440}"/>
              </a:ext>
            </a:extLst>
          </p:cNvPr>
          <p:cNvSpPr txBox="1"/>
          <p:nvPr/>
        </p:nvSpPr>
        <p:spPr>
          <a:xfrm>
            <a:off x="772436" y="688062"/>
            <a:ext cx="103715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400" b="1" dirty="0"/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THIS JEWISH MAN, THE SON OF A CARPENTER, WHO HAD BROTHERS AND SISTERS, SPOKE WITH A GALILEAN ACCENT, WHO GOT THIRSTY &amp; HUNGRY, WHO ATE AND SLEPT, WHO LAUGHED AND CRIED AND WASHED FEET, WAS </a:t>
            </a:r>
          </a:p>
          <a:p>
            <a:pPr algn="ctr"/>
            <a:r>
              <a:rPr lang="en-A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THE SON OF GOD IN POWER</a:t>
            </a:r>
          </a:p>
          <a:p>
            <a:pPr algn="ctr"/>
            <a:endParaRPr lang="en-A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JESUS – THIS MAN FROM NAZARETH – WAS (AND IS) GOD’S MESSIAH. </a:t>
            </a:r>
          </a:p>
          <a:p>
            <a:pPr algn="ctr"/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HE WAS (AND IS)THE SON OF GOD IN POWER </a:t>
            </a:r>
          </a:p>
          <a:p>
            <a:pPr algn="ctr"/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AND “GOD OVER ALL” </a:t>
            </a:r>
          </a:p>
          <a:p>
            <a:pPr algn="ctr"/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(Romans 9:5 )</a:t>
            </a:r>
          </a:p>
          <a:p>
            <a:pPr algn="ctr"/>
            <a:endParaRPr lang="en-AU" sz="5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47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590C0-F7C0-FE35-D0B4-DEF5A6495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A69349-F80D-A32E-9479-B6D073FAD674}"/>
              </a:ext>
            </a:extLst>
          </p:cNvPr>
          <p:cNvSpPr txBox="1"/>
          <p:nvPr/>
        </p:nvSpPr>
        <p:spPr>
          <a:xfrm>
            <a:off x="2229633" y="936010"/>
            <a:ext cx="95156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JESUS WAS RESURRECTED FROM THE DEAD ACCORDING TO THE SPIRIT OF HOLINESS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‘.. </a:t>
            </a:r>
            <a:r>
              <a:rPr lang="en-AU" sz="2400" b="1" dirty="0">
                <a:solidFill>
                  <a:prstClr val="black"/>
                </a:solidFill>
                <a:latin typeface="Garamond" panose="02020404030301010803"/>
              </a:rPr>
              <a:t>b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y the resurrection from the dead, according to the Spirit of Holiness..”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Romans 1: </a:t>
            </a:r>
            <a:r>
              <a:rPr lang="en-AU" sz="2400" b="1" dirty="0">
                <a:solidFill>
                  <a:prstClr val="black"/>
                </a:solidFill>
                <a:latin typeface="Garamond" panose="02020404030301010803"/>
              </a:rPr>
              <a:t>4b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(NASB, 1999)</a:t>
            </a:r>
          </a:p>
        </p:txBody>
      </p:sp>
      <p:pic>
        <p:nvPicPr>
          <p:cNvPr id="2050" name="Picture 2" descr="Blink blink of 3d golden number three text effect">
            <a:extLst>
              <a:ext uri="{FF2B5EF4-FFF2-40B4-BE49-F238E27FC236}">
                <a16:creationId xmlns:a16="http://schemas.microsoft.com/office/drawing/2014/main" id="{035AB46F-DC08-4C2B-5010-6A50386FD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7" y="3429000"/>
            <a:ext cx="2708753" cy="290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75A94E-2F09-22B7-0FD6-8F0FAB45C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450" y="0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83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FF5D0-0135-F6C1-D6A2-B30253F54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98700D-55EC-4C59-59B5-E70334DAF50A}"/>
              </a:ext>
            </a:extLst>
          </p:cNvPr>
          <p:cNvSpPr txBox="1"/>
          <p:nvPr/>
        </p:nvSpPr>
        <p:spPr>
          <a:xfrm>
            <a:off x="952500" y="1659285"/>
            <a:ext cx="105719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THE AUTHORITY GIVEN TO JESUS IS ANNOUNCED TO THE WORLD BY THE HOLY SPIRIT</a:t>
            </a:r>
          </a:p>
          <a:p>
            <a:pPr algn="ctr"/>
            <a:endParaRPr lang="en-A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JESUS WAS RAISED FROM THE DEAD ACCORDING TO THE SPIRIT OF HOLINESS IN ALL PERFECTION &amp; PURITY</a:t>
            </a:r>
          </a:p>
          <a:p>
            <a:pPr algn="ctr"/>
            <a:endParaRPr lang="en-AU" sz="2800" b="1" dirty="0">
              <a:latin typeface="Bradley Hand ITC" panose="03070402050302030203" pitchFamily="66" charset="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A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THE RESURRECTION IS THE FATHER’S PROCLAIMATION OF THE SON’S LORDSHIP BY THE HOLY SPIRIT’S POWER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C3D43C-4A2E-22A0-D493-393A3F570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717" y="0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44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88805-196A-B343-8E79-2854F7583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090281-CF45-F556-93A8-D814AE3B11C0}"/>
              </a:ext>
            </a:extLst>
          </p:cNvPr>
          <p:cNvSpPr txBox="1"/>
          <p:nvPr/>
        </p:nvSpPr>
        <p:spPr>
          <a:xfrm>
            <a:off x="190500" y="765414"/>
            <a:ext cx="7747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JESUS CHRIST OUR LORD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‘.. </a:t>
            </a:r>
            <a:r>
              <a:rPr lang="en-AU" sz="2400" b="1" dirty="0">
                <a:solidFill>
                  <a:prstClr val="black"/>
                </a:solidFill>
                <a:latin typeface="Garamond" panose="02020404030301010803"/>
              </a:rPr>
              <a:t>Jesus Christ our Lord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Romans 1: </a:t>
            </a:r>
            <a:r>
              <a:rPr lang="en-AU" sz="2400" b="1" dirty="0">
                <a:solidFill>
                  <a:prstClr val="black"/>
                </a:solidFill>
                <a:latin typeface="Garamond" panose="02020404030301010803"/>
              </a:rPr>
              <a:t>4b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(NASB, 1999)</a:t>
            </a:r>
          </a:p>
        </p:txBody>
      </p:sp>
      <p:pic>
        <p:nvPicPr>
          <p:cNvPr id="3074" name="Picture 2" descr="Hand writing Summary with red marker on transparent wipe board. Hand writing Summary with red marker on transparent wipe board summary word stock pictures, royalty-free photos &amp; images">
            <a:extLst>
              <a:ext uri="{FF2B5EF4-FFF2-40B4-BE49-F238E27FC236}">
                <a16:creationId xmlns:a16="http://schemas.microsoft.com/office/drawing/2014/main" id="{C118E252-BF00-906E-4E63-BE68483ED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024793"/>
            <a:ext cx="4064000" cy="225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49E1AF-F281-F44B-7129-6EE69D1C2071}"/>
              </a:ext>
            </a:extLst>
          </p:cNvPr>
          <p:cNvSpPr txBox="1"/>
          <p:nvPr/>
        </p:nvSpPr>
        <p:spPr>
          <a:xfrm>
            <a:off x="685800" y="3439923"/>
            <a:ext cx="1079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KEY POINTS:</a:t>
            </a:r>
          </a:p>
          <a:p>
            <a:pPr marL="457200" indent="-457200">
              <a:buAutoNum type="arabicParenR"/>
            </a:pPr>
            <a:r>
              <a:rPr lang="en-AU" sz="2400" b="1" dirty="0"/>
              <a:t>JESUS IS THE “</a:t>
            </a:r>
            <a:r>
              <a:rPr lang="en-AU" sz="2400" b="1" u="sng" dirty="0">
                <a:solidFill>
                  <a:srgbClr val="FF0000"/>
                </a:solidFill>
              </a:rPr>
              <a:t>CHRIST</a:t>
            </a:r>
            <a:r>
              <a:rPr lang="en-AU" sz="2400" b="1" dirty="0"/>
              <a:t>”, THE PROMISED KING OF ISRAEL</a:t>
            </a:r>
          </a:p>
          <a:p>
            <a:endParaRPr lang="en-AU" sz="2400" b="1" dirty="0"/>
          </a:p>
          <a:p>
            <a:r>
              <a:rPr lang="en-AU" sz="2400" b="1" dirty="0"/>
              <a:t>2)  JESUS IS “</a:t>
            </a:r>
            <a:r>
              <a:rPr lang="en-AU" sz="2400" b="1" u="sng" dirty="0">
                <a:solidFill>
                  <a:srgbClr val="FF0000"/>
                </a:solidFill>
              </a:rPr>
              <a:t>LORD</a:t>
            </a:r>
            <a:r>
              <a:rPr lang="en-AU" sz="2400" b="1" dirty="0"/>
              <a:t>”, THE RULER OF THE WHOLE WORLD.</a:t>
            </a:r>
          </a:p>
          <a:p>
            <a:endParaRPr lang="en-AU" sz="2400" b="1" dirty="0"/>
          </a:p>
          <a:p>
            <a:pPr marL="457200" indent="-457200">
              <a:buAutoNum type="arabicParenR" startAt="3"/>
            </a:pPr>
            <a:r>
              <a:rPr lang="en-AU" sz="2400" b="1" dirty="0"/>
              <a:t>JESUS IS “</a:t>
            </a:r>
            <a:r>
              <a:rPr lang="en-AU" sz="2400" b="1" u="sng" dirty="0">
                <a:solidFill>
                  <a:srgbClr val="FF0000"/>
                </a:solidFill>
              </a:rPr>
              <a:t>OUR</a:t>
            </a:r>
            <a:r>
              <a:rPr lang="en-AU" sz="2400" b="1" dirty="0"/>
              <a:t>” LORD, HE IS THE PERSON WHO WE CAN </a:t>
            </a:r>
          </a:p>
          <a:p>
            <a:r>
              <a:rPr lang="en-AU" sz="2400" b="1" dirty="0"/>
              <a:t>      KNOW, PRAISE, LOVE &amp; FOLLOW.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EBB43-8E14-FB12-F772-F0D49365E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550" y="0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55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 writing Conclusion text in screen.">
            <a:extLst>
              <a:ext uri="{FF2B5EF4-FFF2-40B4-BE49-F238E27FC236}">
                <a16:creationId xmlns:a16="http://schemas.microsoft.com/office/drawing/2014/main" id="{3DF5D8D3-B750-96E1-87DF-7BE66BBA1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" r="18867" b="-1"/>
          <a:stretch>
            <a:fillRect/>
          </a:stretch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D3EACE-3C48-7758-AB73-BB3A96E31307}"/>
              </a:ext>
            </a:extLst>
          </p:cNvPr>
          <p:cNvSpPr txBox="1"/>
          <p:nvPr/>
        </p:nvSpPr>
        <p:spPr>
          <a:xfrm>
            <a:off x="7127543" y="6377940"/>
            <a:ext cx="60937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https://stock.adobe.com/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73ACC-DC0D-8231-DACA-C8560E6AA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28" y="110728"/>
            <a:ext cx="1231499" cy="4694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5DC0B8-C482-FB06-C14D-20777DC32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7034" y="92330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11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7FAAD-0423-6D61-72CF-328B817A2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A06D08-033D-F6FA-35F0-D4369CC3187B}"/>
              </a:ext>
            </a:extLst>
          </p:cNvPr>
          <p:cNvSpPr txBox="1"/>
          <p:nvPr/>
        </p:nvSpPr>
        <p:spPr>
          <a:xfrm>
            <a:off x="508000" y="732810"/>
            <a:ext cx="111252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THE GOSPEL IS PRIMARILY A PERSON,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54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NOT AN EVENT.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5400" b="1" dirty="0">
              <a:solidFill>
                <a:prstClr val="black"/>
              </a:solidFill>
              <a:latin typeface="Bradley Hand ITC" panose="03070402050302030203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54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IT IS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54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“OF GOD, CONCERNING HIS SON”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45A0DE-82FE-74DE-D593-6A63F89B7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350" y="0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81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450B48-1234-5831-9F53-536D36888E1A}"/>
              </a:ext>
            </a:extLst>
          </p:cNvPr>
          <p:cNvSpPr txBox="1"/>
          <p:nvPr/>
        </p:nvSpPr>
        <p:spPr>
          <a:xfrm>
            <a:off x="2041293" y="1981200"/>
            <a:ext cx="79287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	WHAT WILL BE YOUR </a:t>
            </a:r>
          </a:p>
          <a:p>
            <a:pPr algn="ctr"/>
            <a:r>
              <a:rPr lang="en-A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RESPONSE </a:t>
            </a:r>
          </a:p>
          <a:p>
            <a:pPr algn="ctr"/>
            <a:r>
              <a:rPr lang="en-A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TO JESUS CHRIST?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CDFB5-113B-1F68-575A-3505D723F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250" y="0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3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BD4628-3454-8E47-320A-C2D6CB0761F3}"/>
              </a:ext>
            </a:extLst>
          </p:cNvPr>
          <p:cNvSpPr txBox="1"/>
          <p:nvPr/>
        </p:nvSpPr>
        <p:spPr>
          <a:xfrm>
            <a:off x="3861925" y="2844225"/>
            <a:ext cx="4894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400" b="1" dirty="0"/>
              <a:t>www.clichurch.com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854A9-71E7-BA0C-094C-25C8B3946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92" y="1064858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3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2188E-1D58-E6D9-EABC-A6B270D51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d man thinker looking at question mark">
            <a:extLst>
              <a:ext uri="{FF2B5EF4-FFF2-40B4-BE49-F238E27FC236}">
                <a16:creationId xmlns:a16="http://schemas.microsoft.com/office/drawing/2014/main" id="{05E8F1A1-9FED-0BF8-3232-8215082F2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5"/>
          <a:stretch>
            <a:fillRect/>
          </a:stretch>
        </p:blipFill>
        <p:spPr bwMode="auto">
          <a:xfrm>
            <a:off x="4444179" y="704588"/>
            <a:ext cx="6904401" cy="544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F169BF-0F88-1A1F-DEC1-838B87A19DFA}"/>
              </a:ext>
            </a:extLst>
          </p:cNvPr>
          <p:cNvSpPr txBox="1"/>
          <p:nvPr/>
        </p:nvSpPr>
        <p:spPr>
          <a:xfrm>
            <a:off x="1077587" y="2072796"/>
            <a:ext cx="40333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atin typeface="Century Gothic" panose="020B0502020202020204" pitchFamily="34" charset="0"/>
              </a:rPr>
              <a:t>WHO IS COMING?</a:t>
            </a:r>
          </a:p>
          <a:p>
            <a:pPr algn="ctr"/>
            <a:endParaRPr lang="en-AU" sz="2800" b="1" dirty="0">
              <a:latin typeface="Century Gothic" panose="020B0502020202020204" pitchFamily="34" charset="0"/>
            </a:endParaRPr>
          </a:p>
          <a:p>
            <a:pPr algn="ctr"/>
            <a:r>
              <a:rPr lang="en-AU" sz="2800" b="1" dirty="0">
                <a:latin typeface="Century Gothic" panose="020B0502020202020204" pitchFamily="34" charset="0"/>
              </a:rPr>
              <a:t>WHY CELEBRATE THE COMING OF JESUS INTO THE WORLD?</a:t>
            </a:r>
          </a:p>
          <a:p>
            <a:pPr algn="ctr"/>
            <a:endParaRPr lang="en-AU" sz="2800" b="1" dirty="0">
              <a:latin typeface="Century Gothic" panose="020B0502020202020204" pitchFamily="34" charset="0"/>
            </a:endParaRPr>
          </a:p>
          <a:p>
            <a:pPr algn="ctr"/>
            <a:endParaRPr lang="en-AU" sz="28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6D56C-1FAB-A5CE-7D73-978EA2382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3395" y="0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8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68345-0571-A71C-2B78-F84F9DA1D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 SEEK – AND – SAVE 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90F73-F5D0-6083-172A-E11A89FE3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sz="3900" b="1" dirty="0"/>
              <a:t>“For the Son of man  has come to seek and to save that which was lost”</a:t>
            </a:r>
          </a:p>
          <a:p>
            <a:r>
              <a:rPr lang="en-AU" sz="3200" b="1" i="1" dirty="0"/>
              <a:t>Luke 19: 10 (NASB, 1999)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FA6A3-42F9-020C-BF4F-6FB3A8A34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600" y="0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46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7719A4-A279-4733-BAAC-BB9172011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239" y="87828"/>
            <a:ext cx="1231499" cy="4694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95EFD9-34CA-EE15-8FE1-05F6372E4AAF}"/>
              </a:ext>
            </a:extLst>
          </p:cNvPr>
          <p:cNvSpPr txBox="1"/>
          <p:nvPr/>
        </p:nvSpPr>
        <p:spPr>
          <a:xfrm>
            <a:off x="951979" y="859065"/>
            <a:ext cx="10471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IN THIS SEASON, LET US FOCUS ON THE REASON WHY HE CAME</a:t>
            </a:r>
          </a:p>
          <a:p>
            <a:pPr algn="ctr"/>
            <a:r>
              <a:rPr lang="en-AU" sz="2400" b="1" dirty="0"/>
              <a:t>INTO THE WORLD.</a:t>
            </a:r>
          </a:p>
          <a:p>
            <a:pPr algn="ctr"/>
            <a:endParaRPr lang="en-AU" sz="2400" b="1" dirty="0"/>
          </a:p>
          <a:p>
            <a:pPr algn="ctr"/>
            <a:r>
              <a:rPr lang="en-AU" sz="2400" b="1" dirty="0"/>
              <a:t>MAY THE SPIRIT OF OUR CELEBRATION BE THE SPIRIT IN WHICH HE CAME.</a:t>
            </a:r>
          </a:p>
          <a:p>
            <a:pPr algn="ctr"/>
            <a:endParaRPr lang="en-AU" sz="2400" b="1" dirty="0"/>
          </a:p>
          <a:p>
            <a:pPr algn="ctr"/>
            <a:r>
              <a:rPr lang="en-AU" sz="2400" b="1" dirty="0"/>
              <a:t>HE CAME TO SEARCH FOR THOSE WHO WERE LOST,</a:t>
            </a:r>
          </a:p>
          <a:p>
            <a:pPr algn="ctr"/>
            <a:r>
              <a:rPr lang="en-AU" sz="2400" b="1" dirty="0"/>
              <a:t>HE CAME TO SEEK FOR THOSE WHOSE HEARTS LONGED FOR SOMETHING MORE THAN THE WORLD COULD SATISFY</a:t>
            </a:r>
          </a:p>
          <a:p>
            <a:pPr algn="ctr"/>
            <a:endParaRPr lang="en-AU" sz="2400" b="1" dirty="0"/>
          </a:p>
          <a:p>
            <a:pPr algn="ctr"/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JESUS CHRIST CAME TO RESCUE LOST PEOPLE FROM THE WRATH TO COME </a:t>
            </a:r>
          </a:p>
          <a:p>
            <a:pPr algn="ctr"/>
            <a:r>
              <a:rPr lang="en-AU" sz="2400" b="1" dirty="0"/>
              <a:t>(1 Thessalonians 1: 10)</a:t>
            </a:r>
          </a:p>
        </p:txBody>
      </p:sp>
    </p:spTree>
    <p:extLst>
      <p:ext uri="{BB962C8B-B14F-4D97-AF65-F5344CB8AC3E}">
        <p14:creationId xmlns:p14="http://schemas.microsoft.com/office/powerpoint/2010/main" val="20457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52828-9061-5CAC-169D-06D54F1B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F2C79A-5C96-8B81-9934-8CFA7CF73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239" y="87828"/>
            <a:ext cx="1231499" cy="4694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961726-544D-2DFC-B9F5-B8EEC1858DAB}"/>
              </a:ext>
            </a:extLst>
          </p:cNvPr>
          <p:cNvSpPr txBox="1"/>
          <p:nvPr/>
        </p:nvSpPr>
        <p:spPr>
          <a:xfrm>
            <a:off x="860121" y="557261"/>
            <a:ext cx="104717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400" b="1" dirty="0"/>
          </a:p>
          <a:p>
            <a:pPr algn="ctr"/>
            <a:r>
              <a:rPr lang="en-AU" sz="2400" b="1" dirty="0"/>
              <a:t>ADVENT IS A SEASON FOR THINKING ABOUT &amp; CELEBRATING   THE HEART &amp; MISSION OF GOD. </a:t>
            </a:r>
          </a:p>
          <a:p>
            <a:pPr algn="ctr"/>
            <a:endParaRPr lang="en-AU" sz="2400" b="1" dirty="0"/>
          </a:p>
          <a:p>
            <a:pPr algn="ctr"/>
            <a:r>
              <a:rPr lang="en-AU" sz="2400" b="1" dirty="0"/>
              <a:t>THIS SEASON IS ABOUT </a:t>
            </a:r>
          </a:p>
          <a:p>
            <a:pPr algn="ctr"/>
            <a:r>
              <a:rPr lang="en-AU" sz="2400" b="1" dirty="0"/>
              <a:t>OUR ETERNAL, MAGNIFICENT, MIGHTY, AWESOME GOD CHOOSING TO IDENTIFY SO TOTALLY WITH US </a:t>
            </a:r>
          </a:p>
          <a:p>
            <a:pPr algn="ctr"/>
            <a:r>
              <a:rPr lang="en-AU" sz="2400" b="1" dirty="0"/>
              <a:t>THAT HE SENT HIS SON ON </a:t>
            </a:r>
          </a:p>
          <a:p>
            <a:pPr algn="ctr"/>
            <a:r>
              <a:rPr lang="en-AU" sz="2400" b="1" dirty="0"/>
              <a:t>A SEARCH AND RESCUE MISSION TO SAVE US  </a:t>
            </a:r>
          </a:p>
          <a:p>
            <a:pPr algn="ctr"/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GOD IS A SENDING, PURSUING, SEARCHING, SAVING GOD</a:t>
            </a:r>
          </a:p>
        </p:txBody>
      </p:sp>
    </p:spTree>
    <p:extLst>
      <p:ext uri="{BB962C8B-B14F-4D97-AF65-F5344CB8AC3E}">
        <p14:creationId xmlns:p14="http://schemas.microsoft.com/office/powerpoint/2010/main" val="419458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67A1D-2BCF-E67D-77F4-09E403DF2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592F24-5752-5FB5-6003-03ED70750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239" y="87828"/>
            <a:ext cx="1231499" cy="4694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777419-BF9D-005B-5578-19EF34743E92}"/>
              </a:ext>
            </a:extLst>
          </p:cNvPr>
          <p:cNvSpPr txBox="1"/>
          <p:nvPr/>
        </p:nvSpPr>
        <p:spPr>
          <a:xfrm>
            <a:off x="6475956" y="557261"/>
            <a:ext cx="49978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400" b="1" dirty="0"/>
          </a:p>
          <a:p>
            <a:pPr algn="ctr"/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OUR ETERNAL GOD STEPPED INTO TIME.</a:t>
            </a:r>
          </a:p>
          <a:p>
            <a:pPr algn="ctr"/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THE CREATOR OF ALL THINGS BECAME PART OF HIS CREATION </a:t>
            </a:r>
          </a:p>
        </p:txBody>
      </p:sp>
      <p:pic>
        <p:nvPicPr>
          <p:cNvPr id="2" name="Picture 2" descr="question mark and thinking man">
            <a:extLst>
              <a:ext uri="{FF2B5EF4-FFF2-40B4-BE49-F238E27FC236}">
                <a16:creationId xmlns:a16="http://schemas.microsoft.com/office/drawing/2014/main" id="{12720269-0C41-B831-BB14-F4112441A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/>
          <a:stretch>
            <a:fillRect/>
          </a:stretch>
        </p:blipFill>
        <p:spPr bwMode="auto">
          <a:xfrm>
            <a:off x="718159" y="888250"/>
            <a:ext cx="5933162" cy="51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488302-0C7E-A988-166D-3E2EAF3B2DD8}"/>
              </a:ext>
            </a:extLst>
          </p:cNvPr>
          <p:cNvSpPr txBox="1"/>
          <p:nvPr/>
        </p:nvSpPr>
        <p:spPr>
          <a:xfrm>
            <a:off x="2455101" y="3582444"/>
            <a:ext cx="964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126817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9D453-06A0-5BC9-B35C-0F23A3DF8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0E98E9-8373-FF6F-34A7-154E755EB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239" y="87828"/>
            <a:ext cx="1231499" cy="4694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AFDCC-EE01-A81A-50D1-E75AC5BA46F2}"/>
              </a:ext>
            </a:extLst>
          </p:cNvPr>
          <p:cNvSpPr txBox="1"/>
          <p:nvPr/>
        </p:nvSpPr>
        <p:spPr>
          <a:xfrm>
            <a:off x="860121" y="557261"/>
            <a:ext cx="104717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400" b="1" dirty="0"/>
          </a:p>
          <a:p>
            <a:pPr algn="ctr"/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THE ALMIGTHY GOD BECAME APPROACHABLE</a:t>
            </a:r>
          </a:p>
          <a:p>
            <a:pPr algn="ctr"/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THE INFINITE ONE BECAME AN INFANT.</a:t>
            </a:r>
          </a:p>
          <a:p>
            <a:pPr algn="ctr"/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en-A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THE WORD BECAME FLESH, AND DWELT AMONG US</a:t>
            </a:r>
          </a:p>
          <a:p>
            <a:pPr algn="ctr"/>
            <a:r>
              <a:rPr lang="en-AU" sz="2800" b="1" i="1" dirty="0"/>
              <a:t>John</a:t>
            </a:r>
            <a:r>
              <a:rPr lang="en-A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14</a:t>
            </a:r>
          </a:p>
        </p:txBody>
      </p:sp>
    </p:spTree>
    <p:extLst>
      <p:ext uri="{BB962C8B-B14F-4D97-AF65-F5344CB8AC3E}">
        <p14:creationId xmlns:p14="http://schemas.microsoft.com/office/powerpoint/2010/main" val="3589340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2035</TotalTime>
  <Words>1363</Words>
  <Application>Microsoft Office PowerPoint</Application>
  <PresentationFormat>Widescreen</PresentationFormat>
  <Paragraphs>202</Paragraphs>
  <Slides>38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Aptos</vt:lpstr>
      <vt:lpstr>Arial</vt:lpstr>
      <vt:lpstr>Baguet Script</vt:lpstr>
      <vt:lpstr>Bradley Hand ITC</vt:lpstr>
      <vt:lpstr>Century Gothic</vt:lpstr>
      <vt:lpstr>Garamond</vt:lpstr>
      <vt:lpstr>Verdana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A SEEK – AND – SAVE 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is He in yonder stall, At whose feet the shepherds fall?  ‘Tis the Lord! O wondrous story! ‘Tis the Lord, the King of Glory! At His feet we humbly fall Crown Him! Crown Him, Lord of all! </vt:lpstr>
      <vt:lpstr>A ray of hope flickers in the sky A tiny star lights up way up high All across the land, dawns a brand new morn this comes to pass when a child is born… …The winds of change whisper in the trees And the walls of doubt crumble, tossed and torn, this comes to pass when a child is born</vt:lpstr>
      <vt:lpstr>PowerPoint Presentation</vt:lpstr>
      <vt:lpstr>PowerPoint Presentation</vt:lpstr>
      <vt:lpstr>The Son of God  became a man  to enable men to become  sons of God.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..CONCERNING HIS SON..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 Fang</dc:creator>
  <cp:lastModifiedBy>R Fang</cp:lastModifiedBy>
  <cp:revision>4</cp:revision>
  <dcterms:created xsi:type="dcterms:W3CDTF">2025-12-08T01:13:30Z</dcterms:created>
  <dcterms:modified xsi:type="dcterms:W3CDTF">2025-12-20T08:12:41Z</dcterms:modified>
</cp:coreProperties>
</file>