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5" r:id="rId2"/>
    <p:sldId id="257" r:id="rId3"/>
    <p:sldId id="290" r:id="rId4"/>
    <p:sldId id="288" r:id="rId5"/>
    <p:sldId id="291" r:id="rId6"/>
    <p:sldId id="293" r:id="rId7"/>
    <p:sldId id="271" r:id="rId8"/>
    <p:sldId id="261" r:id="rId9"/>
    <p:sldId id="260" r:id="rId10"/>
    <p:sldId id="258" r:id="rId11"/>
    <p:sldId id="272" r:id="rId12"/>
    <p:sldId id="287" r:id="rId13"/>
    <p:sldId id="286" r:id="rId14"/>
    <p:sldId id="277" r:id="rId15"/>
    <p:sldId id="262" r:id="rId16"/>
    <p:sldId id="264" r:id="rId17"/>
    <p:sldId id="265" r:id="rId18"/>
    <p:sldId id="280" r:id="rId19"/>
    <p:sldId id="259" r:id="rId20"/>
    <p:sldId id="274" r:id="rId21"/>
    <p:sldId id="278" r:id="rId22"/>
    <p:sldId id="268" r:id="rId23"/>
    <p:sldId id="270" r:id="rId24"/>
    <p:sldId id="269" r:id="rId25"/>
    <p:sldId id="276" r:id="rId26"/>
    <p:sldId id="266" r:id="rId27"/>
    <p:sldId id="289" r:id="rId28"/>
    <p:sldId id="26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snapToGrid="0">
      <p:cViewPr varScale="1">
        <p:scale>
          <a:sx n="58" d="100"/>
          <a:sy n="58" d="100"/>
        </p:scale>
        <p:origin x="102" y="5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11/24/2025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11/24/2025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mindachen.github.io/"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0C91A-36C4-4C7C-B1FF-BF9ABF1148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B6DE1D-275D-4E74-BBC2-4DFE986D3A43}"/>
              </a:ext>
            </a:extLst>
          </p:cNvPr>
          <p:cNvSpPr>
            <a:spLocks noGrp="1"/>
          </p:cNvSpPr>
          <p:nvPr>
            <p:ph idx="1"/>
          </p:nvPr>
        </p:nvSpPr>
        <p:spPr>
          <a:xfrm>
            <a:off x="478841" y="312234"/>
            <a:ext cx="11067048" cy="5769662"/>
          </a:xfrm>
        </p:spPr>
        <p:txBody>
          <a:bodyPr>
            <a:normAutofit fontScale="92500" lnSpcReduction="10000"/>
          </a:bodyPr>
          <a:lstStyle/>
          <a:p>
            <a:pPr marL="0" indent="0">
              <a:buNone/>
            </a:pPr>
            <a:r>
              <a:rPr lang="en-US" sz="5800" b="1" dirty="0"/>
              <a:t>Educating, encouraging and empowering blue-collar families in Taiwan </a:t>
            </a:r>
          </a:p>
          <a:p>
            <a:pPr marL="0" indent="0">
              <a:buNone/>
            </a:pPr>
            <a:endParaRPr lang="en-US" sz="4800" b="1" dirty="0"/>
          </a:p>
          <a:p>
            <a:pPr marL="0" indent="0">
              <a:buNone/>
            </a:pPr>
            <a:r>
              <a:rPr lang="en-US" sz="4300" dirty="0"/>
              <a:t>Ming-Da, </a:t>
            </a:r>
          </a:p>
          <a:p>
            <a:pPr marL="0" indent="0">
              <a:buNone/>
            </a:pPr>
            <a:r>
              <a:rPr lang="en-US" sz="4300" dirty="0"/>
              <a:t>Kitty</a:t>
            </a:r>
          </a:p>
          <a:p>
            <a:pPr marL="0" indent="0">
              <a:buNone/>
            </a:pPr>
            <a:r>
              <a:rPr lang="en-US" sz="4300" dirty="0"/>
              <a:t>Grace</a:t>
            </a:r>
          </a:p>
          <a:p>
            <a:pPr marL="0" indent="0">
              <a:buNone/>
            </a:pPr>
            <a:r>
              <a:rPr lang="en-US" sz="4300" dirty="0"/>
              <a:t>Jonah</a:t>
            </a:r>
          </a:p>
        </p:txBody>
      </p:sp>
      <p:pic>
        <p:nvPicPr>
          <p:cNvPr id="8" name="Picture 7">
            <a:extLst>
              <a:ext uri="{FF2B5EF4-FFF2-40B4-BE49-F238E27FC236}">
                <a16:creationId xmlns:a16="http://schemas.microsoft.com/office/drawing/2014/main" id="{105F4240-54CF-4AEF-B20D-1CE4813632CE}"/>
              </a:ext>
            </a:extLst>
          </p:cNvPr>
          <p:cNvPicPr>
            <a:picLocks noChangeAspect="1"/>
          </p:cNvPicPr>
          <p:nvPr/>
        </p:nvPicPr>
        <p:blipFill>
          <a:blip r:embed="rId2"/>
          <a:stretch>
            <a:fillRect/>
          </a:stretch>
        </p:blipFill>
        <p:spPr>
          <a:xfrm>
            <a:off x="3821890" y="1878978"/>
            <a:ext cx="7101032" cy="4979021"/>
          </a:xfrm>
          <a:prstGeom prst="rect">
            <a:avLst/>
          </a:prstGeom>
        </p:spPr>
      </p:pic>
    </p:spTree>
    <p:extLst>
      <p:ext uri="{BB962C8B-B14F-4D97-AF65-F5344CB8AC3E}">
        <p14:creationId xmlns:p14="http://schemas.microsoft.com/office/powerpoint/2010/main" val="1587034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9DC0-3755-4B64-AD3A-7E9D122FDD26}"/>
              </a:ext>
            </a:extLst>
          </p:cNvPr>
          <p:cNvSpPr>
            <a:spLocks noGrp="1"/>
          </p:cNvSpPr>
          <p:nvPr>
            <p:ph type="title"/>
          </p:nvPr>
        </p:nvSpPr>
        <p:spPr/>
        <p:txBody>
          <a:bodyPr/>
          <a:lstStyle/>
          <a:p>
            <a:r>
              <a:rPr lang="en-US" b="1" dirty="0"/>
              <a:t>After school  program</a:t>
            </a:r>
          </a:p>
        </p:txBody>
      </p:sp>
      <p:pic>
        <p:nvPicPr>
          <p:cNvPr id="5" name="Content Placeholder 4">
            <a:extLst>
              <a:ext uri="{FF2B5EF4-FFF2-40B4-BE49-F238E27FC236}">
                <a16:creationId xmlns:a16="http://schemas.microsoft.com/office/drawing/2014/main" id="{34B893D4-9DD8-4000-A299-5C5C1361737C}"/>
              </a:ext>
            </a:extLst>
          </p:cNvPr>
          <p:cNvPicPr>
            <a:picLocks noGrp="1" noChangeAspect="1"/>
          </p:cNvPicPr>
          <p:nvPr>
            <p:ph idx="1"/>
          </p:nvPr>
        </p:nvPicPr>
        <p:blipFill>
          <a:blip r:embed="rId2"/>
          <a:stretch>
            <a:fillRect/>
          </a:stretch>
        </p:blipFill>
        <p:spPr>
          <a:xfrm>
            <a:off x="6183088" y="1921672"/>
            <a:ext cx="5978146" cy="4483610"/>
          </a:xfrm>
        </p:spPr>
      </p:pic>
      <p:pic>
        <p:nvPicPr>
          <p:cNvPr id="7" name="Picture 6">
            <a:extLst>
              <a:ext uri="{FF2B5EF4-FFF2-40B4-BE49-F238E27FC236}">
                <a16:creationId xmlns:a16="http://schemas.microsoft.com/office/drawing/2014/main" id="{C444C9B5-FCBC-43F1-9C08-171A55471FB3}"/>
              </a:ext>
            </a:extLst>
          </p:cNvPr>
          <p:cNvPicPr>
            <a:picLocks noChangeAspect="1"/>
          </p:cNvPicPr>
          <p:nvPr/>
        </p:nvPicPr>
        <p:blipFill>
          <a:blip r:embed="rId3"/>
          <a:stretch>
            <a:fillRect/>
          </a:stretch>
        </p:blipFill>
        <p:spPr>
          <a:xfrm>
            <a:off x="52538" y="1730828"/>
            <a:ext cx="6552839" cy="3995057"/>
          </a:xfrm>
          <a:prstGeom prst="rect">
            <a:avLst/>
          </a:prstGeom>
        </p:spPr>
      </p:pic>
    </p:spTree>
    <p:extLst>
      <p:ext uri="{BB962C8B-B14F-4D97-AF65-F5344CB8AC3E}">
        <p14:creationId xmlns:p14="http://schemas.microsoft.com/office/powerpoint/2010/main" val="4036580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ED43-3FFF-4E7F-BF6C-F3CF6687FCFC}"/>
              </a:ext>
            </a:extLst>
          </p:cNvPr>
          <p:cNvSpPr>
            <a:spLocks noGrp="1"/>
          </p:cNvSpPr>
          <p:nvPr>
            <p:ph type="title"/>
          </p:nvPr>
        </p:nvSpPr>
        <p:spPr/>
        <p:txBody>
          <a:bodyPr/>
          <a:lstStyle/>
          <a:p>
            <a:r>
              <a:rPr lang="en-US" dirty="0"/>
              <a:t>Caroling in market place </a:t>
            </a:r>
            <a:br>
              <a:rPr lang="en-US" dirty="0"/>
            </a:br>
            <a:r>
              <a:rPr lang="en-US" dirty="0"/>
              <a:t>and fire station</a:t>
            </a:r>
            <a:br>
              <a:rPr lang="en-US" dirty="0"/>
            </a:br>
            <a:endParaRPr lang="en-US" dirty="0"/>
          </a:p>
        </p:txBody>
      </p:sp>
      <p:pic>
        <p:nvPicPr>
          <p:cNvPr id="3" name="Picture 2">
            <a:extLst>
              <a:ext uri="{FF2B5EF4-FFF2-40B4-BE49-F238E27FC236}">
                <a16:creationId xmlns:a16="http://schemas.microsoft.com/office/drawing/2014/main" id="{1A7EA5F0-353D-4F13-8974-C8746DE70572}"/>
              </a:ext>
            </a:extLst>
          </p:cNvPr>
          <p:cNvPicPr>
            <a:picLocks noChangeAspect="1"/>
          </p:cNvPicPr>
          <p:nvPr/>
        </p:nvPicPr>
        <p:blipFill>
          <a:blip r:embed="rId2"/>
          <a:stretch>
            <a:fillRect/>
          </a:stretch>
        </p:blipFill>
        <p:spPr>
          <a:xfrm>
            <a:off x="0" y="2006918"/>
            <a:ext cx="5862362" cy="4398363"/>
          </a:xfrm>
          <a:prstGeom prst="rect">
            <a:avLst/>
          </a:prstGeom>
        </p:spPr>
      </p:pic>
      <p:pic>
        <p:nvPicPr>
          <p:cNvPr id="9" name="Content Placeholder 8">
            <a:extLst>
              <a:ext uri="{FF2B5EF4-FFF2-40B4-BE49-F238E27FC236}">
                <a16:creationId xmlns:a16="http://schemas.microsoft.com/office/drawing/2014/main" id="{BAD23715-CD12-4639-AFA0-C3869B6162EA}"/>
              </a:ext>
            </a:extLst>
          </p:cNvPr>
          <p:cNvPicPr>
            <a:picLocks noGrp="1" noChangeAspect="1"/>
          </p:cNvPicPr>
          <p:nvPr>
            <p:ph idx="1"/>
          </p:nvPr>
        </p:nvPicPr>
        <p:blipFill>
          <a:blip r:embed="rId3"/>
          <a:stretch>
            <a:fillRect/>
          </a:stretch>
        </p:blipFill>
        <p:spPr>
          <a:xfrm>
            <a:off x="5750274" y="1186233"/>
            <a:ext cx="6441726" cy="4340761"/>
          </a:xfrm>
          <a:prstGeom prst="rect">
            <a:avLst/>
          </a:prstGeom>
        </p:spPr>
      </p:pic>
    </p:spTree>
    <p:extLst>
      <p:ext uri="{BB962C8B-B14F-4D97-AF65-F5344CB8AC3E}">
        <p14:creationId xmlns:p14="http://schemas.microsoft.com/office/powerpoint/2010/main" val="1018078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BE98-7F92-45C3-83A5-9C7D3ECEB71A}"/>
              </a:ext>
            </a:extLst>
          </p:cNvPr>
          <p:cNvSpPr>
            <a:spLocks noGrp="1"/>
          </p:cNvSpPr>
          <p:nvPr>
            <p:ph type="title"/>
          </p:nvPr>
        </p:nvSpPr>
        <p:spPr/>
        <p:txBody>
          <a:bodyPr/>
          <a:lstStyle/>
          <a:p>
            <a:r>
              <a:rPr lang="en-US" dirty="0"/>
              <a:t>Help needy family</a:t>
            </a:r>
          </a:p>
        </p:txBody>
      </p:sp>
      <p:pic>
        <p:nvPicPr>
          <p:cNvPr id="4" name="Content Placeholder 3">
            <a:extLst>
              <a:ext uri="{FF2B5EF4-FFF2-40B4-BE49-F238E27FC236}">
                <a16:creationId xmlns:a16="http://schemas.microsoft.com/office/drawing/2014/main" id="{FDD78B7A-243B-4911-B68F-0C50393A37CF}"/>
              </a:ext>
            </a:extLst>
          </p:cNvPr>
          <p:cNvPicPr>
            <a:picLocks noGrp="1" noChangeAspect="1"/>
          </p:cNvPicPr>
          <p:nvPr>
            <p:ph idx="1"/>
          </p:nvPr>
        </p:nvPicPr>
        <p:blipFill>
          <a:blip r:embed="rId2"/>
          <a:stretch>
            <a:fillRect/>
          </a:stretch>
        </p:blipFill>
        <p:spPr>
          <a:xfrm>
            <a:off x="-1" y="3088886"/>
            <a:ext cx="8115511" cy="3744943"/>
          </a:xfrm>
          <a:prstGeom prst="rect">
            <a:avLst/>
          </a:prstGeom>
        </p:spPr>
      </p:pic>
      <p:pic>
        <p:nvPicPr>
          <p:cNvPr id="6" name="Picture 5">
            <a:extLst>
              <a:ext uri="{FF2B5EF4-FFF2-40B4-BE49-F238E27FC236}">
                <a16:creationId xmlns:a16="http://schemas.microsoft.com/office/drawing/2014/main" id="{9B8E0B17-24ED-4564-A779-B477E7D79F63}"/>
              </a:ext>
            </a:extLst>
          </p:cNvPr>
          <p:cNvPicPr>
            <a:picLocks noChangeAspect="1"/>
          </p:cNvPicPr>
          <p:nvPr/>
        </p:nvPicPr>
        <p:blipFill>
          <a:blip r:embed="rId3"/>
          <a:stretch>
            <a:fillRect/>
          </a:stretch>
        </p:blipFill>
        <p:spPr>
          <a:xfrm>
            <a:off x="6819150" y="1453328"/>
            <a:ext cx="5372850" cy="3639058"/>
          </a:xfrm>
          <a:prstGeom prst="rect">
            <a:avLst/>
          </a:prstGeom>
        </p:spPr>
      </p:pic>
    </p:spTree>
    <p:extLst>
      <p:ext uri="{BB962C8B-B14F-4D97-AF65-F5344CB8AC3E}">
        <p14:creationId xmlns:p14="http://schemas.microsoft.com/office/powerpoint/2010/main" val="61318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23BE-9FC8-4F0D-8621-D46D6B921F94}"/>
              </a:ext>
            </a:extLst>
          </p:cNvPr>
          <p:cNvSpPr>
            <a:spLocks noGrp="1"/>
          </p:cNvSpPr>
          <p:nvPr>
            <p:ph type="title"/>
          </p:nvPr>
        </p:nvSpPr>
        <p:spPr/>
        <p:txBody>
          <a:bodyPr/>
          <a:lstStyle/>
          <a:p>
            <a:r>
              <a:rPr lang="en-US" sz="6000" b="1" dirty="0"/>
              <a:t>Connect to community</a:t>
            </a:r>
            <a:endParaRPr lang="en-US" b="1" dirty="0"/>
          </a:p>
        </p:txBody>
      </p:sp>
      <p:sp>
        <p:nvSpPr>
          <p:cNvPr id="3" name="Content Placeholder 2">
            <a:extLst>
              <a:ext uri="{FF2B5EF4-FFF2-40B4-BE49-F238E27FC236}">
                <a16:creationId xmlns:a16="http://schemas.microsoft.com/office/drawing/2014/main" id="{9B2713EF-77D2-4091-855F-6B9095D96554}"/>
              </a:ext>
            </a:extLst>
          </p:cNvPr>
          <p:cNvSpPr>
            <a:spLocks noGrp="1"/>
          </p:cNvSpPr>
          <p:nvPr>
            <p:ph idx="1"/>
          </p:nvPr>
        </p:nvSpPr>
        <p:spPr>
          <a:xfrm>
            <a:off x="1103312" y="2052918"/>
            <a:ext cx="9679917" cy="4195481"/>
          </a:xfrm>
        </p:spPr>
        <p:txBody>
          <a:bodyPr>
            <a:normAutofit/>
          </a:bodyPr>
          <a:lstStyle/>
          <a:p>
            <a:pPr marL="0" indent="0">
              <a:buNone/>
            </a:pPr>
            <a:r>
              <a:rPr lang="en-US" sz="5400" dirty="0"/>
              <a:t>Building bridges </a:t>
            </a:r>
            <a:br>
              <a:rPr lang="en-US" sz="5400" dirty="0"/>
            </a:br>
            <a:r>
              <a:rPr lang="en-US" sz="5400" dirty="0"/>
              <a:t>from school to families, </a:t>
            </a:r>
            <a:br>
              <a:rPr lang="en-US" sz="5400" dirty="0"/>
            </a:br>
            <a:r>
              <a:rPr lang="en-US" sz="5400" dirty="0"/>
              <a:t>from families to Christ.</a:t>
            </a:r>
          </a:p>
        </p:txBody>
      </p:sp>
    </p:spTree>
    <p:extLst>
      <p:ext uri="{BB962C8B-B14F-4D97-AF65-F5344CB8AC3E}">
        <p14:creationId xmlns:p14="http://schemas.microsoft.com/office/powerpoint/2010/main" val="12544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28D02A-FDC4-4DA3-9B9F-3F5B083120A6}"/>
              </a:ext>
            </a:extLst>
          </p:cNvPr>
          <p:cNvPicPr>
            <a:picLocks noGrp="1" noChangeAspect="1"/>
          </p:cNvPicPr>
          <p:nvPr>
            <p:ph idx="1"/>
          </p:nvPr>
        </p:nvPicPr>
        <p:blipFill>
          <a:blip r:embed="rId2"/>
          <a:stretch>
            <a:fillRect/>
          </a:stretch>
        </p:blipFill>
        <p:spPr>
          <a:xfrm>
            <a:off x="662736" y="-2290"/>
            <a:ext cx="9756855" cy="6860289"/>
          </a:xfrm>
          <a:prstGeom prst="rect">
            <a:avLst/>
          </a:prstGeom>
        </p:spPr>
      </p:pic>
      <p:sp>
        <p:nvSpPr>
          <p:cNvPr id="2" name="Title 1">
            <a:extLst>
              <a:ext uri="{FF2B5EF4-FFF2-40B4-BE49-F238E27FC236}">
                <a16:creationId xmlns:a16="http://schemas.microsoft.com/office/drawing/2014/main" id="{70DC89C2-07AB-4A0D-B6FF-110ACC8B2F86}"/>
              </a:ext>
            </a:extLst>
          </p:cNvPr>
          <p:cNvSpPr>
            <a:spLocks noGrp="1"/>
          </p:cNvSpPr>
          <p:nvPr>
            <p:ph type="title"/>
          </p:nvPr>
        </p:nvSpPr>
        <p:spPr>
          <a:xfrm>
            <a:off x="6940638" y="2729586"/>
            <a:ext cx="4588626" cy="1688383"/>
          </a:xfrm>
        </p:spPr>
        <p:txBody>
          <a:bodyPr/>
          <a:lstStyle/>
          <a:p>
            <a:r>
              <a:rPr lang="en-US" sz="4000" b="1" dirty="0">
                <a:solidFill>
                  <a:schemeClr val="accent1">
                    <a:lumMod val="60000"/>
                    <a:lumOff val="40000"/>
                  </a:schemeClr>
                </a:solidFill>
              </a:rPr>
              <a:t>Connect to </a:t>
            </a:r>
            <a:br>
              <a:rPr lang="en-US" sz="4000" b="1" dirty="0">
                <a:solidFill>
                  <a:schemeClr val="accent1">
                    <a:lumMod val="60000"/>
                    <a:lumOff val="40000"/>
                  </a:schemeClr>
                </a:solidFill>
              </a:rPr>
            </a:br>
            <a:r>
              <a:rPr lang="en-US" sz="4000" b="1" dirty="0">
                <a:solidFill>
                  <a:schemeClr val="accent1">
                    <a:lumMod val="60000"/>
                    <a:lumOff val="40000"/>
                  </a:schemeClr>
                </a:solidFill>
              </a:rPr>
              <a:t>four</a:t>
            </a:r>
            <a:r>
              <a:rPr lang="zh-TW" altLang="en-US" sz="4000" b="1" dirty="0">
                <a:solidFill>
                  <a:schemeClr val="accent1">
                    <a:lumMod val="60000"/>
                    <a:lumOff val="40000"/>
                  </a:schemeClr>
                </a:solidFill>
              </a:rPr>
              <a:t> </a:t>
            </a:r>
            <a:r>
              <a:rPr lang="en-US" sz="4000" b="1" dirty="0">
                <a:solidFill>
                  <a:schemeClr val="accent1">
                    <a:lumMod val="60000"/>
                    <a:lumOff val="40000"/>
                  </a:schemeClr>
                </a:solidFill>
              </a:rPr>
              <a:t>schools </a:t>
            </a:r>
            <a:br>
              <a:rPr lang="en-US" sz="4000" b="1" dirty="0">
                <a:solidFill>
                  <a:schemeClr val="accent1">
                    <a:lumMod val="60000"/>
                    <a:lumOff val="40000"/>
                  </a:schemeClr>
                </a:solidFill>
              </a:rPr>
            </a:br>
            <a:r>
              <a:rPr lang="en-US" sz="4000" b="1" dirty="0">
                <a:solidFill>
                  <a:schemeClr val="accent1">
                    <a:lumMod val="60000"/>
                    <a:lumOff val="40000"/>
                  </a:schemeClr>
                </a:solidFill>
              </a:rPr>
              <a:t>near church</a:t>
            </a:r>
            <a:r>
              <a:rPr lang="en-US" altLang="zh-TW" sz="4000" b="1" dirty="0">
                <a:solidFill>
                  <a:schemeClr val="accent1">
                    <a:lumMod val="60000"/>
                    <a:lumOff val="40000"/>
                  </a:schemeClr>
                </a:solidFill>
              </a:rPr>
              <a:t>.</a:t>
            </a:r>
            <a:endParaRPr lang="en-US" sz="4000" b="1" dirty="0">
              <a:solidFill>
                <a:schemeClr val="accent1">
                  <a:lumMod val="60000"/>
                  <a:lumOff val="40000"/>
                </a:schemeClr>
              </a:solidFill>
            </a:endParaRPr>
          </a:p>
        </p:txBody>
      </p:sp>
    </p:spTree>
    <p:extLst>
      <p:ext uri="{BB962C8B-B14F-4D97-AF65-F5344CB8AC3E}">
        <p14:creationId xmlns:p14="http://schemas.microsoft.com/office/powerpoint/2010/main" val="3606178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7221-0DF6-4F9D-825D-6FDA6D5C776C}"/>
              </a:ext>
            </a:extLst>
          </p:cNvPr>
          <p:cNvSpPr>
            <a:spLocks noGrp="1"/>
          </p:cNvSpPr>
          <p:nvPr>
            <p:ph type="title"/>
          </p:nvPr>
        </p:nvSpPr>
        <p:spPr>
          <a:xfrm>
            <a:off x="587829" y="452718"/>
            <a:ext cx="9463005" cy="1400530"/>
          </a:xfrm>
        </p:spPr>
        <p:txBody>
          <a:bodyPr/>
          <a:lstStyle/>
          <a:p>
            <a:r>
              <a:rPr lang="en-US" dirty="0"/>
              <a:t>Morning reading program in </a:t>
            </a:r>
            <a:br>
              <a:rPr lang="en-US" dirty="0"/>
            </a:br>
            <a:r>
              <a:rPr lang="en-US" dirty="0"/>
              <a:t>Chong-Hu Elementary</a:t>
            </a:r>
          </a:p>
        </p:txBody>
      </p:sp>
      <p:pic>
        <p:nvPicPr>
          <p:cNvPr id="13" name="Picture 12">
            <a:extLst>
              <a:ext uri="{FF2B5EF4-FFF2-40B4-BE49-F238E27FC236}">
                <a16:creationId xmlns:a16="http://schemas.microsoft.com/office/drawing/2014/main" id="{975022A8-6A68-4880-B5C8-0723967033D5}"/>
              </a:ext>
            </a:extLst>
          </p:cNvPr>
          <p:cNvPicPr>
            <a:picLocks noChangeAspect="1"/>
          </p:cNvPicPr>
          <p:nvPr/>
        </p:nvPicPr>
        <p:blipFill>
          <a:blip r:embed="rId2"/>
          <a:stretch>
            <a:fillRect/>
          </a:stretch>
        </p:blipFill>
        <p:spPr>
          <a:xfrm>
            <a:off x="7455669" y="617220"/>
            <a:ext cx="4678680" cy="6240780"/>
          </a:xfrm>
          <a:prstGeom prst="rect">
            <a:avLst/>
          </a:prstGeom>
        </p:spPr>
      </p:pic>
      <p:pic>
        <p:nvPicPr>
          <p:cNvPr id="19" name="Content Placeholder 18">
            <a:extLst>
              <a:ext uri="{FF2B5EF4-FFF2-40B4-BE49-F238E27FC236}">
                <a16:creationId xmlns:a16="http://schemas.microsoft.com/office/drawing/2014/main" id="{563AECCA-06CA-42A5-9167-78700E79F3E4}"/>
              </a:ext>
            </a:extLst>
          </p:cNvPr>
          <p:cNvPicPr>
            <a:picLocks noGrp="1" noChangeAspect="1"/>
          </p:cNvPicPr>
          <p:nvPr>
            <p:ph idx="1"/>
          </p:nvPr>
        </p:nvPicPr>
        <p:blipFill>
          <a:blip r:embed="rId3"/>
          <a:stretch>
            <a:fillRect/>
          </a:stretch>
        </p:blipFill>
        <p:spPr>
          <a:xfrm>
            <a:off x="938889" y="1969561"/>
            <a:ext cx="6365425" cy="4772126"/>
          </a:xfrm>
        </p:spPr>
      </p:pic>
    </p:spTree>
    <p:extLst>
      <p:ext uri="{BB962C8B-B14F-4D97-AF65-F5344CB8AC3E}">
        <p14:creationId xmlns:p14="http://schemas.microsoft.com/office/powerpoint/2010/main" val="220664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7221-0DF6-4F9D-825D-6FDA6D5C776C}"/>
              </a:ext>
            </a:extLst>
          </p:cNvPr>
          <p:cNvSpPr>
            <a:spLocks noGrp="1"/>
          </p:cNvSpPr>
          <p:nvPr>
            <p:ph type="title"/>
          </p:nvPr>
        </p:nvSpPr>
        <p:spPr>
          <a:xfrm>
            <a:off x="587829" y="452718"/>
            <a:ext cx="9463005" cy="1400530"/>
          </a:xfrm>
        </p:spPr>
        <p:txBody>
          <a:bodyPr/>
          <a:lstStyle/>
          <a:p>
            <a:r>
              <a:rPr lang="en-US" dirty="0"/>
              <a:t>Morning reading program in </a:t>
            </a:r>
            <a:br>
              <a:rPr lang="en-US" dirty="0"/>
            </a:br>
            <a:r>
              <a:rPr lang="en-US" dirty="0"/>
              <a:t>Yong-Ji Elementary</a:t>
            </a:r>
          </a:p>
        </p:txBody>
      </p:sp>
      <p:pic>
        <p:nvPicPr>
          <p:cNvPr id="6" name="Content Placeholder 5">
            <a:extLst>
              <a:ext uri="{FF2B5EF4-FFF2-40B4-BE49-F238E27FC236}">
                <a16:creationId xmlns:a16="http://schemas.microsoft.com/office/drawing/2014/main" id="{1BA6D350-FCAC-4573-A8CB-64999045DC14}"/>
              </a:ext>
            </a:extLst>
          </p:cNvPr>
          <p:cNvPicPr>
            <a:picLocks noGrp="1" noChangeAspect="1"/>
          </p:cNvPicPr>
          <p:nvPr>
            <p:ph idx="1"/>
          </p:nvPr>
        </p:nvPicPr>
        <p:blipFill>
          <a:blip r:embed="rId2"/>
          <a:stretch>
            <a:fillRect/>
          </a:stretch>
        </p:blipFill>
        <p:spPr>
          <a:xfrm>
            <a:off x="242287" y="2303009"/>
            <a:ext cx="5594349" cy="4195762"/>
          </a:xfrm>
        </p:spPr>
      </p:pic>
      <p:pic>
        <p:nvPicPr>
          <p:cNvPr id="8" name="Picture 7">
            <a:extLst>
              <a:ext uri="{FF2B5EF4-FFF2-40B4-BE49-F238E27FC236}">
                <a16:creationId xmlns:a16="http://schemas.microsoft.com/office/drawing/2014/main" id="{3DD7DFB8-EBB1-4825-8785-024426BD9F07}"/>
              </a:ext>
            </a:extLst>
          </p:cNvPr>
          <p:cNvPicPr>
            <a:picLocks noChangeAspect="1"/>
          </p:cNvPicPr>
          <p:nvPr/>
        </p:nvPicPr>
        <p:blipFill>
          <a:blip r:embed="rId3"/>
          <a:stretch>
            <a:fillRect/>
          </a:stretch>
        </p:blipFill>
        <p:spPr>
          <a:xfrm>
            <a:off x="5951844" y="1443038"/>
            <a:ext cx="6240156" cy="4677459"/>
          </a:xfrm>
          <a:prstGeom prst="rect">
            <a:avLst/>
          </a:prstGeom>
        </p:spPr>
      </p:pic>
    </p:spTree>
    <p:extLst>
      <p:ext uri="{BB962C8B-B14F-4D97-AF65-F5344CB8AC3E}">
        <p14:creationId xmlns:p14="http://schemas.microsoft.com/office/powerpoint/2010/main" val="3224341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ED44422-47A9-4420-8F1E-580D010EA876}"/>
              </a:ext>
            </a:extLst>
          </p:cNvPr>
          <p:cNvPicPr>
            <a:picLocks noGrp="1" noChangeAspect="1"/>
          </p:cNvPicPr>
          <p:nvPr>
            <p:ph idx="1"/>
          </p:nvPr>
        </p:nvPicPr>
        <p:blipFill>
          <a:blip r:embed="rId2"/>
          <a:stretch>
            <a:fillRect/>
          </a:stretch>
        </p:blipFill>
        <p:spPr>
          <a:xfrm>
            <a:off x="2911919" y="784421"/>
            <a:ext cx="8093539" cy="6073579"/>
          </a:xfrm>
        </p:spPr>
      </p:pic>
      <p:sp>
        <p:nvSpPr>
          <p:cNvPr id="2" name="Title 1">
            <a:extLst>
              <a:ext uri="{FF2B5EF4-FFF2-40B4-BE49-F238E27FC236}">
                <a16:creationId xmlns:a16="http://schemas.microsoft.com/office/drawing/2014/main" id="{8A1B7221-0DF6-4F9D-825D-6FDA6D5C776C}"/>
              </a:ext>
            </a:extLst>
          </p:cNvPr>
          <p:cNvSpPr>
            <a:spLocks noGrp="1"/>
          </p:cNvSpPr>
          <p:nvPr>
            <p:ph type="title"/>
          </p:nvPr>
        </p:nvSpPr>
        <p:spPr>
          <a:xfrm>
            <a:off x="533401" y="583347"/>
            <a:ext cx="9463005" cy="1400530"/>
          </a:xfrm>
        </p:spPr>
        <p:txBody>
          <a:bodyPr/>
          <a:lstStyle/>
          <a:p>
            <a:r>
              <a:rPr lang="en-US" dirty="0"/>
              <a:t>Saturday </a:t>
            </a:r>
            <a:r>
              <a:rPr lang="en-US" dirty="0">
                <a:solidFill>
                  <a:schemeClr val="bg1"/>
                </a:solidFill>
              </a:rPr>
              <a:t>Computer class</a:t>
            </a:r>
            <a:br>
              <a:rPr lang="en-US" dirty="0"/>
            </a:br>
            <a:r>
              <a:rPr lang="en-US" dirty="0"/>
              <a:t> in Chon</a:t>
            </a:r>
            <a:r>
              <a:rPr lang="en-US" dirty="0">
                <a:solidFill>
                  <a:schemeClr val="bg1"/>
                </a:solidFill>
              </a:rPr>
              <a:t>g-Hu Elementary</a:t>
            </a:r>
          </a:p>
        </p:txBody>
      </p:sp>
    </p:spTree>
    <p:extLst>
      <p:ext uri="{BB962C8B-B14F-4D97-AF65-F5344CB8AC3E}">
        <p14:creationId xmlns:p14="http://schemas.microsoft.com/office/powerpoint/2010/main" val="235189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A4D-B81C-4855-B457-939B89AACC20}"/>
              </a:ext>
            </a:extLst>
          </p:cNvPr>
          <p:cNvSpPr>
            <a:spLocks noGrp="1"/>
          </p:cNvSpPr>
          <p:nvPr>
            <p:ph type="title"/>
          </p:nvPr>
        </p:nvSpPr>
        <p:spPr>
          <a:xfrm>
            <a:off x="646111" y="903248"/>
            <a:ext cx="9404723" cy="1360450"/>
          </a:xfrm>
        </p:spPr>
        <p:txBody>
          <a:bodyPr/>
          <a:lstStyle/>
          <a:p>
            <a:endParaRPr lang="en-US" sz="5400" dirty="0"/>
          </a:p>
        </p:txBody>
      </p:sp>
      <p:sp>
        <p:nvSpPr>
          <p:cNvPr id="3" name="Content Placeholder 2">
            <a:extLst>
              <a:ext uri="{FF2B5EF4-FFF2-40B4-BE49-F238E27FC236}">
                <a16:creationId xmlns:a16="http://schemas.microsoft.com/office/drawing/2014/main" id="{3628EE7B-C12C-473E-B5FD-DB09E9DC416B}"/>
              </a:ext>
            </a:extLst>
          </p:cNvPr>
          <p:cNvSpPr>
            <a:spLocks noGrp="1"/>
          </p:cNvSpPr>
          <p:nvPr>
            <p:ph idx="1"/>
          </p:nvPr>
        </p:nvSpPr>
        <p:spPr>
          <a:xfrm>
            <a:off x="1103312" y="2052918"/>
            <a:ext cx="10092512" cy="4195481"/>
          </a:xfrm>
        </p:spPr>
        <p:txBody>
          <a:bodyPr/>
          <a:lstStyle/>
          <a:p>
            <a:pPr marL="0" indent="0">
              <a:buNone/>
            </a:pPr>
            <a:r>
              <a:rPr lang="en-US" sz="6600" dirty="0"/>
              <a:t>Partner with  churches</a:t>
            </a:r>
          </a:p>
          <a:p>
            <a:endParaRPr lang="en-US" dirty="0"/>
          </a:p>
        </p:txBody>
      </p:sp>
    </p:spTree>
    <p:extLst>
      <p:ext uri="{BB962C8B-B14F-4D97-AF65-F5344CB8AC3E}">
        <p14:creationId xmlns:p14="http://schemas.microsoft.com/office/powerpoint/2010/main" val="2017384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FFF1-1206-4082-B17A-375DB9E576BF}"/>
              </a:ext>
            </a:extLst>
          </p:cNvPr>
          <p:cNvSpPr>
            <a:spLocks noGrp="1"/>
          </p:cNvSpPr>
          <p:nvPr>
            <p:ph type="title"/>
          </p:nvPr>
        </p:nvSpPr>
        <p:spPr>
          <a:xfrm>
            <a:off x="346853" y="123868"/>
            <a:ext cx="10476318" cy="1400530"/>
          </a:xfrm>
        </p:spPr>
        <p:txBody>
          <a:bodyPr/>
          <a:lstStyle/>
          <a:p>
            <a:r>
              <a:rPr lang="en-US" altLang="zh-TW" dirty="0"/>
              <a:t>Collaborated with the Tsz Wan Shan Baptist Church H .K. to hold a summer science camp at </a:t>
            </a:r>
            <a:r>
              <a:rPr lang="en-US" altLang="zh-TW" dirty="0" err="1"/>
              <a:t>Fengming</a:t>
            </a:r>
            <a:r>
              <a:rPr lang="en-US" altLang="zh-TW" dirty="0"/>
              <a:t> Elementary</a:t>
            </a:r>
            <a:endParaRPr lang="en-US" dirty="0"/>
          </a:p>
        </p:txBody>
      </p:sp>
      <p:pic>
        <p:nvPicPr>
          <p:cNvPr id="4" name="Content Placeholder 3">
            <a:extLst>
              <a:ext uri="{FF2B5EF4-FFF2-40B4-BE49-F238E27FC236}">
                <a16:creationId xmlns:a16="http://schemas.microsoft.com/office/drawing/2014/main" id="{95ACCD55-075E-4715-801B-665A4EF1ED0F}"/>
              </a:ext>
            </a:extLst>
          </p:cNvPr>
          <p:cNvPicPr>
            <a:picLocks noGrp="1" noChangeAspect="1"/>
          </p:cNvPicPr>
          <p:nvPr>
            <p:ph idx="1"/>
          </p:nvPr>
        </p:nvPicPr>
        <p:blipFill>
          <a:blip r:embed="rId2"/>
          <a:stretch>
            <a:fillRect/>
          </a:stretch>
        </p:blipFill>
        <p:spPr>
          <a:xfrm>
            <a:off x="6139543" y="2194788"/>
            <a:ext cx="6052457" cy="4539343"/>
          </a:xfrm>
          <a:prstGeom prst="rect">
            <a:avLst/>
          </a:prstGeom>
        </p:spPr>
      </p:pic>
      <p:pic>
        <p:nvPicPr>
          <p:cNvPr id="7" name="Picture 6">
            <a:extLst>
              <a:ext uri="{FF2B5EF4-FFF2-40B4-BE49-F238E27FC236}">
                <a16:creationId xmlns:a16="http://schemas.microsoft.com/office/drawing/2014/main" id="{0338B3FF-5EAF-4F2A-B617-84BF70731C2C}"/>
              </a:ext>
            </a:extLst>
          </p:cNvPr>
          <p:cNvPicPr>
            <a:picLocks noChangeAspect="1"/>
          </p:cNvPicPr>
          <p:nvPr/>
        </p:nvPicPr>
        <p:blipFill>
          <a:blip r:embed="rId3"/>
          <a:stretch>
            <a:fillRect/>
          </a:stretch>
        </p:blipFill>
        <p:spPr>
          <a:xfrm>
            <a:off x="61915" y="2194789"/>
            <a:ext cx="6052457" cy="4539343"/>
          </a:xfrm>
          <a:prstGeom prst="rect">
            <a:avLst/>
          </a:prstGeom>
        </p:spPr>
      </p:pic>
    </p:spTree>
    <p:extLst>
      <p:ext uri="{BB962C8B-B14F-4D97-AF65-F5344CB8AC3E}">
        <p14:creationId xmlns:p14="http://schemas.microsoft.com/office/powerpoint/2010/main" val="1895481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1CF32-D0CC-4350-9409-12A110CC53C7}"/>
              </a:ext>
            </a:extLst>
          </p:cNvPr>
          <p:cNvSpPr>
            <a:spLocks noGrp="1"/>
          </p:cNvSpPr>
          <p:nvPr>
            <p:ph type="title"/>
          </p:nvPr>
        </p:nvSpPr>
        <p:spPr>
          <a:xfrm>
            <a:off x="148152" y="0"/>
            <a:ext cx="9724263" cy="1843270"/>
          </a:xfrm>
        </p:spPr>
        <p:txBody>
          <a:bodyPr/>
          <a:lstStyle/>
          <a:p>
            <a:r>
              <a:rPr lang="en-US" dirty="0">
                <a:solidFill>
                  <a:srgbClr val="FFFF00"/>
                </a:solidFill>
                <a:hlinkClick r:id="rId2"/>
              </a:rPr>
              <a:t>Ying-Tao Church</a:t>
            </a:r>
            <a:br>
              <a:rPr lang="en-US" dirty="0">
                <a:solidFill>
                  <a:srgbClr val="FFFF00"/>
                </a:solidFill>
                <a:hlinkClick r:id="rId2"/>
              </a:rPr>
            </a:br>
            <a:r>
              <a:rPr lang="en-US" dirty="0" err="1">
                <a:solidFill>
                  <a:srgbClr val="FFFF00"/>
                </a:solidFill>
                <a:hlinkClick r:id="rId2"/>
              </a:rPr>
              <a:t>Yingge</a:t>
            </a:r>
            <a:r>
              <a:rPr lang="en-US" dirty="0">
                <a:solidFill>
                  <a:srgbClr val="FFFF00"/>
                </a:solidFill>
                <a:hlinkClick r:id="rId2"/>
              </a:rPr>
              <a:t>, New Taipei City</a:t>
            </a:r>
            <a:br>
              <a:rPr lang="en-US" dirty="0">
                <a:solidFill>
                  <a:srgbClr val="FFFF00"/>
                </a:solidFill>
              </a:rPr>
            </a:br>
            <a:r>
              <a:rPr lang="en-US" altLang="zh-TW" sz="4000" dirty="0"/>
              <a:t>Established in 2016</a:t>
            </a:r>
            <a:br>
              <a:rPr lang="en-US" altLang="zh-TW" sz="4400" dirty="0"/>
            </a:br>
            <a:br>
              <a:rPr lang="en-US" dirty="0">
                <a:solidFill>
                  <a:srgbClr val="FFFF00"/>
                </a:solidFill>
              </a:rPr>
            </a:br>
            <a:endParaRPr lang="en-US" dirty="0">
              <a:solidFill>
                <a:srgbClr val="FFFF00"/>
              </a:solidFill>
            </a:endParaRPr>
          </a:p>
        </p:txBody>
      </p:sp>
      <p:pic>
        <p:nvPicPr>
          <p:cNvPr id="13" name="Content Placeholder 12">
            <a:extLst>
              <a:ext uri="{FF2B5EF4-FFF2-40B4-BE49-F238E27FC236}">
                <a16:creationId xmlns:a16="http://schemas.microsoft.com/office/drawing/2014/main" id="{02F74F32-301B-4588-A141-388A8C7AC7FA}"/>
              </a:ext>
            </a:extLst>
          </p:cNvPr>
          <p:cNvPicPr>
            <a:picLocks noGrp="1" noChangeAspect="1"/>
          </p:cNvPicPr>
          <p:nvPr>
            <p:ph idx="1"/>
          </p:nvPr>
        </p:nvPicPr>
        <p:blipFill>
          <a:blip r:embed="rId3"/>
          <a:stretch>
            <a:fillRect/>
          </a:stretch>
        </p:blipFill>
        <p:spPr>
          <a:xfrm>
            <a:off x="5486" y="2020062"/>
            <a:ext cx="8329755" cy="5290656"/>
          </a:xfrm>
        </p:spPr>
      </p:pic>
      <p:pic>
        <p:nvPicPr>
          <p:cNvPr id="4" name="Picture 3">
            <a:extLst>
              <a:ext uri="{FF2B5EF4-FFF2-40B4-BE49-F238E27FC236}">
                <a16:creationId xmlns:a16="http://schemas.microsoft.com/office/drawing/2014/main" id="{E8AC1F25-3746-4067-AEDF-976B8539382D}"/>
              </a:ext>
            </a:extLst>
          </p:cNvPr>
          <p:cNvPicPr>
            <a:picLocks noChangeAspect="1"/>
          </p:cNvPicPr>
          <p:nvPr/>
        </p:nvPicPr>
        <p:blipFill>
          <a:blip r:embed="rId4"/>
          <a:stretch>
            <a:fillRect/>
          </a:stretch>
        </p:blipFill>
        <p:spPr>
          <a:xfrm>
            <a:off x="8335241" y="9978"/>
            <a:ext cx="3429296" cy="6858000"/>
          </a:xfrm>
          <a:prstGeom prst="rect">
            <a:avLst/>
          </a:prstGeom>
        </p:spPr>
      </p:pic>
    </p:spTree>
    <p:extLst>
      <p:ext uri="{BB962C8B-B14F-4D97-AF65-F5344CB8AC3E}">
        <p14:creationId xmlns:p14="http://schemas.microsoft.com/office/powerpoint/2010/main" val="702164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16C1-D7E6-40E7-BD1A-A02E2A81B285}"/>
              </a:ext>
            </a:extLst>
          </p:cNvPr>
          <p:cNvSpPr>
            <a:spLocks noGrp="1"/>
          </p:cNvSpPr>
          <p:nvPr>
            <p:ph type="title"/>
          </p:nvPr>
        </p:nvSpPr>
        <p:spPr>
          <a:xfrm>
            <a:off x="134484" y="566056"/>
            <a:ext cx="10511746" cy="1287191"/>
          </a:xfrm>
        </p:spPr>
        <p:txBody>
          <a:bodyPr/>
          <a:lstStyle/>
          <a:p>
            <a:r>
              <a:rPr lang="en-US" dirty="0"/>
              <a:t>VBS run by a short-term mission team from Manila, Philippine. </a:t>
            </a:r>
          </a:p>
        </p:txBody>
      </p:sp>
      <p:pic>
        <p:nvPicPr>
          <p:cNvPr id="7" name="Picture 6">
            <a:extLst>
              <a:ext uri="{FF2B5EF4-FFF2-40B4-BE49-F238E27FC236}">
                <a16:creationId xmlns:a16="http://schemas.microsoft.com/office/drawing/2014/main" id="{8BA428CB-F134-40B9-BE4A-63EC342F1C39}"/>
              </a:ext>
            </a:extLst>
          </p:cNvPr>
          <p:cNvPicPr>
            <a:picLocks noChangeAspect="1"/>
          </p:cNvPicPr>
          <p:nvPr/>
        </p:nvPicPr>
        <p:blipFill>
          <a:blip r:embed="rId2"/>
          <a:stretch>
            <a:fillRect/>
          </a:stretch>
        </p:blipFill>
        <p:spPr>
          <a:xfrm>
            <a:off x="0" y="1907227"/>
            <a:ext cx="6479353" cy="4541085"/>
          </a:xfrm>
          <a:prstGeom prst="rect">
            <a:avLst/>
          </a:prstGeom>
        </p:spPr>
      </p:pic>
      <p:pic>
        <p:nvPicPr>
          <p:cNvPr id="9" name="Content Placeholder 8">
            <a:extLst>
              <a:ext uri="{FF2B5EF4-FFF2-40B4-BE49-F238E27FC236}">
                <a16:creationId xmlns:a16="http://schemas.microsoft.com/office/drawing/2014/main" id="{4C46BC74-7749-4805-AABD-DEB16BD8BD7B}"/>
              </a:ext>
            </a:extLst>
          </p:cNvPr>
          <p:cNvPicPr>
            <a:picLocks noGrp="1" noChangeAspect="1"/>
          </p:cNvPicPr>
          <p:nvPr>
            <p:ph idx="1"/>
          </p:nvPr>
        </p:nvPicPr>
        <p:blipFill>
          <a:blip r:embed="rId3"/>
          <a:stretch>
            <a:fillRect/>
          </a:stretch>
        </p:blipFill>
        <p:spPr>
          <a:xfrm>
            <a:off x="6503477" y="1704295"/>
            <a:ext cx="5709819" cy="4424362"/>
          </a:xfrm>
          <a:prstGeom prst="rect">
            <a:avLst/>
          </a:prstGeom>
        </p:spPr>
      </p:pic>
    </p:spTree>
    <p:extLst>
      <p:ext uri="{BB962C8B-B14F-4D97-AF65-F5344CB8AC3E}">
        <p14:creationId xmlns:p14="http://schemas.microsoft.com/office/powerpoint/2010/main" val="236525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C8706-08FF-4196-A035-F336120173A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4A20FE-E2B3-4046-BE2D-21B3667EEC4C}"/>
              </a:ext>
            </a:extLst>
          </p:cNvPr>
          <p:cNvSpPr>
            <a:spLocks noGrp="1"/>
          </p:cNvSpPr>
          <p:nvPr>
            <p:ph idx="1"/>
          </p:nvPr>
        </p:nvSpPr>
        <p:spPr/>
        <p:txBody>
          <a:bodyPr>
            <a:normAutofit/>
          </a:bodyPr>
          <a:lstStyle/>
          <a:p>
            <a:pPr marL="0" indent="0">
              <a:buNone/>
            </a:pPr>
            <a:r>
              <a:rPr lang="en-US" sz="5400" dirty="0"/>
              <a:t>Present Christmas story and Easter story in schools</a:t>
            </a:r>
          </a:p>
          <a:p>
            <a:pPr marL="0" indent="0">
              <a:buNone/>
            </a:pPr>
            <a:r>
              <a:rPr lang="en-US" sz="5400" dirty="0"/>
              <a:t>With IMB missionaries.</a:t>
            </a:r>
          </a:p>
        </p:txBody>
      </p:sp>
    </p:spTree>
    <p:extLst>
      <p:ext uri="{BB962C8B-B14F-4D97-AF65-F5344CB8AC3E}">
        <p14:creationId xmlns:p14="http://schemas.microsoft.com/office/powerpoint/2010/main" val="138807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BE0C-9852-4D12-9271-45E937292A7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B1F32F-9929-4281-8A24-9637CA43D63C}"/>
              </a:ext>
            </a:extLst>
          </p:cNvPr>
          <p:cNvPicPr>
            <a:picLocks noGrp="1" noChangeAspect="1"/>
          </p:cNvPicPr>
          <p:nvPr>
            <p:ph idx="1"/>
          </p:nvPr>
        </p:nvPicPr>
        <p:blipFill>
          <a:blip r:embed="rId2"/>
          <a:stretch>
            <a:fillRect/>
          </a:stretch>
        </p:blipFill>
        <p:spPr>
          <a:xfrm>
            <a:off x="5663077" y="2335666"/>
            <a:ext cx="5597049" cy="4195762"/>
          </a:xfrm>
        </p:spPr>
      </p:pic>
      <p:pic>
        <p:nvPicPr>
          <p:cNvPr id="13" name="Picture 12">
            <a:extLst>
              <a:ext uri="{FF2B5EF4-FFF2-40B4-BE49-F238E27FC236}">
                <a16:creationId xmlns:a16="http://schemas.microsoft.com/office/drawing/2014/main" id="{8A073012-38AC-44C1-A5E9-3DA6CEB5F8B5}"/>
              </a:ext>
            </a:extLst>
          </p:cNvPr>
          <p:cNvPicPr>
            <a:picLocks noChangeAspect="1"/>
          </p:cNvPicPr>
          <p:nvPr/>
        </p:nvPicPr>
        <p:blipFill>
          <a:blip r:embed="rId3"/>
          <a:stretch>
            <a:fillRect/>
          </a:stretch>
        </p:blipFill>
        <p:spPr>
          <a:xfrm>
            <a:off x="339111" y="1526676"/>
            <a:ext cx="6670589" cy="5004752"/>
          </a:xfrm>
          <a:prstGeom prst="rect">
            <a:avLst/>
          </a:prstGeom>
        </p:spPr>
      </p:pic>
    </p:spTree>
    <p:extLst>
      <p:ext uri="{BB962C8B-B14F-4D97-AF65-F5344CB8AC3E}">
        <p14:creationId xmlns:p14="http://schemas.microsoft.com/office/powerpoint/2010/main" val="1343745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33A9-E247-40A4-8840-140C9F20B7A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B6635B6-441A-4E17-8558-906E200A747B}"/>
              </a:ext>
            </a:extLst>
          </p:cNvPr>
          <p:cNvPicPr>
            <a:picLocks noGrp="1" noChangeAspect="1"/>
          </p:cNvPicPr>
          <p:nvPr>
            <p:ph idx="1"/>
          </p:nvPr>
        </p:nvPicPr>
        <p:blipFill>
          <a:blip r:embed="rId2"/>
          <a:stretch>
            <a:fillRect/>
          </a:stretch>
        </p:blipFill>
        <p:spPr>
          <a:xfrm>
            <a:off x="6089374" y="2029225"/>
            <a:ext cx="6102626" cy="4572000"/>
          </a:xfrm>
        </p:spPr>
      </p:pic>
      <p:pic>
        <p:nvPicPr>
          <p:cNvPr id="7" name="Picture 6">
            <a:extLst>
              <a:ext uri="{FF2B5EF4-FFF2-40B4-BE49-F238E27FC236}">
                <a16:creationId xmlns:a16="http://schemas.microsoft.com/office/drawing/2014/main" id="{6A45177B-665A-4467-8AAC-86943480DED4}"/>
              </a:ext>
            </a:extLst>
          </p:cNvPr>
          <p:cNvPicPr>
            <a:picLocks noChangeAspect="1"/>
          </p:cNvPicPr>
          <p:nvPr/>
        </p:nvPicPr>
        <p:blipFill>
          <a:blip r:embed="rId3"/>
          <a:stretch>
            <a:fillRect/>
          </a:stretch>
        </p:blipFill>
        <p:spPr>
          <a:xfrm>
            <a:off x="109615" y="1665514"/>
            <a:ext cx="5986385" cy="4484914"/>
          </a:xfrm>
          <a:prstGeom prst="rect">
            <a:avLst/>
          </a:prstGeom>
        </p:spPr>
      </p:pic>
    </p:spTree>
    <p:extLst>
      <p:ext uri="{BB962C8B-B14F-4D97-AF65-F5344CB8AC3E}">
        <p14:creationId xmlns:p14="http://schemas.microsoft.com/office/powerpoint/2010/main" val="144554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F027A0E-C882-40D1-BE6E-1A43A0EFCC07}"/>
              </a:ext>
            </a:extLst>
          </p:cNvPr>
          <p:cNvPicPr>
            <a:picLocks noGrp="1" noChangeAspect="1"/>
          </p:cNvPicPr>
          <p:nvPr>
            <p:ph idx="1"/>
          </p:nvPr>
        </p:nvPicPr>
        <p:blipFill>
          <a:blip r:embed="rId2"/>
          <a:stretch>
            <a:fillRect/>
          </a:stretch>
        </p:blipFill>
        <p:spPr>
          <a:xfrm>
            <a:off x="2287876" y="1773198"/>
            <a:ext cx="7616248" cy="5084802"/>
          </a:xfrm>
        </p:spPr>
      </p:pic>
      <p:sp>
        <p:nvSpPr>
          <p:cNvPr id="2" name="Title 1">
            <a:extLst>
              <a:ext uri="{FF2B5EF4-FFF2-40B4-BE49-F238E27FC236}">
                <a16:creationId xmlns:a16="http://schemas.microsoft.com/office/drawing/2014/main" id="{DD201C50-F5F4-4782-9E75-F431B2FD10E6}"/>
              </a:ext>
            </a:extLst>
          </p:cNvPr>
          <p:cNvSpPr>
            <a:spLocks noGrp="1"/>
          </p:cNvSpPr>
          <p:nvPr>
            <p:ph type="title"/>
          </p:nvPr>
        </p:nvSpPr>
        <p:spPr>
          <a:xfrm>
            <a:off x="1244627" y="386216"/>
            <a:ext cx="9404723" cy="1400530"/>
          </a:xfrm>
        </p:spPr>
        <p:txBody>
          <a:bodyPr/>
          <a:lstStyle/>
          <a:p>
            <a:r>
              <a:rPr lang="en-US" dirty="0"/>
              <a:t>The church received a Community Service Award from the New Taipei City Government.</a:t>
            </a:r>
          </a:p>
        </p:txBody>
      </p:sp>
    </p:spTree>
    <p:extLst>
      <p:ext uri="{BB962C8B-B14F-4D97-AF65-F5344CB8AC3E}">
        <p14:creationId xmlns:p14="http://schemas.microsoft.com/office/powerpoint/2010/main" val="3070174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850630EE-8DA2-46B4-85E2-FC0F96C63736}"/>
              </a:ext>
            </a:extLst>
          </p:cNvPr>
          <p:cNvSpPr>
            <a:spLocks noGrp="1"/>
          </p:cNvSpPr>
          <p:nvPr>
            <p:ph idx="1"/>
          </p:nvPr>
        </p:nvSpPr>
        <p:spPr>
          <a:xfrm>
            <a:off x="1103312" y="764772"/>
            <a:ext cx="10102244" cy="5483628"/>
          </a:xfrm>
        </p:spPr>
        <p:txBody>
          <a:bodyPr>
            <a:normAutofit fontScale="92500"/>
          </a:bodyPr>
          <a:lstStyle/>
          <a:p>
            <a:pPr marL="0" indent="0">
              <a:buNone/>
            </a:pPr>
            <a:r>
              <a:rPr lang="en-US" sz="4800" dirty="0"/>
              <a:t>Because most Taiwanese traditional follows folk religion, they all think that all religions encourage people to do good. Therefore, through volunteer activities, the community can get to know God’s love, which gives us greater opportunities to share the Gospel in the community.</a:t>
            </a:r>
          </a:p>
          <a:p>
            <a:pPr marL="0" indent="0">
              <a:buNone/>
            </a:pPr>
            <a:endParaRPr lang="en-US" sz="4800" dirty="0"/>
          </a:p>
        </p:txBody>
      </p:sp>
    </p:spTree>
    <p:extLst>
      <p:ext uri="{BB962C8B-B14F-4D97-AF65-F5344CB8AC3E}">
        <p14:creationId xmlns:p14="http://schemas.microsoft.com/office/powerpoint/2010/main" val="2915091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A48648-D26C-466F-B87E-9C4C372A41F2}"/>
              </a:ext>
            </a:extLst>
          </p:cNvPr>
          <p:cNvPicPr>
            <a:picLocks noChangeAspect="1"/>
          </p:cNvPicPr>
          <p:nvPr/>
        </p:nvPicPr>
        <p:blipFill>
          <a:blip r:embed="rId2"/>
          <a:stretch>
            <a:fillRect/>
          </a:stretch>
        </p:blipFill>
        <p:spPr>
          <a:xfrm>
            <a:off x="381000" y="3256686"/>
            <a:ext cx="5715000" cy="3486150"/>
          </a:xfrm>
          <a:prstGeom prst="rect">
            <a:avLst/>
          </a:prstGeom>
        </p:spPr>
      </p:pic>
      <p:pic>
        <p:nvPicPr>
          <p:cNvPr id="9" name="Content Placeholder 8">
            <a:extLst>
              <a:ext uri="{FF2B5EF4-FFF2-40B4-BE49-F238E27FC236}">
                <a16:creationId xmlns:a16="http://schemas.microsoft.com/office/drawing/2014/main" id="{A24F0277-75CC-4F8A-B61F-0E6409ABDE3C}"/>
              </a:ext>
            </a:extLst>
          </p:cNvPr>
          <p:cNvPicPr>
            <a:picLocks noGrp="1" noChangeAspect="1"/>
          </p:cNvPicPr>
          <p:nvPr>
            <p:ph idx="1"/>
          </p:nvPr>
        </p:nvPicPr>
        <p:blipFill>
          <a:blip r:embed="rId3"/>
          <a:stretch>
            <a:fillRect/>
          </a:stretch>
        </p:blipFill>
        <p:spPr>
          <a:xfrm>
            <a:off x="6643834" y="452716"/>
            <a:ext cx="5548166" cy="6290120"/>
          </a:xfrm>
        </p:spPr>
      </p:pic>
      <p:sp>
        <p:nvSpPr>
          <p:cNvPr id="2" name="Title 1">
            <a:extLst>
              <a:ext uri="{FF2B5EF4-FFF2-40B4-BE49-F238E27FC236}">
                <a16:creationId xmlns:a16="http://schemas.microsoft.com/office/drawing/2014/main" id="{38114ED1-290A-4112-903B-BDE1BD6FE2DD}"/>
              </a:ext>
            </a:extLst>
          </p:cNvPr>
          <p:cNvSpPr>
            <a:spLocks noGrp="1"/>
          </p:cNvSpPr>
          <p:nvPr>
            <p:ph type="title"/>
          </p:nvPr>
        </p:nvSpPr>
        <p:spPr>
          <a:xfrm>
            <a:off x="131618" y="115164"/>
            <a:ext cx="11871959" cy="3313836"/>
          </a:xfrm>
        </p:spPr>
        <p:txBody>
          <a:bodyPr/>
          <a:lstStyle/>
          <a:p>
            <a:r>
              <a:rPr lang="en-US" dirty="0">
                <a:solidFill>
                  <a:srgbClr val="FFFF00"/>
                </a:solidFill>
              </a:rPr>
              <a:t>Ghost Festival</a:t>
            </a:r>
            <a:br>
              <a:rPr lang="en-US" dirty="0">
                <a:solidFill>
                  <a:srgbClr val="FFFF00"/>
                </a:solidFill>
              </a:rPr>
            </a:br>
            <a:r>
              <a:rPr lang="en-US" sz="3600" dirty="0">
                <a:solidFill>
                  <a:srgbClr val="FFFF00"/>
                </a:solidFill>
              </a:rPr>
              <a:t>The lunar calendar </a:t>
            </a:r>
            <a:r>
              <a:rPr lang="en-US" altLang="zh-TW" sz="3600" dirty="0">
                <a:solidFill>
                  <a:srgbClr val="FFFF00"/>
                </a:solidFill>
              </a:rPr>
              <a:t>July </a:t>
            </a:r>
            <a:r>
              <a:rPr lang="en-US" sz="3600" dirty="0">
                <a:solidFill>
                  <a:srgbClr val="FFFF00"/>
                </a:solidFill>
              </a:rPr>
              <a:t>is called the "Ghost Month." In folk religion, it is believed that the gates of hell open during this month, so people offer food and worship ghosts to appease them.</a:t>
            </a:r>
            <a:br>
              <a:rPr lang="en-US" sz="3600" dirty="0">
                <a:solidFill>
                  <a:srgbClr val="FFFF00"/>
                </a:solidFill>
              </a:rPr>
            </a:br>
            <a:endParaRPr lang="en-US" dirty="0">
              <a:solidFill>
                <a:srgbClr val="FFFF00"/>
              </a:solidFill>
            </a:endParaRPr>
          </a:p>
        </p:txBody>
      </p:sp>
    </p:spTree>
    <p:extLst>
      <p:ext uri="{BB962C8B-B14F-4D97-AF65-F5344CB8AC3E}">
        <p14:creationId xmlns:p14="http://schemas.microsoft.com/office/powerpoint/2010/main" val="2067772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C1FD-3CB1-4A50-A3A6-C9C7033D2F78}"/>
              </a:ext>
            </a:extLst>
          </p:cNvPr>
          <p:cNvSpPr>
            <a:spLocks noGrp="1"/>
          </p:cNvSpPr>
          <p:nvPr>
            <p:ph type="title"/>
          </p:nvPr>
        </p:nvSpPr>
        <p:spPr>
          <a:xfrm>
            <a:off x="199707" y="452718"/>
            <a:ext cx="11072349" cy="1400530"/>
          </a:xfrm>
        </p:spPr>
        <p:txBody>
          <a:bodyPr/>
          <a:lstStyle/>
          <a:p>
            <a:r>
              <a:rPr lang="en-US" dirty="0">
                <a:solidFill>
                  <a:srgbClr val="FFFF00"/>
                </a:solidFill>
              </a:rPr>
              <a:t>Taoists will worship their ancestors at home or go to temples to worship idols. (deities).</a:t>
            </a:r>
          </a:p>
        </p:txBody>
      </p:sp>
      <p:pic>
        <p:nvPicPr>
          <p:cNvPr id="7" name="Content Placeholder 6">
            <a:extLst>
              <a:ext uri="{FF2B5EF4-FFF2-40B4-BE49-F238E27FC236}">
                <a16:creationId xmlns:a16="http://schemas.microsoft.com/office/drawing/2014/main" id="{975BDF30-338C-4CC0-BB79-BA53E0895B1F}"/>
              </a:ext>
            </a:extLst>
          </p:cNvPr>
          <p:cNvPicPr>
            <a:picLocks noGrp="1" noChangeAspect="1"/>
          </p:cNvPicPr>
          <p:nvPr>
            <p:ph idx="1"/>
          </p:nvPr>
        </p:nvPicPr>
        <p:blipFill>
          <a:blip r:embed="rId2"/>
          <a:stretch>
            <a:fillRect/>
          </a:stretch>
        </p:blipFill>
        <p:spPr>
          <a:xfrm>
            <a:off x="33455" y="1853248"/>
            <a:ext cx="6008560" cy="3513684"/>
          </a:xfrm>
          <a:prstGeom prst="rect">
            <a:avLst/>
          </a:prstGeom>
        </p:spPr>
      </p:pic>
      <p:pic>
        <p:nvPicPr>
          <p:cNvPr id="9" name="Picture 8">
            <a:extLst>
              <a:ext uri="{FF2B5EF4-FFF2-40B4-BE49-F238E27FC236}">
                <a16:creationId xmlns:a16="http://schemas.microsoft.com/office/drawing/2014/main" id="{426A3D18-F2C5-4C5E-9FB4-7FDAAD3E8CF3}"/>
              </a:ext>
            </a:extLst>
          </p:cNvPr>
          <p:cNvPicPr>
            <a:picLocks noChangeAspect="1"/>
          </p:cNvPicPr>
          <p:nvPr/>
        </p:nvPicPr>
        <p:blipFill>
          <a:blip r:embed="rId3"/>
          <a:stretch>
            <a:fillRect/>
          </a:stretch>
        </p:blipFill>
        <p:spPr>
          <a:xfrm>
            <a:off x="5341433" y="1997399"/>
            <a:ext cx="6817112" cy="4861042"/>
          </a:xfrm>
          <a:prstGeom prst="rect">
            <a:avLst/>
          </a:prstGeom>
        </p:spPr>
      </p:pic>
    </p:spTree>
    <p:extLst>
      <p:ext uri="{BB962C8B-B14F-4D97-AF65-F5344CB8AC3E}">
        <p14:creationId xmlns:p14="http://schemas.microsoft.com/office/powerpoint/2010/main" val="2321351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0F6EB5-7CD9-448D-946A-01F29440D101}"/>
              </a:ext>
            </a:extLst>
          </p:cNvPr>
          <p:cNvPicPr>
            <a:picLocks noChangeAspect="1"/>
          </p:cNvPicPr>
          <p:nvPr/>
        </p:nvPicPr>
        <p:blipFill>
          <a:blip r:embed="rId2"/>
          <a:stretch>
            <a:fillRect/>
          </a:stretch>
        </p:blipFill>
        <p:spPr>
          <a:xfrm>
            <a:off x="7103850" y="1155472"/>
            <a:ext cx="4975875" cy="5569526"/>
          </a:xfrm>
          <a:prstGeom prst="rect">
            <a:avLst/>
          </a:prstGeom>
        </p:spPr>
      </p:pic>
      <p:sp>
        <p:nvSpPr>
          <p:cNvPr id="2" name="Title 1">
            <a:extLst>
              <a:ext uri="{FF2B5EF4-FFF2-40B4-BE49-F238E27FC236}">
                <a16:creationId xmlns:a16="http://schemas.microsoft.com/office/drawing/2014/main" id="{A0C7B998-D642-4963-B88A-6FD029FCC874}"/>
              </a:ext>
            </a:extLst>
          </p:cNvPr>
          <p:cNvSpPr>
            <a:spLocks noGrp="1"/>
          </p:cNvSpPr>
          <p:nvPr>
            <p:ph type="title"/>
          </p:nvPr>
        </p:nvSpPr>
        <p:spPr>
          <a:xfrm>
            <a:off x="283340" y="1151315"/>
            <a:ext cx="6682727" cy="5573683"/>
          </a:xfrm>
        </p:spPr>
        <p:txBody>
          <a:bodyPr/>
          <a:lstStyle/>
          <a:p>
            <a:r>
              <a:rPr lang="en-US" sz="3600" b="1" dirty="0"/>
              <a:t>Prayer request:</a:t>
            </a:r>
            <a:br>
              <a:rPr lang="en-US" sz="3200" dirty="0"/>
            </a:br>
            <a:br>
              <a:rPr lang="en-US" sz="3200" dirty="0"/>
            </a:br>
            <a:r>
              <a:rPr lang="en-US" sz="3200" dirty="0"/>
              <a:t>The people on the far left in the photos is the principal of Yong-Ji t primary school. I have chances to chat with him in his office.</a:t>
            </a:r>
            <a:br>
              <a:rPr lang="en-US" sz="3200" dirty="0"/>
            </a:br>
            <a:r>
              <a:rPr lang="en-US" sz="3200" dirty="0"/>
              <a:t>Please pray for me that I will have the opportunity to read the Bible together with him.</a:t>
            </a:r>
          </a:p>
        </p:txBody>
      </p:sp>
    </p:spTree>
    <p:extLst>
      <p:ext uri="{BB962C8B-B14F-4D97-AF65-F5344CB8AC3E}">
        <p14:creationId xmlns:p14="http://schemas.microsoft.com/office/powerpoint/2010/main" val="554672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44A4-5C8E-453F-93A6-E4C600F1C7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5378A7-67BD-42E2-B69F-DEBF8F0A6F3F}"/>
              </a:ext>
            </a:extLst>
          </p:cNvPr>
          <p:cNvSpPr>
            <a:spLocks noGrp="1"/>
          </p:cNvSpPr>
          <p:nvPr>
            <p:ph idx="1"/>
          </p:nvPr>
        </p:nvSpPr>
        <p:spPr>
          <a:xfrm>
            <a:off x="1028252" y="1487653"/>
            <a:ext cx="10135495" cy="4530762"/>
          </a:xfrm>
        </p:spPr>
        <p:txBody>
          <a:bodyPr>
            <a:normAutofit/>
          </a:bodyPr>
          <a:lstStyle/>
          <a:p>
            <a:pPr marL="0" indent="0">
              <a:buNone/>
            </a:pPr>
            <a:r>
              <a:rPr lang="en-US" sz="4800" dirty="0"/>
              <a:t>Our church is located in a working-class neighborhood.</a:t>
            </a:r>
          </a:p>
          <a:p>
            <a:pPr marL="0" indent="0">
              <a:buNone/>
            </a:pPr>
            <a:r>
              <a:rPr lang="en-US" sz="4800" dirty="0"/>
              <a:t>There are local Taiwanese workers here, as well as migrant workers from Southeast Asia.</a:t>
            </a:r>
          </a:p>
        </p:txBody>
      </p:sp>
    </p:spTree>
    <p:extLst>
      <p:ext uri="{BB962C8B-B14F-4D97-AF65-F5344CB8AC3E}">
        <p14:creationId xmlns:p14="http://schemas.microsoft.com/office/powerpoint/2010/main" val="543135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AB14C6-9A23-46FF-9228-E24999CEFDD2}"/>
              </a:ext>
            </a:extLst>
          </p:cNvPr>
          <p:cNvPicPr>
            <a:picLocks noChangeAspect="1"/>
          </p:cNvPicPr>
          <p:nvPr/>
        </p:nvPicPr>
        <p:blipFill>
          <a:blip r:embed="rId2"/>
          <a:stretch>
            <a:fillRect/>
          </a:stretch>
        </p:blipFill>
        <p:spPr>
          <a:xfrm>
            <a:off x="775545" y="1237063"/>
            <a:ext cx="9997750" cy="5620937"/>
          </a:xfrm>
          <a:prstGeom prst="rect">
            <a:avLst/>
          </a:prstGeom>
        </p:spPr>
      </p:pic>
      <p:sp>
        <p:nvSpPr>
          <p:cNvPr id="2" name="Title 1">
            <a:extLst>
              <a:ext uri="{FF2B5EF4-FFF2-40B4-BE49-F238E27FC236}">
                <a16:creationId xmlns:a16="http://schemas.microsoft.com/office/drawing/2014/main" id="{CC2513FB-A3E0-4BE3-AFAA-3ED1A5766094}"/>
              </a:ext>
            </a:extLst>
          </p:cNvPr>
          <p:cNvSpPr>
            <a:spLocks noGrp="1"/>
          </p:cNvSpPr>
          <p:nvPr>
            <p:ph type="title"/>
          </p:nvPr>
        </p:nvSpPr>
        <p:spPr>
          <a:xfrm>
            <a:off x="1103312" y="166255"/>
            <a:ext cx="8947522" cy="1686993"/>
          </a:xfrm>
        </p:spPr>
        <p:txBody>
          <a:bodyPr/>
          <a:lstStyle/>
          <a:p>
            <a:r>
              <a:rPr lang="en-US" dirty="0"/>
              <a:t>Thai migrant workers gather to  celebrate their religious festival in the community.</a:t>
            </a:r>
          </a:p>
        </p:txBody>
      </p:sp>
      <p:sp>
        <p:nvSpPr>
          <p:cNvPr id="3" name="Content Placeholder 2">
            <a:extLst>
              <a:ext uri="{FF2B5EF4-FFF2-40B4-BE49-F238E27FC236}">
                <a16:creationId xmlns:a16="http://schemas.microsoft.com/office/drawing/2014/main" id="{8A6A8A42-69BF-4973-BD00-B3BD589FFA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28083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76623B-B785-4A5E-83EE-D35AD57F6FEA}"/>
              </a:ext>
            </a:extLst>
          </p:cNvPr>
          <p:cNvPicPr>
            <a:picLocks noGrp="1" noChangeAspect="1"/>
          </p:cNvPicPr>
          <p:nvPr>
            <p:ph idx="1"/>
          </p:nvPr>
        </p:nvPicPr>
        <p:blipFill>
          <a:blip r:embed="rId2"/>
          <a:stretch>
            <a:fillRect/>
          </a:stretch>
        </p:blipFill>
        <p:spPr>
          <a:xfrm>
            <a:off x="646111" y="1853248"/>
            <a:ext cx="9723033" cy="4481050"/>
          </a:xfrm>
        </p:spPr>
      </p:pic>
      <p:sp>
        <p:nvSpPr>
          <p:cNvPr id="2" name="Title 1">
            <a:extLst>
              <a:ext uri="{FF2B5EF4-FFF2-40B4-BE49-F238E27FC236}">
                <a16:creationId xmlns:a16="http://schemas.microsoft.com/office/drawing/2014/main" id="{D194899D-525F-424D-BFA9-498093A54199}"/>
              </a:ext>
            </a:extLst>
          </p:cNvPr>
          <p:cNvSpPr>
            <a:spLocks noGrp="1"/>
          </p:cNvSpPr>
          <p:nvPr>
            <p:ph type="title"/>
          </p:nvPr>
        </p:nvSpPr>
        <p:spPr>
          <a:xfrm>
            <a:off x="646111" y="269838"/>
            <a:ext cx="9723033" cy="1400530"/>
          </a:xfrm>
        </p:spPr>
        <p:txBody>
          <a:bodyPr/>
          <a:lstStyle/>
          <a:p>
            <a:r>
              <a:rPr lang="en-US" dirty="0"/>
              <a:t>The new areas of the community are also developing, and more outsiders are moving in.</a:t>
            </a:r>
          </a:p>
        </p:txBody>
      </p:sp>
    </p:spTree>
    <p:extLst>
      <p:ext uri="{BB962C8B-B14F-4D97-AF65-F5344CB8AC3E}">
        <p14:creationId xmlns:p14="http://schemas.microsoft.com/office/powerpoint/2010/main" val="3441810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D6904F-FD7A-4EC7-BE16-39E97F8D9C61}"/>
              </a:ext>
            </a:extLst>
          </p:cNvPr>
          <p:cNvSpPr>
            <a:spLocks noGrp="1"/>
          </p:cNvSpPr>
          <p:nvPr>
            <p:ph idx="1"/>
          </p:nvPr>
        </p:nvSpPr>
        <p:spPr>
          <a:xfrm>
            <a:off x="1119937" y="1562793"/>
            <a:ext cx="9719859" cy="5282412"/>
          </a:xfrm>
        </p:spPr>
        <p:txBody>
          <a:bodyPr>
            <a:normAutofit/>
          </a:bodyPr>
          <a:lstStyle/>
          <a:p>
            <a:pPr marL="0" indent="0">
              <a:buNone/>
            </a:pPr>
            <a:r>
              <a:rPr lang="en-US" sz="4800" dirty="0"/>
              <a:t>Our church is an evangelical church that emphasizes biblical teaching and evangelism. </a:t>
            </a:r>
          </a:p>
        </p:txBody>
      </p:sp>
      <p:sp>
        <p:nvSpPr>
          <p:cNvPr id="5" name="Title 4">
            <a:extLst>
              <a:ext uri="{FF2B5EF4-FFF2-40B4-BE49-F238E27FC236}">
                <a16:creationId xmlns:a16="http://schemas.microsoft.com/office/drawing/2014/main" id="{EA619369-BE7D-4BB6-BF1F-E3D5E1706B33}"/>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699887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4D3E-16AD-42FF-8765-3DD5962FE928}"/>
              </a:ext>
            </a:extLst>
          </p:cNvPr>
          <p:cNvSpPr>
            <a:spLocks noGrp="1"/>
          </p:cNvSpPr>
          <p:nvPr>
            <p:ph type="title"/>
          </p:nvPr>
        </p:nvSpPr>
        <p:spPr/>
        <p:txBody>
          <a:bodyPr/>
          <a:lstStyle/>
          <a:p>
            <a:r>
              <a:rPr lang="en-US" dirty="0"/>
              <a:t>Sunday Service</a:t>
            </a:r>
          </a:p>
        </p:txBody>
      </p:sp>
      <p:pic>
        <p:nvPicPr>
          <p:cNvPr id="7" name="Content Placeholder 6">
            <a:extLst>
              <a:ext uri="{FF2B5EF4-FFF2-40B4-BE49-F238E27FC236}">
                <a16:creationId xmlns:a16="http://schemas.microsoft.com/office/drawing/2014/main" id="{21ED97F3-1162-4FCC-9E2E-5A66271A6435}"/>
              </a:ext>
            </a:extLst>
          </p:cNvPr>
          <p:cNvPicPr>
            <a:picLocks noGrp="1" noChangeAspect="1"/>
          </p:cNvPicPr>
          <p:nvPr>
            <p:ph idx="1"/>
          </p:nvPr>
        </p:nvPicPr>
        <p:blipFill>
          <a:blip r:embed="rId2"/>
          <a:stretch>
            <a:fillRect/>
          </a:stretch>
        </p:blipFill>
        <p:spPr>
          <a:xfrm>
            <a:off x="5348472" y="953181"/>
            <a:ext cx="6917264" cy="3890961"/>
          </a:xfrm>
          <a:prstGeom prst="rect">
            <a:avLst/>
          </a:prstGeom>
        </p:spPr>
      </p:pic>
      <p:pic>
        <p:nvPicPr>
          <p:cNvPr id="9" name="Picture 8">
            <a:extLst>
              <a:ext uri="{FF2B5EF4-FFF2-40B4-BE49-F238E27FC236}">
                <a16:creationId xmlns:a16="http://schemas.microsoft.com/office/drawing/2014/main" id="{3B77056F-0C6E-4249-84A2-07F51CF8A2CD}"/>
              </a:ext>
            </a:extLst>
          </p:cNvPr>
          <p:cNvPicPr>
            <a:picLocks noChangeAspect="1"/>
          </p:cNvPicPr>
          <p:nvPr/>
        </p:nvPicPr>
        <p:blipFill>
          <a:blip r:embed="rId3"/>
          <a:stretch>
            <a:fillRect/>
          </a:stretch>
        </p:blipFill>
        <p:spPr>
          <a:xfrm>
            <a:off x="-1" y="2569220"/>
            <a:ext cx="6193972" cy="4129314"/>
          </a:xfrm>
          <a:prstGeom prst="rect">
            <a:avLst/>
          </a:prstGeom>
        </p:spPr>
      </p:pic>
    </p:spTree>
    <p:extLst>
      <p:ext uri="{BB962C8B-B14F-4D97-AF65-F5344CB8AC3E}">
        <p14:creationId xmlns:p14="http://schemas.microsoft.com/office/powerpoint/2010/main" val="1512680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7B5C-4E11-4A85-8950-64C897B5BCD6}"/>
              </a:ext>
            </a:extLst>
          </p:cNvPr>
          <p:cNvSpPr>
            <a:spLocks noGrp="1"/>
          </p:cNvSpPr>
          <p:nvPr>
            <p:ph type="title"/>
          </p:nvPr>
        </p:nvSpPr>
        <p:spPr/>
        <p:txBody>
          <a:bodyPr/>
          <a:lstStyle/>
          <a:p>
            <a:r>
              <a:rPr lang="en-US" b="1" dirty="0"/>
              <a:t>Kids Sunday School</a:t>
            </a:r>
          </a:p>
        </p:txBody>
      </p:sp>
      <p:pic>
        <p:nvPicPr>
          <p:cNvPr id="5" name="Content Placeholder 4">
            <a:extLst>
              <a:ext uri="{FF2B5EF4-FFF2-40B4-BE49-F238E27FC236}">
                <a16:creationId xmlns:a16="http://schemas.microsoft.com/office/drawing/2014/main" id="{68273527-F1B2-49B2-BFEF-585C21148712}"/>
              </a:ext>
            </a:extLst>
          </p:cNvPr>
          <p:cNvPicPr>
            <a:picLocks noGrp="1" noChangeAspect="1"/>
          </p:cNvPicPr>
          <p:nvPr>
            <p:ph idx="1"/>
          </p:nvPr>
        </p:nvPicPr>
        <p:blipFill>
          <a:blip r:embed="rId2"/>
          <a:stretch>
            <a:fillRect/>
          </a:stretch>
        </p:blipFill>
        <p:spPr>
          <a:xfrm>
            <a:off x="1317172" y="1443038"/>
            <a:ext cx="6411222" cy="4814288"/>
          </a:xfrm>
        </p:spPr>
      </p:pic>
    </p:spTree>
    <p:extLst>
      <p:ext uri="{BB962C8B-B14F-4D97-AF65-F5344CB8AC3E}">
        <p14:creationId xmlns:p14="http://schemas.microsoft.com/office/powerpoint/2010/main" val="2945330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2114D57-92B0-4571-8079-5DF874F61DA2}"/>
              </a:ext>
            </a:extLst>
          </p:cNvPr>
          <p:cNvPicPr>
            <a:picLocks noGrp="1" noChangeAspect="1"/>
          </p:cNvPicPr>
          <p:nvPr>
            <p:ph idx="1"/>
          </p:nvPr>
        </p:nvPicPr>
        <p:blipFill>
          <a:blip r:embed="rId2"/>
          <a:stretch>
            <a:fillRect/>
          </a:stretch>
        </p:blipFill>
        <p:spPr>
          <a:xfrm>
            <a:off x="5887402" y="1152983"/>
            <a:ext cx="6304598" cy="4725782"/>
          </a:xfrm>
        </p:spPr>
      </p:pic>
      <p:sp>
        <p:nvSpPr>
          <p:cNvPr id="2" name="Title 1">
            <a:extLst>
              <a:ext uri="{FF2B5EF4-FFF2-40B4-BE49-F238E27FC236}">
                <a16:creationId xmlns:a16="http://schemas.microsoft.com/office/drawing/2014/main" id="{41A7A106-A57E-4827-A450-EE0F952F4971}"/>
              </a:ext>
            </a:extLst>
          </p:cNvPr>
          <p:cNvSpPr>
            <a:spLocks noGrp="1"/>
          </p:cNvSpPr>
          <p:nvPr>
            <p:ph type="title"/>
          </p:nvPr>
        </p:nvSpPr>
        <p:spPr/>
        <p:txBody>
          <a:bodyPr/>
          <a:lstStyle/>
          <a:p>
            <a:r>
              <a:rPr lang="en-US" b="1" dirty="0"/>
              <a:t>Precept Bible Study</a:t>
            </a:r>
          </a:p>
        </p:txBody>
      </p:sp>
      <p:pic>
        <p:nvPicPr>
          <p:cNvPr id="11" name="Picture 10">
            <a:extLst>
              <a:ext uri="{FF2B5EF4-FFF2-40B4-BE49-F238E27FC236}">
                <a16:creationId xmlns:a16="http://schemas.microsoft.com/office/drawing/2014/main" id="{3C4FD653-152F-4226-BF78-34CE6C84BBA4}"/>
              </a:ext>
            </a:extLst>
          </p:cNvPr>
          <p:cNvPicPr>
            <a:picLocks noChangeAspect="1"/>
          </p:cNvPicPr>
          <p:nvPr/>
        </p:nvPicPr>
        <p:blipFill>
          <a:blip r:embed="rId3"/>
          <a:stretch>
            <a:fillRect/>
          </a:stretch>
        </p:blipFill>
        <p:spPr>
          <a:xfrm>
            <a:off x="60166" y="2033172"/>
            <a:ext cx="6240780" cy="4686300"/>
          </a:xfrm>
          <a:prstGeom prst="rect">
            <a:avLst/>
          </a:prstGeom>
        </p:spPr>
      </p:pic>
    </p:spTree>
    <p:extLst>
      <p:ext uri="{BB962C8B-B14F-4D97-AF65-F5344CB8AC3E}">
        <p14:creationId xmlns:p14="http://schemas.microsoft.com/office/powerpoint/2010/main" val="1039506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2814</TotalTime>
  <Words>391</Words>
  <Application>Microsoft Office PowerPoint</Application>
  <PresentationFormat>Widescreen</PresentationFormat>
  <Paragraphs>34</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新細明體</vt:lpstr>
      <vt:lpstr>Arial</vt:lpstr>
      <vt:lpstr>Century Gothic</vt:lpstr>
      <vt:lpstr>Wingdings 3</vt:lpstr>
      <vt:lpstr>Ion</vt:lpstr>
      <vt:lpstr>PowerPoint Presentation</vt:lpstr>
      <vt:lpstr>Ying-Tao Church Yingge, New Taipei City Established in 2016  </vt:lpstr>
      <vt:lpstr>PowerPoint Presentation</vt:lpstr>
      <vt:lpstr>Thai migrant workers gather to  celebrate their religious festival in the community.</vt:lpstr>
      <vt:lpstr>The new areas of the community are also developing, and more outsiders are moving in.</vt:lpstr>
      <vt:lpstr>PowerPoint Presentation</vt:lpstr>
      <vt:lpstr>Sunday Service</vt:lpstr>
      <vt:lpstr>Kids Sunday School</vt:lpstr>
      <vt:lpstr>Precept Bible Study</vt:lpstr>
      <vt:lpstr>After school  program</vt:lpstr>
      <vt:lpstr>Caroling in market place  and fire station </vt:lpstr>
      <vt:lpstr>Help needy family</vt:lpstr>
      <vt:lpstr>Connect to community</vt:lpstr>
      <vt:lpstr>Connect to  four schools  near church.</vt:lpstr>
      <vt:lpstr>Morning reading program in  Chong-Hu Elementary</vt:lpstr>
      <vt:lpstr>Morning reading program in  Yong-Ji Elementary</vt:lpstr>
      <vt:lpstr>Saturday Computer class  in Chong-Hu Elementary</vt:lpstr>
      <vt:lpstr>PowerPoint Presentation</vt:lpstr>
      <vt:lpstr>Collaborated with the Tsz Wan Shan Baptist Church H .K. to hold a summer science camp at Fengming Elementary</vt:lpstr>
      <vt:lpstr>VBS run by a short-term mission team from Manila, Philippine. </vt:lpstr>
      <vt:lpstr>PowerPoint Presentation</vt:lpstr>
      <vt:lpstr>PowerPoint Presentation</vt:lpstr>
      <vt:lpstr>PowerPoint Presentation</vt:lpstr>
      <vt:lpstr>The church received a Community Service Award from the New Taipei City Government.</vt:lpstr>
      <vt:lpstr>PowerPoint Presentation</vt:lpstr>
      <vt:lpstr>Ghost Festival The lunar calendar July is called the "Ghost Month." In folk religion, it is believed that the gates of hell open during this month, so people offer food and worship ghosts to appease them. </vt:lpstr>
      <vt:lpstr>Taoists will worship their ancestors at home or go to temples to worship idols. (deities).</vt:lpstr>
      <vt:lpstr>Prayer request:  The people on the far left in the photos is the principal of Yong-Ji t primary school. I have chances to chat with him in his office. Please pray for me that I will have the opportunity to read the Bible together with him.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Taiwan Mission Ming-Da, Fang-Yeu</dc:title>
  <dc:creator>Ming</dc:creator>
  <cp:lastModifiedBy>Ming</cp:lastModifiedBy>
  <cp:revision>63</cp:revision>
  <dcterms:created xsi:type="dcterms:W3CDTF">2025-09-13T15:10:29Z</dcterms:created>
  <dcterms:modified xsi:type="dcterms:W3CDTF">2025-11-24T17:02:08Z</dcterms:modified>
</cp:coreProperties>
</file>