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06" d="100"/>
          <a:sy n="106" d="100"/>
        </p:scale>
        <p:origin x="133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07950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344B29"/>
                </a:solidFill>
              </a:defRPr>
            </a:lvl1pPr>
          </a:lstStyle>
          <a:p>
            <a:pPr algn="ctr"/>
            <a:endParaRPr/>
          </a:p>
        </p:txBody>
      </p:sp>
      <p:sp>
        <p:nvSpPr>
          <p:cNvPr id="3" name="New Shape"/>
          <p:cNvSpPr>
            <a:spLocks noGrp="1"/>
          </p:cNvSpPr>
          <p:nvPr>
            <p:ph type="body" idx="1"/>
          </p:nvPr>
        </p:nvSpPr>
        <p:spPr>
          <a:xfrm>
            <a:off x="1269999" y="2413000"/>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782C23"/>
                </a:solidFill>
              </a:defRPr>
            </a:lvl1pPr>
          </a:lstStyle>
          <a:p>
            <a:pPr algn="ctr"/>
            <a:endParaRPr/>
          </a:p>
        </p:txBody>
      </p:sp>
      <p:sp>
        <p:nvSpPr>
          <p:cNvPr id="4" name="New Shape"/>
          <p:cNvSpPr>
            <a:spLocks noGrp="1"/>
          </p:cNvSpPr>
          <p:nvPr>
            <p:ph type="body" idx="2"/>
          </p:nvPr>
        </p:nvSpPr>
        <p:spPr>
          <a:xfrm>
            <a:off x="1847850" y="33019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461A21"/>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07950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344B29"/>
                </a:solidFill>
              </a:defRPr>
            </a:lvl1pPr>
          </a:lstStyle>
          <a:p>
            <a:pPr algn="ctr"/>
            <a:r>
              <a:rPr sz="5400" b="1" dirty="0">
                <a:solidFill>
                  <a:srgbClr val="344B29"/>
                </a:solidFill>
              </a:rPr>
              <a:t>The Boldness of Hope in Christ</a:t>
            </a:r>
          </a:p>
        </p:txBody>
      </p:sp>
      <p:sp>
        <p:nvSpPr>
          <p:cNvPr id="3" name="New Shape"/>
          <p:cNvSpPr>
            <a:spLocks noGrp="1"/>
          </p:cNvSpPr>
          <p:nvPr>
            <p:ph type="body" idx="1"/>
          </p:nvPr>
        </p:nvSpPr>
        <p:spPr>
          <a:xfrm>
            <a:off x="1269999" y="2413000"/>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782C23"/>
                </a:solidFill>
              </a:defRPr>
            </a:lvl1pPr>
          </a:lstStyle>
          <a:p>
            <a:pPr algn="ctr"/>
            <a:r>
              <a:rPr lang="en-CA" sz="2400" b="1" dirty="0"/>
              <a:t>Advent Week 1</a:t>
            </a:r>
            <a:endParaRPr sz="2400" b="1" dirty="0"/>
          </a:p>
        </p:txBody>
      </p:sp>
      <p:sp>
        <p:nvSpPr>
          <p:cNvPr id="4" name="New Shape"/>
          <p:cNvSpPr>
            <a:spLocks noGrp="1"/>
          </p:cNvSpPr>
          <p:nvPr>
            <p:ph type="body" idx="2"/>
          </p:nvPr>
        </p:nvSpPr>
        <p:spPr>
          <a:xfrm>
            <a:off x="1847850" y="33019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806">
                <a:solidFill>
                  <a:srgbClr val="461A21"/>
                </a:solidFill>
              </a:defRPr>
            </a:lvl1pPr>
          </a:lstStyle>
          <a:p>
            <a:pPr algn="ctr"/>
            <a:r>
              <a:rPr lang="en-CA" b="1" dirty="0"/>
              <a:t>Luke 1:26-38</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sz="4400" b="1" dirty="0"/>
              <a:t>Hope </a:t>
            </a:r>
            <a:r>
              <a:rPr sz="4400" b="1" dirty="0">
                <a:solidFill>
                  <a:srgbClr val="FFFFFF"/>
                </a:solidFill>
              </a:rPr>
              <a:t>is God - Father, Son, and Holy Spirit</a:t>
            </a:r>
            <a:endParaRPr lang="en-CA" sz="4400" b="1" dirty="0">
              <a:solidFill>
                <a:srgbClr val="FFFFFF"/>
              </a:solidFill>
            </a:endParaRPr>
          </a:p>
          <a:p>
            <a:pPr algn="l"/>
            <a:endParaRPr lang="en-CA" sz="4400" b="0" dirty="0">
              <a:solidFill>
                <a:srgbClr val="FFFFFF"/>
              </a:solidFill>
            </a:endParaRPr>
          </a:p>
          <a:p>
            <a:pPr algn="r"/>
            <a:r>
              <a:rPr lang="en-CA" sz="4400" dirty="0"/>
              <a:t>-</a:t>
            </a:r>
            <a:r>
              <a:rPr sz="4400" b="0" dirty="0">
                <a:solidFill>
                  <a:srgbClr val="FFFFFF"/>
                </a:solidFill>
              </a:rPr>
              <a:t>Romans 15:13; 5:2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May the God of hope fill you with all joy and peace in believing, so that by the power of the Holy Spirit you may abound in hope.</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Romans 15:13</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We have also obtained access through Him by faith into this grace in which we stand, and we rejoice in the hope of the glory of God.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Romans 5:2</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HCSB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sz="4400" b="1" dirty="0"/>
              <a:t>Hope</a:t>
            </a:r>
            <a:r>
              <a:rPr sz="4400" b="1" dirty="0">
                <a:solidFill>
                  <a:srgbClr val="FFFFFF"/>
                </a:solidFill>
              </a:rPr>
              <a:t> is one of the most distinctive marks of the Christian living in the hopelessness of this world</a:t>
            </a:r>
            <a:r>
              <a:rPr lang="en-CA" sz="4400" b="1" dirty="0">
                <a:solidFill>
                  <a:srgbClr val="FFFFFF"/>
                </a:solidFill>
              </a:rPr>
              <a:t>.</a:t>
            </a:r>
          </a:p>
          <a:p>
            <a:pPr algn="r"/>
            <a:r>
              <a:rPr lang="en-CA" sz="4400" dirty="0"/>
              <a:t>-</a:t>
            </a:r>
            <a:r>
              <a:rPr sz="4400" b="0" dirty="0">
                <a:solidFill>
                  <a:srgbClr val="FFFFFF"/>
                </a:solidFill>
              </a:rPr>
              <a:t>1 Jn 3:2-3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FFFFFF"/>
                </a:solidFill>
              </a:defRPr>
            </a:lvl1pPr>
          </a:lstStyle>
          <a:p>
            <a:pPr algn="l"/>
            <a:r>
              <a:rPr sz="4400" b="0" dirty="0">
                <a:solidFill>
                  <a:srgbClr val="FFFFFF"/>
                </a:solidFill>
              </a:rPr>
              <a:t>Dear friends, we are God’s children now, and what we will be has not yet been revealed. We know that when He appears, we will be like Him because we will see Him as He is. And everyone who has this hope in Him purifies himself just as He is pure.</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1 John 3:2–3</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HCSB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400" b="0" dirty="0">
                <a:solidFill>
                  <a:srgbClr val="FFFFFF"/>
                </a:solidFill>
              </a:rPr>
              <a:t>In those days you were living apart from Christ. You were excluded from citizenship among the people of Israel, and you did not know the covenant promises God had made to them. You lived in this world without God and without hope.</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Ephesians 2:12</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NLT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But now you have been united with Christ Jesus. Once you were far away from God, but now you have been brought near to him through the blood of Christ.</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Ephesians 2:13</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NLT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So now faith, hope, and love abide, these three; but the greatest of these is love.</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1 Corinthians 13:13</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4400" b="1" dirty="0">
                <a:solidFill>
                  <a:srgbClr val="FFFFFF"/>
                </a:solidFill>
              </a:rPr>
              <a:t>The Christian’s hope is based on/in Christ, our living hope</a:t>
            </a:r>
            <a:r>
              <a:rPr lang="en-CA" sz="4400" b="1" dirty="0">
                <a:solidFill>
                  <a:srgbClr val="FFFFFF"/>
                </a:solidFill>
              </a:rPr>
              <a:t>.</a:t>
            </a:r>
          </a:p>
          <a:p>
            <a:pPr algn="l"/>
            <a:endParaRPr lang="en-CA" dirty="0"/>
          </a:p>
          <a:p>
            <a:pPr algn="r"/>
            <a:r>
              <a:rPr lang="en-CA" sz="3600" b="0" dirty="0">
                <a:solidFill>
                  <a:srgbClr val="FFFFFF"/>
                </a:solidFill>
              </a:rPr>
              <a:t>-</a:t>
            </a:r>
            <a:r>
              <a:rPr sz="3600" b="0" dirty="0">
                <a:solidFill>
                  <a:srgbClr val="FFFFFF"/>
                </a:solidFill>
              </a:rPr>
              <a:t>1 Peter 1:3; 21; 1 Thess 5:8; Rom 5:2; 1 Tim 1:</a:t>
            </a:r>
            <a:r>
              <a:rPr lang="en-CA" sz="3600" b="0" dirty="0">
                <a:solidFill>
                  <a:srgbClr val="FFFFFF"/>
                </a:solidFill>
              </a:rPr>
              <a:t>1</a:t>
            </a:r>
            <a:endParaRPr sz="3600" b="0"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rPr>
              <a:t>Praise the God and Father of our Lord Jesus Christ. According to His great mercy, He has given us a new birth into a living hope through the resurrection of Jesus Christ from the dead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1 Peter 1:3</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HCSB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For nothing will be impossible with God.”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Luke 1:37</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who through Him are believers in God, who raised Him from the dead and gave Him glory, so that your faith and hope are in God.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1 Peter 1:21</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HCSB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But since we belong to the day, we must be serious and put the armor of faith and love on our chests, and put on a helmet of the hope of salvation.</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1 Thessalonians 5:8</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HCSB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We have also obtained access through Him by faith into this grace in which we stand, and we rejoice in the hope of the glory of God.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Romans 5:2</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HCSB</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Paul, an apostle of Christ Jesus by command of God our Savior and of Christ Jesus our hope,</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1 Timothy 1:1</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4400" b="0" dirty="0">
                <a:solidFill>
                  <a:srgbClr val="FFFFFF"/>
                </a:solidFill>
              </a:rPr>
              <a:t>For the creation was subjected to futility —not willingly, but because of Him who subjected it —in the hope that the creation itself will also be set free from the bondage of corruption into the glorious freedom of God’s children.</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Romans 8:20–21</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HCSB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Turn my eyes from looking at what is worthless; give me life in Your ways.</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Psalm 119:37</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HCSB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4400" b="1" dirty="0">
                <a:solidFill>
                  <a:srgbClr val="FFFFFF"/>
                </a:solidFill>
              </a:rPr>
              <a:t>Our </a:t>
            </a:r>
            <a:r>
              <a:rPr lang="en-CA" sz="4400" b="1" dirty="0"/>
              <a:t>H</a:t>
            </a:r>
            <a:r>
              <a:rPr sz="4400" b="1" dirty="0">
                <a:solidFill>
                  <a:srgbClr val="FFFFFF"/>
                </a:solidFill>
              </a:rPr>
              <a:t>ope is a present living hope</a:t>
            </a:r>
            <a:r>
              <a:rPr lang="en-CA" sz="4400" b="1" dirty="0">
                <a:solidFill>
                  <a:srgbClr val="FFFFFF"/>
                </a:solidFill>
              </a:rPr>
              <a:t>.</a:t>
            </a:r>
          </a:p>
          <a:p>
            <a:pPr algn="l"/>
            <a:endParaRPr lang="en-CA" dirty="0"/>
          </a:p>
          <a:p>
            <a:pPr algn="r"/>
            <a:r>
              <a:rPr lang="en-CA" sz="3920" b="0" dirty="0">
                <a:solidFill>
                  <a:srgbClr val="FFFFFF"/>
                </a:solidFill>
              </a:rPr>
              <a:t>-</a:t>
            </a:r>
            <a:r>
              <a:rPr sz="3920" b="0" dirty="0">
                <a:solidFill>
                  <a:srgbClr val="FFFFFF"/>
                </a:solidFill>
              </a:rPr>
              <a:t>Mt 11:28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“Come to Me, all of you who are weary and burdened, and I will give you rest.</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Matthew 11:28</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HCSB</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Since we have such a hope, we are very bold,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2 Corinthians 3:12</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4400" b="1" dirty="0">
                <a:solidFill>
                  <a:srgbClr val="FFFFFF"/>
                </a:solidFill>
              </a:rPr>
              <a:t>Am I living in the boldness of hope in Jesus Christ?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1" dirty="0">
                <a:solidFill>
                  <a:srgbClr val="FFFFFF"/>
                </a:solidFill>
              </a:rPr>
              <a:t>Hope is the belief that your future will be better than the present and that you have the ability to make it happen.</a:t>
            </a:r>
            <a:r>
              <a:rPr sz="3920" b="0" dirty="0">
                <a:solidFill>
                  <a:srgbClr val="FFFFFF"/>
                </a:solidFill>
              </a:rPr>
              <a:t>
</a:t>
            </a:r>
            <a:endParaRPr lang="en-CA" sz="3920" b="0" dirty="0">
              <a:solidFill>
                <a:srgbClr val="FFFFFF"/>
              </a:solidFill>
            </a:endParaRPr>
          </a:p>
          <a:p>
            <a:pPr algn="r"/>
            <a:r>
              <a:rPr sz="3920" b="0" dirty="0">
                <a:solidFill>
                  <a:srgbClr val="FFFFFF"/>
                </a:solidFill>
              </a:rPr>
              <a:t>-psychcentral.com, September 26, 2022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4400" b="1" dirty="0">
                <a:solidFill>
                  <a:srgbClr val="FFFFFF"/>
                </a:solidFill>
              </a:rPr>
              <a:t>Jesus calls us to rejoice in hope, be patient in trouble, and constant in prayer (Romans 12:12).</a:t>
            </a:r>
            <a:endParaRPr lang="en-CA" sz="4400" b="1" dirty="0">
              <a:solidFill>
                <a:srgbClr val="FFFFFF"/>
              </a:solidFill>
            </a:endParaRPr>
          </a:p>
          <a:p>
            <a:pPr algn="l"/>
            <a:endParaRPr lang="en-CA" sz="4400" b="1" dirty="0"/>
          </a:p>
          <a:p>
            <a:pPr algn="r"/>
            <a:r>
              <a:rPr lang="en-CA" sz="4400" b="1" dirty="0">
                <a:solidFill>
                  <a:srgbClr val="FFFFFF"/>
                </a:solidFill>
              </a:rPr>
              <a:t>Am I?</a:t>
            </a:r>
            <a:endParaRPr sz="4400" b="1"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4400" b="1" dirty="0">
                <a:solidFill>
                  <a:srgbClr val="FFFFFF"/>
                </a:solidFill>
              </a:rPr>
              <a:t>Jesus is our Hope of Glory, our salvation</a:t>
            </a:r>
            <a:r>
              <a:rPr lang="en-CA" sz="4400" b="1" dirty="0">
                <a:solidFill>
                  <a:srgbClr val="FFFFFF"/>
                </a:solidFill>
              </a:rPr>
              <a:t>.</a:t>
            </a:r>
          </a:p>
          <a:p>
            <a:pPr algn="l"/>
            <a:endParaRPr lang="en-CA" dirty="0"/>
          </a:p>
          <a:p>
            <a:pPr algn="r"/>
            <a:r>
              <a:rPr lang="en-CA" sz="3920" b="0" dirty="0">
                <a:solidFill>
                  <a:srgbClr val="FFFFFF"/>
                </a:solidFill>
              </a:rPr>
              <a:t>-</a:t>
            </a:r>
            <a:r>
              <a:rPr sz="3920" b="0" dirty="0">
                <a:solidFill>
                  <a:srgbClr val="FFFFFF"/>
                </a:solidFill>
              </a:rPr>
              <a:t>Romans 5:2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We have also obtained access through Him by faith into this grace in which we stand, and we rejoice in the hope of the glory of God.</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Romans 5:2</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HCSB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4400" b="1" dirty="0">
                <a:solidFill>
                  <a:srgbClr val="FFFFFF"/>
                </a:solidFill>
              </a:rPr>
              <a:t>We experience trial and tribulation to mold our character and will which produces hope</a:t>
            </a:r>
            <a:r>
              <a:rPr lang="en-CA" sz="4400" b="1" dirty="0">
                <a:solidFill>
                  <a:srgbClr val="FFFFFF"/>
                </a:solidFill>
              </a:rPr>
              <a:t>.</a:t>
            </a:r>
            <a:endParaRPr sz="4400" b="1" dirty="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lang="en-CA" sz="4400" b="1" dirty="0"/>
              <a:t>H</a:t>
            </a:r>
            <a:r>
              <a:rPr sz="4400" b="1" dirty="0">
                <a:solidFill>
                  <a:srgbClr val="FFFFFF"/>
                </a:solidFill>
              </a:rPr>
              <a:t>ope is the byproduct of Holy Spirit; He that hopes in the LORD Jesus, is filled by the LORD Jesus by His Holy Spirit.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May the God of hope fill you with all joy and peace in believing, so that by the power of the Holy Spirit you may abound in hope.</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Romans 15:13</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ESV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4400" b="1" dirty="0">
                <a:solidFill>
                  <a:srgbClr val="FFFFFF"/>
                </a:solidFill>
              </a:rPr>
              <a:t>May I live in hope.</a:t>
            </a:r>
            <a:endParaRPr lang="en-CA" sz="4400" b="1" dirty="0">
              <a:solidFill>
                <a:srgbClr val="FFFFFF"/>
              </a:solidFill>
            </a:endParaRPr>
          </a:p>
          <a:p>
            <a:pPr algn="l"/>
            <a:endParaRPr lang="en-CA" sz="4400" b="1"/>
          </a:p>
          <a:p>
            <a:pPr algn="l"/>
            <a:r>
              <a:rPr sz="4400" b="1">
                <a:solidFill>
                  <a:srgbClr val="FFFFFF"/>
                </a:solidFill>
              </a:rPr>
              <a:t>With </a:t>
            </a:r>
            <a:r>
              <a:rPr sz="4400" b="1" dirty="0">
                <a:solidFill>
                  <a:srgbClr val="FFFFFF"/>
                </a:solidFill>
              </a:rPr>
              <a:t>a little hope being effective, but with great hope being dangerous.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4400" b="1" dirty="0">
                <a:solidFill>
                  <a:srgbClr val="FFFFFF"/>
                </a:solidFill>
              </a:rPr>
              <a:t>What is Biblical Hope?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4400" b="1" dirty="0">
                <a:solidFill>
                  <a:srgbClr val="FFFFFF"/>
                </a:solidFill>
              </a:rPr>
              <a:t>Hope orientated to something in the future that one expects but does not yet posses</a:t>
            </a:r>
            <a:r>
              <a:rPr lang="en-CA" sz="4400" b="1" dirty="0">
                <a:solidFill>
                  <a:srgbClr val="FFFFFF"/>
                </a:solidFill>
              </a:rPr>
              <a:t>.</a:t>
            </a:r>
          </a:p>
          <a:p>
            <a:pPr algn="r"/>
            <a:r>
              <a:rPr lang="en-CA" sz="4400" dirty="0"/>
              <a:t>-</a:t>
            </a:r>
            <a:r>
              <a:rPr sz="4400" dirty="0">
                <a:solidFill>
                  <a:srgbClr val="FFFFFF"/>
                </a:solidFill>
              </a:rPr>
              <a:t>Romans 8:24-25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For in this hope we were saved. Now hope that is seen is not hope. For who hopes for what he sees? But if we hope for what we do not see, we wait for it with patience.</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Romans 8:24–25</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492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4400" b="1" dirty="0">
                <a:solidFill>
                  <a:srgbClr val="FFFFFF"/>
                </a:solidFill>
              </a:rPr>
              <a:t>It is to work with expectation</a:t>
            </a:r>
            <a:r>
              <a:rPr lang="en-CA" sz="4400" b="1" dirty="0">
                <a:solidFill>
                  <a:srgbClr val="FFFFFF"/>
                </a:solidFill>
              </a:rPr>
              <a:t>.</a:t>
            </a:r>
          </a:p>
          <a:p>
            <a:pPr algn="l"/>
            <a:endParaRPr lang="en-CA" sz="4400" b="1" dirty="0"/>
          </a:p>
          <a:p>
            <a:pPr algn="r"/>
            <a:r>
              <a:rPr lang="en-CA" sz="4400" dirty="0">
                <a:solidFill>
                  <a:srgbClr val="FFFFFF"/>
                </a:solidFill>
              </a:rPr>
              <a:t>-</a:t>
            </a:r>
            <a:r>
              <a:rPr sz="4400" dirty="0">
                <a:solidFill>
                  <a:srgbClr val="FFFFFF"/>
                </a:solidFill>
              </a:rPr>
              <a:t>Romans 4:18; 1 Cor 9:10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In hope he believed against hope, that he should become the father of many nations, as he had been told, “So shall your offspring be.”</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Romans 4:18</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rPr>
              <a:t>Or isn’t He really saying it for us? Yes, this is written for us, because he who plows ought to plow in hope, and he who threshes should do so in hope of sharing the crop.</a:t>
            </a:r>
          </a:p>
        </p:txBody>
      </p:sp>
      <p:sp>
        <p:nvSpPr>
          <p:cNvPr id="3" name="New Shape"/>
          <p:cNvSpPr>
            <a:spLocks noGrp="1"/>
          </p:cNvSpPr>
          <p:nvPr>
            <p:ph type="body" idx="1"/>
          </p:nvPr>
        </p:nvSpPr>
        <p:spPr>
          <a:xfrm>
            <a:off x="698500" y="5473700"/>
            <a:ext cx="4699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1 Corinthians 9:10</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dirty="0">
                <a:solidFill>
                  <a:srgbClr val="FFFFFF"/>
                </a:solidFill>
              </a:rPr>
              <a:t>HCSB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990</Words>
  <Application>Microsoft Macintosh PowerPoint</Application>
  <PresentationFormat>Widescreen</PresentationFormat>
  <Paragraphs>97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2025-11-30T16:02:45Z</dcterms:modified>
</cp:coreProperties>
</file>