
<file path=[Content_Types].xml><?xml version="1.0" encoding="utf-8"?>
<Types xmlns="http://schemas.openxmlformats.org/package/2006/content-types">
  <Default Extension="bmp" ContentType="image/bmp"/>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Lst>
  <p:sldSz cx="12192000" cy="6858000"/>
  <p:notesSz cx="12192000" cy="6858000"/>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120" d="100"/>
          <a:sy n="120" d="100"/>
        </p:scale>
        <p:origin x="80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841499" y="1339850"/>
            <a:ext cx="8509000" cy="2660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9426">
                <a:solidFill>
                  <a:srgbClr val="EC3B21"/>
                </a:solidFill>
              </a:defRPr>
            </a:lvl1pPr>
          </a:lstStyle>
          <a:p>
            <a:pPr algn="ctr"/>
            <a:endParaRPr/>
          </a:p>
        </p:txBody>
      </p:sp>
      <p:sp>
        <p:nvSpPr>
          <p:cNvPr id="3" name="New Shape"/>
          <p:cNvSpPr>
            <a:spLocks noGrp="1"/>
          </p:cNvSpPr>
          <p:nvPr>
            <p:ph type="body" idx="1"/>
          </p:nvPr>
        </p:nvSpPr>
        <p:spPr>
          <a:xfrm>
            <a:off x="1841499" y="4070350"/>
            <a:ext cx="8509000" cy="641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500">
                <a:solidFill>
                  <a:srgbClr val="9ECFEB"/>
                </a:solidFill>
              </a:defRPr>
            </a:lvl1pPr>
          </a:lstStyle>
          <a:p>
            <a:pPr algn="ctr"/>
            <a:endParaRPr/>
          </a:p>
        </p:txBody>
      </p:sp>
      <p:sp>
        <p:nvSpPr>
          <p:cNvPr id="4" name="New Shape"/>
          <p:cNvSpPr>
            <a:spLocks noGrp="1"/>
          </p:cNvSpPr>
          <p:nvPr>
            <p:ph type="body" idx="2"/>
          </p:nvPr>
        </p:nvSpPr>
        <p:spPr>
          <a:xfrm>
            <a:off x="2889250" y="4972050"/>
            <a:ext cx="6413500" cy="5207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2426">
                <a:solidFill>
                  <a:srgbClr val="9ECFEB"/>
                </a:solidFill>
              </a:defRPr>
            </a:lvl1pP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 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1.xml"/></Relationships>
</file>

<file path=ppt/slides/_rels/slide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6.xml"/></Relationships>
</file>

<file path=ppt/slides/_rels/slide2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7.xml"/></Relationships>
</file>

<file path=ppt/slides/_rels/slide2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8.xml"/></Relationships>
</file>

<file path=ppt/slides/_rels/slide2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0.xml"/></Relationships>
</file>

<file path=ppt/slides/_rels/slide3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1.xml"/></Relationships>
</file>

<file path=ppt/slides/_rels/slide3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2.xml"/></Relationships>
</file>

<file path=ppt/slides/_rels/slide3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3.xml"/></Relationships>
</file>

<file path=ppt/slides/_rels/slide3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4.xml"/></Relationships>
</file>

<file path=ppt/slides/_rels/slide3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5.xml"/></Relationships>
</file>

<file path=ppt/slides/_rels/slide3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6.xml"/></Relationships>
</file>

<file path=ppt/slides/_rels/slide3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7.xml"/></Relationships>
</file>

<file path=ppt/slides/_rels/slide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841499" y="1149350"/>
            <a:ext cx="8509000" cy="2660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9426">
                <a:solidFill>
                  <a:srgbClr val="EC3B21"/>
                </a:solidFill>
              </a:defRPr>
            </a:lvl1pPr>
          </a:lstStyle>
          <a:p>
            <a:pPr algn="ctr"/>
            <a:r>
              <a:rPr sz="6000" b="1" dirty="0">
                <a:solidFill>
                  <a:srgbClr val="EC3B21"/>
                </a:solidFill>
              </a:rPr>
              <a:t>A Family United</a:t>
            </a:r>
          </a:p>
        </p:txBody>
      </p:sp>
      <p:sp>
        <p:nvSpPr>
          <p:cNvPr id="3" name="New Shape"/>
          <p:cNvSpPr>
            <a:spLocks noGrp="1"/>
          </p:cNvSpPr>
          <p:nvPr>
            <p:ph type="body" idx="1"/>
          </p:nvPr>
        </p:nvSpPr>
        <p:spPr>
          <a:xfrm>
            <a:off x="1841499" y="4070350"/>
            <a:ext cx="8509000" cy="641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500">
                <a:solidFill>
                  <a:srgbClr val="9ECFEB"/>
                </a:solidFill>
              </a:defRPr>
            </a:lvl1pPr>
          </a:lstStyle>
          <a:p>
            <a:pPr algn="ctr"/>
            <a:r>
              <a:rPr lang="en-CA" b="1" dirty="0"/>
              <a:t>Ephesians 2:11-22</a:t>
            </a:r>
            <a:endParaRP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The whole building, being put together by Him, grows into a holy sanctuary in the Lord. You also are being built together for God’s dwelling in the Spirit.</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2:21–22</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HCSB</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744279" y="1143000"/>
            <a:ext cx="10717619"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4106">
                <a:solidFill>
                  <a:srgbClr val="C1DFF0"/>
                </a:solidFill>
              </a:defRPr>
            </a:lvl1pPr>
          </a:lstStyle>
          <a:p>
            <a:pPr algn="l"/>
            <a:r>
              <a:rPr sz="3600" b="0" dirty="0">
                <a:solidFill>
                  <a:srgbClr val="C1DFF0"/>
                </a:solidFill>
              </a:rPr>
              <a:t>So then, remember that at one time you were Gentiles in the flesh—called “the uncircumcised” by those called “the circumcised,” which is done in the flesh by human hands. At that time you were without the Messiah, excluded from the citizenship of Israel, and foreigners to the covenants of the promise, without hope and without God in the world.</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2:11–12</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HCSB</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We put into practice atheism when we reject the Word and commands of Jesus.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Does Jesus and His commands and desires rule our hearts, minds and souls?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But now in Christ Jesus you who once were far off have been brought near by the blood of Christ. For he himself is our peace, who has made us both one and has broken down in his flesh the dividing wall of hostility</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2:13–14</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by abolishing the law of commandments expressed in ordinances, that he might create in himself one new man in place of the two, so making peace, and might reconcile us both to God in one body through the cross, thereby killing the hostility.</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2:15–16</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And he came and preached peace to you who were far off and peace to those who were near. For through him we both have access in one Spirit to the Father.</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2:17–18</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0" dirty="0">
                <a:solidFill>
                  <a:srgbClr val="C1DFF0"/>
                </a:solidFill>
              </a:rPr>
              <a:t>A </a:t>
            </a:r>
            <a:r>
              <a:rPr sz="3593" b="1" dirty="0">
                <a:solidFill>
                  <a:srgbClr val="FFC000"/>
                </a:solidFill>
              </a:rPr>
              <a:t>Chiasm</a:t>
            </a:r>
            <a:r>
              <a:rPr sz="3593" b="0" dirty="0">
                <a:solidFill>
                  <a:srgbClr val="C1DFF0"/>
                </a:solidFill>
              </a:rPr>
              <a:t> is a literary or rhetorical device with a symmetrical structure, which arranges things in a mirror-image pattern (</a:t>
            </a:r>
            <a:r>
              <a:rPr sz="3593" b="0" dirty="0" err="1">
                <a:solidFill>
                  <a:srgbClr val="C1DFF0"/>
                </a:solidFill>
              </a:rPr>
              <a:t>ie</a:t>
            </a:r>
            <a:r>
              <a:rPr sz="3593" b="0" dirty="0">
                <a:solidFill>
                  <a:srgbClr val="C1DFF0"/>
                </a:solidFill>
              </a:rPr>
              <a:t> A-A B-B C B-B A-A). The order of words or ideas in one section gets reversed or mirrored in another section.  The main point is typically found in the middle of the structure taking the form of an “X”</a:t>
            </a:r>
            <a:r>
              <a:rPr lang="en-CA" sz="3593" b="0" dirty="0">
                <a:solidFill>
                  <a:srgbClr val="C1DFF0"/>
                </a:solidFill>
              </a:rPr>
              <a:t>.</a:t>
            </a:r>
            <a:endParaRPr sz="3593" b="0" dirty="0">
              <a:solidFill>
                <a:srgbClr val="C1DFF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The way in which Jesus brought about peace involved the destruction of those things which stood in the way of peace</a:t>
            </a:r>
            <a:r>
              <a:rPr lang="en-CA" sz="3593" b="1" dirty="0">
                <a:solidFill>
                  <a:srgbClr val="C1DFF0"/>
                </a:solidFill>
              </a:rPr>
              <a:t>.</a:t>
            </a:r>
            <a:endParaRPr sz="3593" b="1" dirty="0">
              <a:solidFill>
                <a:srgbClr val="C1DFF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Be kind to one another, tenderhearted, forgiving one another, as God in Christ forgave you.</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4:32</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So then, remember that at one time you were Gentiles in the flesh—called “the uncircumcised” by those called “the circumcised,” which is done in the flesh by human hands.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2:11</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HCSB</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776177" y="1143000"/>
            <a:ext cx="10547497"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4106">
                <a:solidFill>
                  <a:srgbClr val="C1DFF0"/>
                </a:solidFill>
              </a:defRPr>
            </a:lvl1pPr>
          </a:lstStyle>
          <a:p>
            <a:pPr algn="l"/>
            <a:r>
              <a:rPr sz="4000" b="0" dirty="0">
                <a:solidFill>
                  <a:srgbClr val="C1DFF0"/>
                </a:solidFill>
              </a:rPr>
              <a:t>Put on then, as God’s chosen ones, holy and beloved, compassionate hearts, kindness, humility, meekness, and patience, bearing with one another and, if one has a complaint against another, forgiving each other; as the Lord has forgiven you, so you also must forgive.</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Colossians 3:12–13</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Then Peter came up and said to him, “Lord, how often will my brother sin against me, and I forgive him? As many as seven times?” Jesus said to him, “I do not say to you seven times, but seventy-seven times.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Matthew 18:21–22</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For if you forgive others their trespasses, your heavenly Father will also forgive you, but if you do not forgive others their trespasses, neither will your Father forgive your trespasses.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Matthew 6:14–15</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So if you are offering your gift at the altar and there remember that your brother has something against you, leave your gift there before the altar and go. First be reconciled to your brother, and then come and offer your gift.</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Matthew 5:23–24</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4000" b="1" dirty="0">
                <a:solidFill>
                  <a:srgbClr val="C1DFF0"/>
                </a:solidFill>
              </a:rPr>
              <a:t>To be reconciled with another is to restore dignity.</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4000" b="1" dirty="0">
                <a:solidFill>
                  <a:srgbClr val="C1DFF0"/>
                </a:solidFill>
              </a:rPr>
              <a:t>To be reconciled with another is to restore dignity.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4000" b="1" dirty="0">
                <a:solidFill>
                  <a:srgbClr val="C1DFF0"/>
                </a:solidFill>
              </a:rPr>
              <a:t>What is forgiveness?  Restoration of a person</a:t>
            </a:r>
            <a:r>
              <a:rPr lang="en-CA" sz="4000" b="1" dirty="0">
                <a:solidFill>
                  <a:srgbClr val="C1DFF0"/>
                </a:solidFill>
              </a:rPr>
              <a:t>'</a:t>
            </a:r>
            <a:r>
              <a:rPr sz="4000" b="1" dirty="0">
                <a:solidFill>
                  <a:srgbClr val="C1DFF0"/>
                </a:solidFill>
              </a:rPr>
              <a:t>s dignity.</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9851" y="1015999"/>
            <a:ext cx="10696354"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4000" b="1" dirty="0">
                <a:solidFill>
                  <a:srgbClr val="C1DFF0"/>
                </a:solidFill>
              </a:rPr>
              <a:t>When I refuse to forgive, I refuse to restore a person</a:t>
            </a:r>
            <a:r>
              <a:rPr lang="en-CA" sz="4000" b="1" dirty="0">
                <a:solidFill>
                  <a:srgbClr val="C1DFF0"/>
                </a:solidFill>
              </a:rPr>
              <a:t>'</a:t>
            </a:r>
            <a:r>
              <a:rPr sz="4000" b="1" dirty="0">
                <a:solidFill>
                  <a:srgbClr val="C1DFF0"/>
                </a:solidFill>
              </a:rPr>
              <a:t>s dignity and recognize them as having been made in the image of God, and to recognize them as a child of God.</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4000" b="1" dirty="0">
                <a:solidFill>
                  <a:srgbClr val="C1DFF0"/>
                </a:solidFill>
              </a:rPr>
              <a:t>To be indignant with God’s command to forgive is to be atheistic toward God and the sacrifice of Jesus.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So then you are no longer strangers and aliens, but you are fellow citizens with the saints and members of the household of God, built on the foundation of the apostles and prophets, Christ Jesus himself being the cornerstone,</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2:19–20</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At that time you were without the Messiah, excluded from the citizenship of Israel, and foreigners to the covenants of the promise, without hope and without God in the world.</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2:12</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HCSB</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in whom the whole structure, being joined together, grows into a holy temple in the Lord. In him you also are being built together into a dwelling place for God by the Spirit.</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2:21–22</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A family, a house of God</a:t>
            </a:r>
            <a:r>
              <a:rPr lang="en-CA" sz="3593" b="1">
                <a:solidFill>
                  <a:srgbClr val="C1DFF0"/>
                </a:solidFill>
              </a:rPr>
              <a:t>,</a:t>
            </a:r>
            <a:r>
              <a:rPr sz="3593" b="1">
                <a:solidFill>
                  <a:srgbClr val="C1DFF0"/>
                </a:solidFill>
              </a:rPr>
              <a:t> </a:t>
            </a:r>
            <a:r>
              <a:rPr sz="3593" b="1" dirty="0">
                <a:solidFill>
                  <a:srgbClr val="C1DFF0"/>
                </a:solidFill>
              </a:rPr>
              <a:t>can only be united when:</a:t>
            </a:r>
            <a:endParaRPr lang="en-CA" dirty="0"/>
          </a:p>
          <a:p>
            <a:pPr marL="571500" indent="-571500" algn="l">
              <a:buFont typeface="Arial" panose="020B0604020202020204" pitchFamily="34" charset="0"/>
              <a:buChar char="•"/>
            </a:pPr>
            <a:r>
              <a:rPr sz="3593" b="1" dirty="0">
                <a:solidFill>
                  <a:schemeClr val="bg1"/>
                </a:solidFill>
              </a:rPr>
              <a:t>We realize our own sinfulness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A family, a house of God</a:t>
            </a:r>
            <a:r>
              <a:rPr lang="en-CA" sz="3593" b="1" dirty="0">
                <a:solidFill>
                  <a:srgbClr val="C1DFF0"/>
                </a:solidFill>
              </a:rPr>
              <a:t>,</a:t>
            </a:r>
            <a:r>
              <a:rPr sz="3593" b="1" dirty="0">
                <a:solidFill>
                  <a:srgbClr val="C1DFF0"/>
                </a:solidFill>
              </a:rPr>
              <a:t> can only be united when:</a:t>
            </a:r>
            <a:endParaRPr lang="en-CA" sz="3593" b="1" dirty="0">
              <a:solidFill>
                <a:srgbClr val="C1DFF0"/>
              </a:solidFill>
            </a:endParaRPr>
          </a:p>
          <a:p>
            <a:pPr marL="571500" indent="-571500" algn="l">
              <a:buFont typeface="Arial" panose="020B0604020202020204" pitchFamily="34" charset="0"/>
              <a:buChar char="•"/>
            </a:pPr>
            <a:r>
              <a:rPr sz="3593" b="1" dirty="0">
                <a:solidFill>
                  <a:schemeClr val="bg1"/>
                </a:solidFill>
              </a:rPr>
              <a:t>We realize to ignore and disobey the Word of God, in Christ, is to live as an atheist and be rejected by God (</a:t>
            </a:r>
            <a:r>
              <a:rPr sz="3593" b="1" dirty="0" err="1">
                <a:solidFill>
                  <a:schemeClr val="bg1"/>
                </a:solidFill>
              </a:rPr>
              <a:t>ie</a:t>
            </a:r>
            <a:r>
              <a:rPr sz="3593" b="1" dirty="0">
                <a:solidFill>
                  <a:schemeClr val="bg1"/>
                </a:solidFill>
              </a:rPr>
              <a:t>. one’s prayers will not be heard James 4:3; 1 Peter 3:7; Ps 66:18; Isaiah 59:1-2)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A family, a house of God</a:t>
            </a:r>
            <a:r>
              <a:rPr lang="en-CA" sz="3593" b="1" dirty="0">
                <a:solidFill>
                  <a:srgbClr val="C1DFF0"/>
                </a:solidFill>
              </a:rPr>
              <a:t>,</a:t>
            </a:r>
            <a:r>
              <a:rPr sz="3593" b="1" dirty="0">
                <a:solidFill>
                  <a:srgbClr val="C1DFF0"/>
                </a:solidFill>
              </a:rPr>
              <a:t> can only be united when:</a:t>
            </a:r>
            <a:endParaRPr lang="en-CA" sz="3593" b="1" dirty="0">
              <a:solidFill>
                <a:srgbClr val="C1DFF0"/>
              </a:solidFill>
            </a:endParaRPr>
          </a:p>
          <a:p>
            <a:pPr marL="571500" indent="-571500" algn="l">
              <a:buFont typeface="Arial" panose="020B0604020202020204" pitchFamily="34" charset="0"/>
              <a:buChar char="•"/>
            </a:pPr>
            <a:r>
              <a:rPr sz="3593" b="1" dirty="0">
                <a:solidFill>
                  <a:schemeClr val="bg1"/>
                </a:solidFill>
              </a:rPr>
              <a:t>We are all equal in Christ - image, sinners, forgiven, loved.</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A family, a house of God</a:t>
            </a:r>
            <a:r>
              <a:rPr lang="en-CA" sz="3593" b="1" dirty="0">
                <a:solidFill>
                  <a:srgbClr val="C1DFF0"/>
                </a:solidFill>
              </a:rPr>
              <a:t>,</a:t>
            </a:r>
            <a:r>
              <a:rPr sz="3593" b="1" dirty="0">
                <a:solidFill>
                  <a:srgbClr val="C1DFF0"/>
                </a:solidFill>
              </a:rPr>
              <a:t> can only be united when:</a:t>
            </a:r>
            <a:endParaRPr lang="en-CA" sz="3593" b="1" dirty="0">
              <a:solidFill>
                <a:srgbClr val="C1DFF0"/>
              </a:solidFill>
            </a:endParaRPr>
          </a:p>
          <a:p>
            <a:pPr marL="571500" indent="-571500" algn="l">
              <a:buFont typeface="Arial" panose="020B0604020202020204" pitchFamily="34" charset="0"/>
              <a:buChar char="•"/>
            </a:pPr>
            <a:r>
              <a:rPr sz="3593" b="1" dirty="0">
                <a:solidFill>
                  <a:schemeClr val="bg1"/>
                </a:solidFill>
              </a:rPr>
              <a:t>God’s reconciliation does not happen without forgiveness.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chemeClr val="tx2">
                    <a:lumMod val="20000"/>
                    <a:lumOff val="80000"/>
                  </a:schemeClr>
                </a:solidFill>
              </a:rPr>
              <a:t>A family, a house of God</a:t>
            </a:r>
            <a:r>
              <a:rPr lang="en-CA" b="1" dirty="0">
                <a:solidFill>
                  <a:schemeClr val="tx2">
                    <a:lumMod val="20000"/>
                    <a:lumOff val="80000"/>
                  </a:schemeClr>
                </a:solidFill>
              </a:rPr>
              <a:t>,</a:t>
            </a:r>
            <a:r>
              <a:rPr sz="3593" b="1" dirty="0">
                <a:solidFill>
                  <a:schemeClr val="tx2">
                    <a:lumMod val="20000"/>
                    <a:lumOff val="80000"/>
                  </a:schemeClr>
                </a:solidFill>
              </a:rPr>
              <a:t> can only be united when:</a:t>
            </a:r>
            <a:endParaRPr lang="en-CA" sz="3593" b="1" dirty="0">
              <a:solidFill>
                <a:schemeClr val="tx2">
                  <a:lumMod val="20000"/>
                  <a:lumOff val="80000"/>
                </a:schemeClr>
              </a:solidFill>
            </a:endParaRPr>
          </a:p>
          <a:p>
            <a:pPr marL="571500" indent="-571500" algn="l">
              <a:buFont typeface="Arial" panose="020B0604020202020204" pitchFamily="34" charset="0"/>
              <a:buChar char="•"/>
            </a:pPr>
            <a:r>
              <a:rPr sz="3593" b="1" dirty="0">
                <a:solidFill>
                  <a:schemeClr val="bg1"/>
                </a:solidFill>
              </a:rPr>
              <a:t>Reconciliation is about restoring, renewing</a:t>
            </a:r>
            <a:r>
              <a:rPr lang="en-CA" sz="3593" b="1" dirty="0">
                <a:solidFill>
                  <a:schemeClr val="bg1"/>
                </a:solidFill>
              </a:rPr>
              <a:t>,</a:t>
            </a:r>
            <a:r>
              <a:rPr sz="3593" b="1" dirty="0">
                <a:solidFill>
                  <a:schemeClr val="bg1"/>
                </a:solidFill>
              </a:rPr>
              <a:t> another’s dignity that has been stolen.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A family, a house of God</a:t>
            </a:r>
            <a:r>
              <a:rPr lang="en-CA" sz="3593" b="1" dirty="0">
                <a:solidFill>
                  <a:srgbClr val="C1DFF0"/>
                </a:solidFill>
              </a:rPr>
              <a:t>,</a:t>
            </a:r>
            <a:r>
              <a:rPr sz="3593" b="1" dirty="0">
                <a:solidFill>
                  <a:srgbClr val="C1DFF0"/>
                </a:solidFill>
              </a:rPr>
              <a:t> can only be united when:</a:t>
            </a:r>
            <a:endParaRPr lang="en-CA" sz="3593" b="1" dirty="0">
              <a:solidFill>
                <a:srgbClr val="C1DFF0"/>
              </a:solidFill>
            </a:endParaRPr>
          </a:p>
          <a:p>
            <a:pPr marL="571500" indent="-571500" algn="l">
              <a:buFont typeface="Arial" panose="020B0604020202020204" pitchFamily="34" charset="0"/>
              <a:buChar char="•"/>
            </a:pPr>
            <a:r>
              <a:rPr sz="3593" b="1" dirty="0">
                <a:solidFill>
                  <a:schemeClr val="bg1"/>
                </a:solidFill>
              </a:rPr>
              <a:t>Jesus is the Cornerstone of our faith, but we are responsible to help lay the foundation of Christ for another</a:t>
            </a:r>
            <a:r>
              <a:rPr lang="en-CA" sz="3593" b="1" dirty="0">
                <a:solidFill>
                  <a:schemeClr val="bg1"/>
                </a:solidFill>
              </a:rPr>
              <a:t> (Discipleship – Mt 28:19-20)</a:t>
            </a:r>
            <a:r>
              <a:rPr sz="3593" b="1" dirty="0">
                <a:solidFill>
                  <a:schemeClr val="bg1"/>
                </a:solidFill>
              </a:rPr>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A family, a house of God</a:t>
            </a:r>
            <a:r>
              <a:rPr lang="en-CA" sz="3593" b="1" dirty="0">
                <a:solidFill>
                  <a:srgbClr val="C1DFF0"/>
                </a:solidFill>
              </a:rPr>
              <a:t>,</a:t>
            </a:r>
            <a:r>
              <a:rPr sz="3593" b="1" dirty="0">
                <a:solidFill>
                  <a:srgbClr val="C1DFF0"/>
                </a:solidFill>
              </a:rPr>
              <a:t> can only be united when:</a:t>
            </a:r>
            <a:endParaRPr lang="en-CA" sz="3593" b="1" dirty="0">
              <a:solidFill>
                <a:srgbClr val="C1DFF0"/>
              </a:solidFill>
            </a:endParaRPr>
          </a:p>
          <a:p>
            <a:pPr marL="571500" indent="-571500" algn="l">
              <a:buFont typeface="Arial" panose="020B0604020202020204" pitchFamily="34" charset="0"/>
              <a:buChar char="•"/>
            </a:pPr>
            <a:r>
              <a:rPr sz="3593" b="1" dirty="0">
                <a:solidFill>
                  <a:schemeClr val="bg1"/>
                </a:solidFill>
              </a:rPr>
              <a:t>You are a living temple of God.  Do </a:t>
            </a:r>
            <a:r>
              <a:rPr lang="en-CA" b="1" dirty="0">
                <a:solidFill>
                  <a:schemeClr val="bg1"/>
                </a:solidFill>
              </a:rPr>
              <a:t>I</a:t>
            </a:r>
            <a:r>
              <a:rPr sz="3593" b="1" dirty="0">
                <a:solidFill>
                  <a:schemeClr val="bg1"/>
                </a:solidFill>
              </a:rPr>
              <a:t> represent Christ well?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But now in Christ Jesus, you who were far away have been brought near by the blood of the Messiah.</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2:13</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HCSB</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For He is our peace, who made both groups one and tore down the dividing wall of hostility. In His flesh,</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2:14</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HCSB</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He made of no effect the law consisting of commands and expressed in regulations, so that He might create in Himself one new man from the two, resulting in peace.</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2:15</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HCSB</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000" b="0" dirty="0">
                <a:solidFill>
                  <a:srgbClr val="C1DFF0"/>
                </a:solidFill>
              </a:rPr>
              <a:t>He did this so that He might reconcile both to God in one body through the cross and put the hostility to death by it. When the Messiah came, He proclaimed the good news of peace to you who were far away and peace to those who were near.</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2:16–17</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HCSB</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For through Him we both have access by one Spirit to the Father. So then you are no longer foreigners and strangers, but fellow citizens with the saints, and members of God’s household,</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2:18–19</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HCSB</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built on the foundation of the apostles and prophets, with Christ Jesus Himself as the cornerstone.</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2:20</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HCSB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
        <a:ea typeface=""/>
        <a:cs typeface=""/>
      </a:majorFont>
      <a:minorFont>
        <a:latin typeface=""/>
        <a:ea typeface=""/>
        <a:cs typeface=""/>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noFill/>
        <a:pattFill/>
        <a:grpFill/>
      </a:fillStyleLst>
      <a:lnStyleLst>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Lst>
      <a:bgFillStyleLst>
        <a:solidFill>
          <a:schemeClr val="phClr"/>
        </a:solidFill>
        <a:gradFill>
          <a:gsLst>
            <a:gs pos="0">
              <a:schemeClr val="phClr">
                <a:tint val="50000"/>
                <a:satMod val="300000"/>
              </a:schemeClr>
            </a:gs>
            <a:gs pos="0">
              <a:schemeClr val="phClr">
                <a:tint val="50000"/>
                <a:satMod val="300000"/>
              </a:schemeClr>
            </a:gs>
            <a:gs pos="0">
              <a:schemeClr val="phClr">
                <a:tint val="50000"/>
                <a:satMod val="300000"/>
              </a:schemeClr>
            </a:gs>
          </a:gsLst>
          <a:lin ang="16200000" scaled="1"/>
        </a:gradFill>
        <a:gradFill>
          <a:gsLst>
            <a:gs pos="0">
              <a:schemeClr val="phClr">
                <a:tint val="50000"/>
                <a:satMod val="300000"/>
              </a:schemeClr>
            </a:gs>
            <a:gs pos="0">
              <a:schemeClr val="phClr">
                <a:tint val="50000"/>
                <a:satMod val="30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1276</Words>
  <Application>Microsoft Macintosh PowerPoint</Application>
  <PresentationFormat>Widescreen</PresentationFormat>
  <Paragraphs>85</Paragraphs>
  <Slides>37</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37</vt:i4>
      </vt:variant>
    </vt:vector>
  </HeadingPairs>
  <TitlesOfParts>
    <vt:vector size="39" baseType="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Shannon Whitehouse</cp:lastModifiedBy>
  <cp:revision>1</cp:revision>
  <dcterms:modified xsi:type="dcterms:W3CDTF">2025-11-23T15:30:59Z</dcterms:modified>
</cp:coreProperties>
</file>