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8" r:id="rId2"/>
    <p:sldId id="326" r:id="rId3"/>
    <p:sldId id="306" r:id="rId4"/>
    <p:sldId id="325" r:id="rId5"/>
    <p:sldId id="268" r:id="rId6"/>
    <p:sldId id="280" r:id="rId7"/>
    <p:sldId id="259" r:id="rId8"/>
    <p:sldId id="390" r:id="rId9"/>
    <p:sldId id="276" r:id="rId10"/>
    <p:sldId id="333" r:id="rId11"/>
    <p:sldId id="328" r:id="rId12"/>
    <p:sldId id="265" r:id="rId13"/>
    <p:sldId id="331" r:id="rId14"/>
    <p:sldId id="275" r:id="rId15"/>
    <p:sldId id="283" r:id="rId16"/>
    <p:sldId id="285" r:id="rId17"/>
    <p:sldId id="266" r:id="rId18"/>
    <p:sldId id="284" r:id="rId19"/>
    <p:sldId id="274" r:id="rId20"/>
    <p:sldId id="33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7"/>
    <p:restoredTop sz="94658"/>
  </p:normalViewPr>
  <p:slideViewPr>
    <p:cSldViewPr snapToGrid="0">
      <p:cViewPr varScale="1">
        <p:scale>
          <a:sx n="98" d="100"/>
          <a:sy n="98" d="100"/>
        </p:scale>
        <p:origin x="20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03B5-729F-EA2D-8DC3-247843B3A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96289-A7F9-2245-3E5C-B7418A3E6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CC1A1-0394-9021-4278-C832C8612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1CE71-A252-0E8A-4AE1-E2D03DED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8C009-066C-D35D-CA5C-5D827496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28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CDBA-8063-7DA4-A8F8-EE6AE3C1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E2DD5-DFEB-A94D-31CB-6CCE8A4D9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D9911-CBEB-2677-5A0F-CEE89277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6A515-A265-F771-4A4C-3E0B679D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CDE3-839F-F1F2-CC46-0D5198CD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5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3D849-FA31-30B3-0E93-C7548AAD5D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01A38-5179-559D-85BC-96529C595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57534-16F2-51FF-5CD1-8C67011B7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3F032-7181-2BAD-2757-F5A6E725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AEFD3-34AD-EB17-D7CE-62CA9EDC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4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781B-21ED-C271-FA0F-CE3D116E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97B51-8DE6-C6C9-7AE5-03F464A55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CA767-3695-B915-B50D-D55B38E0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460FD-4209-3123-36EC-E8B3113C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9314-CEBB-61C9-E7CC-C9F46DE7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8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8CB5-8F52-A47B-120E-085B48EB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DBB7F-9159-E178-2ECE-EA06135D9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AE410-7DE4-8321-901A-F82DC6F81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4080A-708E-6AF9-9D7D-77B0010F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7292E-87A2-477D-8099-87D9547D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1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D128-0188-7387-45BA-CBCDE233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2E9E-07D6-6C36-0D3B-E95905380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67A57-B115-F353-FE89-ECE85875C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5AE3E-71FC-C4F9-304C-A498CB76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FE693-6DE1-FDCC-2A89-A1D8F6D0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6E6B6-A2F1-8EFF-49C2-0C68F59B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6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F790C-8643-A26B-6CB0-38E0FFE8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D7CAC-B485-CD48-00AD-F7A005A76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DAA04-0949-BBC9-96FF-AE1787A2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1B833-060D-3127-065F-8B9645134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68911-A603-6DA7-DF48-85A7D62302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6CB2-EA08-D86D-59AA-76D08DA3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5154CE-ECA0-F563-29EB-55FD511D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56205-2A35-B77B-3E2D-AFA4C105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49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FFBF-6085-9225-D71E-46FCD41F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A4DAB-977E-E5FC-F367-A0DEF15A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A1C8C-4E59-C6E5-F7CF-630B2FE80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133DF-84F5-EE89-711E-01C1C10C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0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7CFF5-AEA7-17F6-FE24-EB640179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360E5B-794B-60E8-068B-57AC44F1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9D773-49D9-C219-8672-0AC4464A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92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550C2-D75B-5241-DCCD-3077DB0C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47304-D37D-47B9-1422-526622CB2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C7A5F-2BFF-099A-11A3-1AB3757A9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E9436-DC2F-A684-C510-27D3D39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23A44-F494-BFC4-0FC3-9D533652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A2C5D-C84C-2176-2B00-2026C1F4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5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98FD-840F-E56D-3F69-C128D35A7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48FA8C-8B7E-2186-B34C-859F9F62C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5573F-9758-67EE-382A-2E3F6A9F0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ABAFC5-D371-AC72-BA12-3DAC8E99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AFB9C-43E7-3F53-1DD6-7C772B41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1200D-15DA-8A0C-93B8-F4442AAE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2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C2BBA-78D0-F401-3E9E-E5F0EE7E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9BDDD-FC87-EFDF-907D-2136FDBA2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E4916-1320-3F86-9113-D8BBC6364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1EA3DA-D93A-6B45-BDDF-78F5DD2EA3C8}" type="datetimeFigureOut">
              <a:rPr lang="en-US" smtClean="0"/>
              <a:t>11/16/25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31D6D-B483-F871-B743-F15B534EA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42146-D7BC-C1D7-F8F5-0B88A7ABE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8855C0-F078-984B-9ED1-7EEE869DD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0233A5-CB3F-7078-1C75-025114227106}"/>
              </a:ext>
            </a:extLst>
          </p:cNvPr>
          <p:cNvSpPr txBox="1"/>
          <p:nvPr/>
        </p:nvSpPr>
        <p:spPr>
          <a:xfrm>
            <a:off x="2910373" y="2367171"/>
            <a:ext cx="80299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6600" b="1" dirty="0">
                <a:solidFill>
                  <a:schemeClr val="bg1"/>
                </a:solidFill>
                <a:effectLst>
                  <a:outerShdw blurRad="50800" dist="38100" algn="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Baghdad" pitchFamily="2" charset="-78"/>
                <a:cs typeface="Baghdad" pitchFamily="2" charset="-78"/>
              </a:rPr>
              <a:t>Kingdom Relationship</a:t>
            </a:r>
            <a:endParaRPr lang="en-US" sz="6600" b="1" dirty="0">
              <a:solidFill>
                <a:schemeClr val="bg1"/>
              </a:solidFill>
              <a:effectLst>
                <a:outerShdw blurRad="50800" dist="38100" algn="l" rotWithShape="0">
                  <a:schemeClr val="bg1">
                    <a:lumMod val="85000"/>
                    <a:alpha val="40000"/>
                  </a:schemeClr>
                </a:outerShdw>
              </a:effectLst>
              <a:latin typeface="Baghdad" pitchFamily="2" charset="-78"/>
              <a:cs typeface="Baghdad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1686F8-C9B7-4D75-4822-6E0DADABA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4583" r="-3" b="53438"/>
          <a:stretch>
            <a:fillRect/>
          </a:stretch>
        </p:blipFill>
        <p:spPr>
          <a:xfrm>
            <a:off x="0" y="5053005"/>
            <a:ext cx="12192000" cy="1804995"/>
          </a:xfrm>
          <a:prstGeom prst="rect">
            <a:avLst/>
          </a:prstGeom>
        </p:spPr>
      </p:pic>
      <p:pic>
        <p:nvPicPr>
          <p:cNvPr id="5" name="Picture 4" descr="A gold crown with diamonds&#10;&#10;Description automatically generated">
            <a:extLst>
              <a:ext uri="{FF2B5EF4-FFF2-40B4-BE49-F238E27FC236}">
                <a16:creationId xmlns:a16="http://schemas.microsoft.com/office/drawing/2014/main" id="{98B9ECCD-FD2A-8FEC-1ABB-AC40F3B8AE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6680" y="1606379"/>
            <a:ext cx="1999640" cy="199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82876-5D27-3886-1728-0B8448BAC9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2F5AF-C698-C932-5CDC-AE171DAE5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loaf of bread&#10;&#10;AI-generated content may be incorrect.">
            <a:extLst>
              <a:ext uri="{FF2B5EF4-FFF2-40B4-BE49-F238E27FC236}">
                <a16:creationId xmlns:a16="http://schemas.microsoft.com/office/drawing/2014/main" id="{31891266-56C4-5463-200E-BD5662C010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8"/>
          <a:stretch>
            <a:fillRect/>
          </a:stretch>
        </p:blipFill>
        <p:spPr>
          <a:xfrm>
            <a:off x="7073448" y="1254039"/>
            <a:ext cx="5118551" cy="40494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F91D1C-781A-1105-5CC4-DC974DE7C874}"/>
              </a:ext>
            </a:extLst>
          </p:cNvPr>
          <p:cNvSpPr txBox="1"/>
          <p:nvPr/>
        </p:nvSpPr>
        <p:spPr>
          <a:xfrm>
            <a:off x="377124" y="1071155"/>
            <a:ext cx="6486385" cy="52017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 “Which of you, if your son asks for bread, will give him a stone? </a:t>
            </a:r>
            <a:r>
              <a:rPr lang="en-US" sz="3200" baseline="30000" dirty="0">
                <a:solidFill>
                  <a:schemeClr val="bg1"/>
                </a:solidFill>
              </a:rPr>
              <a:t>10</a:t>
            </a:r>
            <a:r>
              <a:rPr lang="en-US" sz="3200" dirty="0">
                <a:solidFill>
                  <a:schemeClr val="bg1"/>
                </a:solidFill>
              </a:rPr>
              <a:t> Or if he asks for a fish, will give him a snake? </a:t>
            </a:r>
            <a:r>
              <a:rPr lang="en-US" sz="3200" baseline="30000" dirty="0">
                <a:solidFill>
                  <a:schemeClr val="bg1"/>
                </a:solidFill>
              </a:rPr>
              <a:t>11</a:t>
            </a:r>
            <a:r>
              <a:rPr lang="en-US" sz="3200" dirty="0">
                <a:solidFill>
                  <a:schemeClr val="bg1"/>
                </a:solidFill>
              </a:rPr>
              <a:t> If you, then, though you are evil, know how to give good gifts to your children, </a:t>
            </a:r>
            <a:r>
              <a:rPr lang="en-US" sz="3200" b="1" dirty="0">
                <a:solidFill>
                  <a:srgbClr val="FFFF00"/>
                </a:solidFill>
              </a:rPr>
              <a:t>how much more will your Father in heaven give good gifts to those who ask him!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Matthew 7:9-11 </a:t>
            </a:r>
            <a:r>
              <a:rPr lang="en-US" sz="3200" dirty="0" err="1">
                <a:solidFill>
                  <a:schemeClr val="bg1"/>
                </a:solidFill>
              </a:rPr>
              <a:t>niv</a:t>
            </a:r>
            <a:endParaRPr lang="en-US" sz="3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22AA0-F439-37E2-F8ED-5B37BDE5F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7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3F2EC-BBDE-DAED-133B-369962C74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holding a loaf of bread&#10;&#10;AI-generated content may be incorrect.">
            <a:extLst>
              <a:ext uri="{FF2B5EF4-FFF2-40B4-BE49-F238E27FC236}">
                <a16:creationId xmlns:a16="http://schemas.microsoft.com/office/drawing/2014/main" id="{CB347A11-34FE-EB6D-23B0-C64514B43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28B547-230D-7757-0E65-66BE74EDA65D}"/>
              </a:ext>
            </a:extLst>
          </p:cNvPr>
          <p:cNvSpPr txBox="1"/>
          <p:nvPr/>
        </p:nvSpPr>
        <p:spPr>
          <a:xfrm>
            <a:off x="854940" y="1397671"/>
            <a:ext cx="4023360" cy="411754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/>
              <a:t>And my God will meet all your needs according to the riches of his glory in Christ Jesus.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Philippians 4:19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EFD77-69C5-296E-D56B-F9E993898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7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598E8-8630-2048-0B1C-B4035C415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7F378B-2103-B6CD-40ED-7B944A150FA7}"/>
              </a:ext>
            </a:extLst>
          </p:cNvPr>
          <p:cNvSpPr txBox="1"/>
          <p:nvPr/>
        </p:nvSpPr>
        <p:spPr>
          <a:xfrm>
            <a:off x="4708606" y="1933305"/>
            <a:ext cx="7262949" cy="126188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THIRDLY: </a:t>
            </a:r>
          </a:p>
          <a:p>
            <a:pPr algn="ctr"/>
            <a:endParaRPr lang="en-AU" sz="12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BREAD OF FORGIVENESS</a:t>
            </a:r>
            <a:endParaRPr lang="en-AU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0F6030-E768-2CC4-EDF4-68CE8CDA4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29603"/>
          <a:stretch>
            <a:fillRect/>
          </a:stretch>
        </p:blipFill>
        <p:spPr bwMode="auto">
          <a:xfrm>
            <a:off x="0" y="0"/>
            <a:ext cx="4428309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A43342-07AD-1F2E-2DF7-981580F3D0A7}"/>
              </a:ext>
            </a:extLst>
          </p:cNvPr>
          <p:cNvSpPr txBox="1"/>
          <p:nvPr/>
        </p:nvSpPr>
        <p:spPr>
          <a:xfrm>
            <a:off x="4708606" y="3999126"/>
            <a:ext cx="7262949" cy="21881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Give us today our daily bread. </a:t>
            </a:r>
            <a:r>
              <a:rPr lang="en-US" sz="3200" baseline="30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12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And forgive us our debts, as we also have forgiven our debtors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Matthew 6:11-12</a:t>
            </a:r>
            <a:endParaRPr lang="en-AU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4E585-5B23-43CE-B22B-3A508D7AC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43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57E4D-9803-83F7-8402-597B87DF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3D4CA2-D014-9551-A237-C9B3F947EC1A}"/>
              </a:ext>
            </a:extLst>
          </p:cNvPr>
          <p:cNvSpPr txBox="1"/>
          <p:nvPr/>
        </p:nvSpPr>
        <p:spPr>
          <a:xfrm>
            <a:off x="4532810" y="1894116"/>
            <a:ext cx="7262949" cy="440120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Forgiveness is essential for healthy relationships in the Family of God.</a:t>
            </a:r>
          </a:p>
          <a:p>
            <a:endParaRPr lang="en-AU" sz="1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AU" sz="3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Make allowance for each other’s faults, and </a:t>
            </a:r>
            <a:r>
              <a:rPr lang="en-AU" sz="3200" b="1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forgive anyone who offends you</a:t>
            </a:r>
            <a:r>
              <a:rPr lang="en-AU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 Remember, the </a:t>
            </a:r>
            <a:r>
              <a:rPr lang="en-AU" sz="3200" b="1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Lord forgave you, so you must forgive others</a:t>
            </a:r>
            <a:r>
              <a:rPr lang="en-AU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pPr algn="ctr"/>
            <a:endParaRPr lang="en-AU" sz="1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Colossians 3:13 NLT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1E0805-BD9B-4930-72CC-78EBB6547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29603"/>
          <a:stretch>
            <a:fillRect/>
          </a:stretch>
        </p:blipFill>
        <p:spPr bwMode="auto">
          <a:xfrm>
            <a:off x="0" y="0"/>
            <a:ext cx="4428309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FBAD3E-506C-EFA5-B5C9-C1FD920D9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3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F23BB0-380A-2C65-6D6E-69132353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210AE9-6E48-0292-1A03-A0BBED881390}"/>
              </a:ext>
            </a:extLst>
          </p:cNvPr>
          <p:cNvGrpSpPr/>
          <p:nvPr/>
        </p:nvGrpSpPr>
        <p:grpSpPr>
          <a:xfrm>
            <a:off x="809897" y="30791"/>
            <a:ext cx="10620103" cy="6827209"/>
            <a:chOff x="809897" y="30791"/>
            <a:chExt cx="10620103" cy="6827209"/>
          </a:xfrm>
        </p:grpSpPr>
        <p:pic>
          <p:nvPicPr>
            <p:cNvPr id="3" name="Picture 2" descr="A person speaking into a microphone&#10;&#10;AI-generated content may be incorrect.">
              <a:extLst>
                <a:ext uri="{FF2B5EF4-FFF2-40B4-BE49-F238E27FC236}">
                  <a16:creationId xmlns:a16="http://schemas.microsoft.com/office/drawing/2014/main" id="{923B2950-0BDE-C295-D468-148D8B86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9897" y="30791"/>
              <a:ext cx="10620103" cy="6827209"/>
            </a:xfrm>
            <a:prstGeom prst="rect">
              <a:avLst/>
            </a:prstGeom>
          </p:spPr>
        </p:pic>
        <p:pic>
          <p:nvPicPr>
            <p:cNvPr id="4" name="Picture 3" descr="A person speaking into a microphone&#10;&#10;AI-generated content may be incorrect.">
              <a:extLst>
                <a:ext uri="{FF2B5EF4-FFF2-40B4-BE49-F238E27FC236}">
                  <a16:creationId xmlns:a16="http://schemas.microsoft.com/office/drawing/2014/main" id="{4B5769A7-2D14-727F-5524-F9A7AE595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0688" t="6819" r="985" b="87440"/>
            <a:stretch>
              <a:fillRect/>
            </a:stretch>
          </p:blipFill>
          <p:spPr>
            <a:xfrm>
              <a:off x="9483634" y="143693"/>
              <a:ext cx="1946366" cy="3918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6BAF29-E97B-3C8F-A6AA-B3575C36D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19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7EC7F5-1D30-474A-3FA1-2CB445F4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1C512B-64FC-7547-F799-76C163EF13F5}"/>
              </a:ext>
            </a:extLst>
          </p:cNvPr>
          <p:cNvSpPr txBox="1"/>
          <p:nvPr/>
        </p:nvSpPr>
        <p:spPr>
          <a:xfrm>
            <a:off x="4040305" y="1420639"/>
            <a:ext cx="78468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u="sng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Jesus connects Bread and Forgiveness.</a:t>
            </a:r>
          </a:p>
          <a:p>
            <a:pPr algn="ctr"/>
            <a:endParaRPr lang="en-AU" sz="3200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Give us this day our </a:t>
            </a:r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bread</a:t>
            </a:r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AU" sz="3200" kern="100" baseline="30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</a:t>
            </a:r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forgive us our debts (sins)</a:t>
            </a:r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as we also have </a:t>
            </a:r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forgiven our debtors</a:t>
            </a:r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en-AU" sz="1200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Matthew 6:11-12 esv</a:t>
            </a:r>
          </a:p>
          <a:p>
            <a:pPr algn="ctr"/>
            <a:endParaRPr lang="en-AU" sz="3200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Jesus said to them, “</a:t>
            </a:r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am the bread of life</a:t>
            </a:r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John 6:35a </a:t>
            </a:r>
            <a:r>
              <a:rPr lang="en-AU" sz="3200" kern="100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esv</a:t>
            </a:r>
            <a:endParaRPr lang="en-AU" sz="3200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E6CB23-7BE8-0078-39A0-18AF32305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29603"/>
          <a:stretch>
            <a:fillRect/>
          </a:stretch>
        </p:blipFill>
        <p:spPr bwMode="auto">
          <a:xfrm>
            <a:off x="0" y="104504"/>
            <a:ext cx="4040305" cy="62571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1DF79C-A46D-823C-86A0-025C37082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37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4BD56-3793-5031-9293-366E66F65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478A72-D5CB-2F4F-8B18-AA1AA26E19AB}"/>
              </a:ext>
            </a:extLst>
          </p:cNvPr>
          <p:cNvSpPr txBox="1"/>
          <p:nvPr/>
        </p:nvSpPr>
        <p:spPr>
          <a:xfrm>
            <a:off x="3736649" y="413474"/>
            <a:ext cx="8150551" cy="557075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AU" sz="28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Hebrew is alphabetic numeral system, that means that every letter has a numerical value. </a:t>
            </a:r>
          </a:p>
          <a:p>
            <a:pPr algn="ctr"/>
            <a:endParaRPr lang="en-AU" sz="1200" b="1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28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Jesus was born in Bethlehem, in Hebrew “Bet Leḥem” (“House of Bread”) </a:t>
            </a:r>
          </a:p>
          <a:p>
            <a:pPr algn="ctr"/>
            <a:endParaRPr lang="en-AU" sz="1200" b="1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Bethlehem (Bet Leḥem) House of bread has a numerical </a:t>
            </a:r>
            <a:r>
              <a:rPr lang="en-AU" sz="28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value of 490 </a:t>
            </a:r>
          </a:p>
          <a:p>
            <a:endParaRPr lang="en-AU" sz="1200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Nativity (moladati) associated with the numerical </a:t>
            </a:r>
            <a:r>
              <a:rPr lang="en-AU" sz="28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value 490</a:t>
            </a:r>
          </a:p>
          <a:p>
            <a:endParaRPr lang="en-AU" sz="1200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Hebrew for “perfect, or complete, whole, sound, healthful” and “having integrity” is “Tamim” and equals to the numerical </a:t>
            </a:r>
            <a:r>
              <a:rPr lang="en-AU" sz="28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value 490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B68D5A-02E5-B52E-485F-6351BE268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29603"/>
          <a:stretch>
            <a:fillRect/>
          </a:stretch>
        </p:blipFill>
        <p:spPr bwMode="auto">
          <a:xfrm>
            <a:off x="0" y="413474"/>
            <a:ext cx="3736649" cy="57868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442FE-ED1A-AB6C-FE84-31D333E63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87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644CC6-9AEE-0641-8DAA-89FDB266C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A61918D-76DC-C049-0B06-3C666282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29603"/>
          <a:stretch>
            <a:fillRect/>
          </a:stretch>
        </p:blipFill>
        <p:spPr bwMode="auto">
          <a:xfrm>
            <a:off x="0" y="104504"/>
            <a:ext cx="4040305" cy="62571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D59CFB-5298-0D72-39EA-F5DB68C64CC2}"/>
              </a:ext>
            </a:extLst>
          </p:cNvPr>
          <p:cNvSpPr txBox="1"/>
          <p:nvPr/>
        </p:nvSpPr>
        <p:spPr>
          <a:xfrm>
            <a:off x="4396126" y="2797518"/>
            <a:ext cx="76940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AU" sz="3200" dirty="0">
                <a:solidFill>
                  <a:schemeClr val="bg1"/>
                </a:solidFill>
              </a:rPr>
              <a:t>This is  significant because: </a:t>
            </a:r>
          </a:p>
          <a:p>
            <a:pPr algn="ctr">
              <a:buNone/>
            </a:pPr>
            <a:r>
              <a:rPr lang="en-AU" sz="3200" dirty="0">
                <a:solidFill>
                  <a:schemeClr val="bg1"/>
                </a:solidFill>
              </a:rPr>
              <a:t>Jesus born in Bethlehem “</a:t>
            </a:r>
            <a:r>
              <a:rPr lang="en-AU" sz="3200" b="1" dirty="0">
                <a:solidFill>
                  <a:srgbClr val="FFFF00"/>
                </a:solidFill>
              </a:rPr>
              <a:t>Bet Leḥem</a:t>
            </a:r>
            <a:r>
              <a:rPr lang="en-AU" sz="3200" dirty="0">
                <a:solidFill>
                  <a:schemeClr val="bg1"/>
                </a:solidFill>
              </a:rPr>
              <a:t>” (“House of Bread”) </a:t>
            </a:r>
            <a:r>
              <a:rPr lang="en-AU" sz="3200" b="1" dirty="0">
                <a:solidFill>
                  <a:srgbClr val="FFFF00"/>
                </a:solidFill>
              </a:rPr>
              <a:t>=490 </a:t>
            </a:r>
          </a:p>
          <a:p>
            <a:pPr algn="ctr">
              <a:buNone/>
            </a:pPr>
            <a:r>
              <a:rPr lang="en-AU" sz="3200" dirty="0">
                <a:solidFill>
                  <a:schemeClr val="bg1"/>
                </a:solidFill>
              </a:rPr>
              <a:t>Was the perfect “</a:t>
            </a:r>
            <a:r>
              <a:rPr lang="en-AU" sz="3200" b="1" dirty="0">
                <a:solidFill>
                  <a:srgbClr val="FFFF00"/>
                </a:solidFill>
              </a:rPr>
              <a:t>Tamim</a:t>
            </a:r>
            <a:r>
              <a:rPr lang="en-AU" sz="3200" dirty="0">
                <a:solidFill>
                  <a:schemeClr val="bg1"/>
                </a:solidFill>
              </a:rPr>
              <a:t>” sacrificed </a:t>
            </a:r>
            <a:r>
              <a:rPr lang="en-AU" sz="3200" b="1" dirty="0">
                <a:solidFill>
                  <a:srgbClr val="FFFF00"/>
                </a:solidFill>
              </a:rPr>
              <a:t>=490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D41E7-7164-0553-2DDF-DF7E84DF9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47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5A1F2-50CB-2521-D5ED-0ED1A3D87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4DC782-58C1-91FB-A041-219AA9D22B48}"/>
              </a:ext>
            </a:extLst>
          </p:cNvPr>
          <p:cNvSpPr txBox="1"/>
          <p:nvPr/>
        </p:nvSpPr>
        <p:spPr>
          <a:xfrm>
            <a:off x="3699803" y="496388"/>
            <a:ext cx="793417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0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Then Peter came up and said to Him, “Lord, how many times shall my brother sin against me and I still forgive him? Up to seven times?” </a:t>
            </a:r>
            <a:r>
              <a:rPr lang="en-AU" sz="3000" kern="100" baseline="30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22</a:t>
            </a:r>
            <a:r>
              <a:rPr lang="en-AU" sz="30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Jesus *said to him, “I do not say to you, up to seven times, but up to seventy-seven times. Matthew 18:21-22</a:t>
            </a:r>
          </a:p>
          <a:p>
            <a:pPr algn="ctr"/>
            <a:endParaRPr lang="en-AU" sz="2000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 times? </a:t>
            </a:r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Jesus say, 70 X 7 = 490</a:t>
            </a:r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 Why did He pick that number?  </a:t>
            </a:r>
          </a:p>
          <a:p>
            <a:pPr algn="ctr"/>
            <a:endParaRPr lang="en-AU" sz="1200" kern="1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can't be perfect or complete unless you extend the bread of forgiveness.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FFB567-F73D-4CFB-8A97-A27FF1F8D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29603"/>
          <a:stretch>
            <a:fillRect/>
          </a:stretch>
        </p:blipFill>
        <p:spPr bwMode="auto">
          <a:xfrm>
            <a:off x="0" y="674400"/>
            <a:ext cx="3557370" cy="5509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72A4D4-DB03-933F-DCE5-3D00E4E41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7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3E684A-A625-2C8E-FA32-E59A7F7B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A6E222-1191-5DF8-532D-99C5EE960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0" r="29603"/>
          <a:stretch>
            <a:fillRect/>
          </a:stretch>
        </p:blipFill>
        <p:spPr bwMode="auto">
          <a:xfrm>
            <a:off x="0" y="104504"/>
            <a:ext cx="4040305" cy="62571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21150-C92F-AD8D-43D4-6D32BA80F741}"/>
              </a:ext>
            </a:extLst>
          </p:cNvPr>
          <p:cNvSpPr txBox="1"/>
          <p:nvPr/>
        </p:nvSpPr>
        <p:spPr>
          <a:xfrm>
            <a:off x="4193178" y="444137"/>
            <a:ext cx="7537268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AU" sz="3200" b="1" u="sng" dirty="0">
                <a:solidFill>
                  <a:srgbClr val="FFFF00"/>
                </a:solidFill>
              </a:rPr>
              <a:t>We finish well when we forgive</a:t>
            </a:r>
          </a:p>
          <a:p>
            <a:pPr>
              <a:buNone/>
            </a:pPr>
            <a:r>
              <a:rPr lang="en-AU" sz="1400" dirty="0">
                <a:solidFill>
                  <a:schemeClr val="bg1"/>
                </a:solidFill>
              </a:rPr>
              <a:t> </a:t>
            </a:r>
          </a:p>
          <a:p>
            <a:pPr>
              <a:buNone/>
            </a:pPr>
            <a:r>
              <a:rPr lang="en-AU" sz="3000" dirty="0">
                <a:solidFill>
                  <a:schemeClr val="bg1"/>
                </a:solidFill>
              </a:rPr>
              <a:t>Stephen : “Lord, </a:t>
            </a:r>
            <a:r>
              <a:rPr lang="en-AU" sz="3000" b="1" dirty="0">
                <a:solidFill>
                  <a:srgbClr val="FFFF00"/>
                </a:solidFill>
              </a:rPr>
              <a:t>do not hold this sin against them</a:t>
            </a:r>
            <a:r>
              <a:rPr lang="en-AU" sz="3000" dirty="0">
                <a:solidFill>
                  <a:schemeClr val="bg1"/>
                </a:solidFill>
              </a:rPr>
              <a:t>.” When he had said this, he fell asleep. Acts 7:60 niv</a:t>
            </a:r>
          </a:p>
          <a:p>
            <a:pPr>
              <a:buNone/>
            </a:pPr>
            <a:r>
              <a:rPr lang="en-AU" sz="3000" dirty="0">
                <a:solidFill>
                  <a:schemeClr val="bg1"/>
                </a:solidFill>
              </a:rPr>
              <a:t> </a:t>
            </a:r>
          </a:p>
          <a:p>
            <a:pPr>
              <a:buNone/>
            </a:pPr>
            <a:r>
              <a:rPr lang="en-AU" sz="3000" dirty="0">
                <a:solidFill>
                  <a:schemeClr val="bg1"/>
                </a:solidFill>
              </a:rPr>
              <a:t>Paul: “no one came to my support, but everyone deserted me. </a:t>
            </a:r>
            <a:r>
              <a:rPr lang="en-AU" sz="3000" b="1" dirty="0">
                <a:solidFill>
                  <a:srgbClr val="FFFF00"/>
                </a:solidFill>
              </a:rPr>
              <a:t>May it not be held against them</a:t>
            </a:r>
            <a:r>
              <a:rPr lang="en-AU" sz="3000" dirty="0">
                <a:solidFill>
                  <a:schemeClr val="bg1"/>
                </a:solidFill>
              </a:rPr>
              <a:t>.” 2 Timothy 4:16 niv</a:t>
            </a:r>
          </a:p>
          <a:p>
            <a:pPr>
              <a:buNone/>
            </a:pPr>
            <a:r>
              <a:rPr lang="en-AU" sz="3000" dirty="0">
                <a:solidFill>
                  <a:schemeClr val="bg1"/>
                </a:solidFill>
              </a:rPr>
              <a:t> </a:t>
            </a:r>
          </a:p>
          <a:p>
            <a:pPr>
              <a:buNone/>
            </a:pPr>
            <a:r>
              <a:rPr lang="en-AU" sz="3000" dirty="0">
                <a:solidFill>
                  <a:schemeClr val="bg1"/>
                </a:solidFill>
              </a:rPr>
              <a:t>Jesus: “</a:t>
            </a:r>
            <a:r>
              <a:rPr lang="en-AU" sz="3000" b="1" dirty="0">
                <a:solidFill>
                  <a:srgbClr val="FFFF00"/>
                </a:solidFill>
              </a:rPr>
              <a:t>Father, forgive them</a:t>
            </a:r>
            <a:r>
              <a:rPr lang="en-AU" sz="3000" dirty="0">
                <a:solidFill>
                  <a:schemeClr val="bg1"/>
                </a:solidFill>
              </a:rPr>
              <a:t>, for they do not know what they are doing.” Luke 23:34 niv</a:t>
            </a:r>
          </a:p>
          <a:p>
            <a:pPr>
              <a:buNone/>
            </a:pPr>
            <a:r>
              <a:rPr lang="en-AU" sz="30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786E4-1456-9C49-BB93-D95760308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5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hands folded together&#10;&#10;AI-generated content may be incorrect.">
            <a:extLst>
              <a:ext uri="{FF2B5EF4-FFF2-40B4-BE49-F238E27FC236}">
                <a16:creationId xmlns:a16="http://schemas.microsoft.com/office/drawing/2014/main" id="{DAA906AE-8F9B-2A68-1782-AABE5EE4E0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113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FFABC-89F3-00E4-6A5E-0A56765D9592}"/>
              </a:ext>
            </a:extLst>
          </p:cNvPr>
          <p:cNvSpPr txBox="1"/>
          <p:nvPr/>
        </p:nvSpPr>
        <p:spPr>
          <a:xfrm>
            <a:off x="6831874" y="660558"/>
            <a:ext cx="4833258" cy="5536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effectLst/>
              </a:rPr>
              <a:t> “This, then, is how you should pray: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effectLst/>
              </a:rPr>
              <a:t>“‘</a:t>
            </a:r>
            <a:r>
              <a:rPr lang="en-US" sz="3200" b="1" dirty="0">
                <a:effectLst/>
              </a:rPr>
              <a:t>Our Father in heaven</a:t>
            </a:r>
            <a:r>
              <a:rPr lang="en-US" sz="3200" dirty="0">
                <a:effectLst/>
              </a:rPr>
              <a:t>, hallowed be your name, </a:t>
            </a:r>
            <a:r>
              <a:rPr lang="en-US" sz="3200" baseline="30000" dirty="0">
                <a:effectLst/>
              </a:rPr>
              <a:t>10</a:t>
            </a:r>
            <a:r>
              <a:rPr lang="en-US" sz="3200" dirty="0">
                <a:effectLst/>
              </a:rPr>
              <a:t> your </a:t>
            </a:r>
            <a:r>
              <a:rPr lang="en-US" sz="3200" b="1" dirty="0">
                <a:effectLst/>
              </a:rPr>
              <a:t>kingdom come, your will be done, on earth as it is in heaven</a:t>
            </a:r>
            <a:r>
              <a:rPr lang="en-US" sz="3200" dirty="0">
                <a:effectLst/>
              </a:rPr>
              <a:t>. </a:t>
            </a:r>
            <a:r>
              <a:rPr lang="en-US" sz="3200" baseline="30000" dirty="0">
                <a:effectLst/>
              </a:rPr>
              <a:t>11</a:t>
            </a:r>
            <a:r>
              <a:rPr lang="en-US" sz="3200" dirty="0">
                <a:effectLst/>
              </a:rPr>
              <a:t> Give us today our daily bread. </a:t>
            </a:r>
            <a:r>
              <a:rPr lang="en-US" sz="3200" baseline="30000" dirty="0">
                <a:effectLst/>
              </a:rPr>
              <a:t>12</a:t>
            </a:r>
            <a:r>
              <a:rPr lang="en-US" sz="3200" dirty="0">
                <a:effectLst/>
              </a:rPr>
              <a:t> And forgive us our debts, as we also have forgiven our debtors.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effectLst/>
              </a:rPr>
              <a:t>Matthew 6:9-12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B27B8E-B6E1-7CDC-9820-E09F4E4E7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01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385D7-9AF2-30A5-30CC-C45469D4F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loaf of bread&#10;&#10;AI-generated content may be incorrect.">
            <a:extLst>
              <a:ext uri="{FF2B5EF4-FFF2-40B4-BE49-F238E27FC236}">
                <a16:creationId xmlns:a16="http://schemas.microsoft.com/office/drawing/2014/main" id="{9500ABAA-5AF7-B48C-47F9-F0C2730F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17" t="9091" r="23298"/>
          <a:stretch>
            <a:fillRect/>
          </a:stretch>
        </p:blipFill>
        <p:spPr>
          <a:xfrm>
            <a:off x="5107576" y="10"/>
            <a:ext cx="7084423" cy="68579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739DC-0110-E670-C3AC-8E27CBEBB091}"/>
              </a:ext>
            </a:extLst>
          </p:cNvPr>
          <p:cNvSpPr txBox="1"/>
          <p:nvPr/>
        </p:nvSpPr>
        <p:spPr>
          <a:xfrm>
            <a:off x="509451" y="1030621"/>
            <a:ext cx="4447226" cy="4796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</a:rPr>
              <a:t>LET US OFFER </a:t>
            </a:r>
            <a:r>
              <a:rPr lang="en-AU" sz="4800" dirty="0">
                <a:solidFill>
                  <a:schemeClr val="bg1"/>
                </a:solidFill>
              </a:rPr>
              <a:t>THE BREAD OF FORGIVENESS TO ONE ANOTHER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137C8-B167-646C-A7A4-8DDEEAFE9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dhand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18"/>
            <a:ext cx="9142413" cy="6858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557056" y="1280160"/>
            <a:ext cx="5170714" cy="427100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9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outerShdw blurRad="50800" dist="76200" algn="l" rotWithShape="0">
                    <a:schemeClr val="bg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Arial Black" charset="0"/>
                <a:ea typeface="ＭＳ Ｐゴシック" charset="-128"/>
              </a:rPr>
              <a:t>Firstly:</a:t>
            </a:r>
            <a:br>
              <a:rPr lang="en-US" altLang="en-US" sz="6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outerShdw blurRad="50800" dist="76200" algn="l" rotWithShape="0">
                    <a:schemeClr val="bg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Arial Black" charset="0"/>
                <a:ea typeface="ＭＳ Ｐゴシック" charset="-128"/>
              </a:rPr>
            </a:br>
            <a:br>
              <a:rPr lang="en-US" altLang="en-US" sz="6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outerShdw blurRad="50800" dist="76200" algn="l" rotWithShape="0">
                    <a:schemeClr val="bg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Arial Black" charset="0"/>
                <a:ea typeface="ＭＳ Ｐゴシック" charset="-128"/>
              </a:rPr>
            </a:br>
            <a:r>
              <a:rPr lang="en-US" altLang="en-US" sz="6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outerShdw blurRad="50800" dist="76200" algn="l" rotWithShape="0">
                    <a:schemeClr val="bg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Arial Black" charset="0"/>
                <a:ea typeface="ＭＳ Ｐゴシック" charset="-128"/>
              </a:rPr>
              <a:t>Our Good Father </a:t>
            </a:r>
            <a:br>
              <a:rPr lang="en-US" altLang="en-US" sz="6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outerShdw blurRad="50800" dist="76200" algn="l" rotWithShape="0">
                    <a:schemeClr val="bg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Arial Black" charset="0"/>
                <a:ea typeface="ＭＳ Ｐゴシック" charset="-128"/>
              </a:rPr>
            </a:br>
            <a:r>
              <a:rPr lang="en-US" altLang="en-US" sz="6000" dirty="0">
                <a:solidFill>
                  <a:schemeClr val="bg1"/>
                </a:solidFill>
                <a:effectLst>
                  <a:glow rad="139700">
                    <a:srgbClr val="00B0F0">
                      <a:alpha val="40000"/>
                    </a:srgbClr>
                  </a:glow>
                  <a:outerShdw blurRad="50800" dist="76200" algn="l" rotWithShape="0">
                    <a:schemeClr val="bg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Arial Black" charset="0"/>
                <a:ea typeface="ＭＳ Ｐゴシック" charset="-128"/>
              </a:rPr>
              <a:t>in Heaven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BB376-2669-53B1-CFF0-DCCB5D85B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85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8C6718-0FBF-B0C9-47D3-5694BFC95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 with stars in the sky&#10;&#10;AI-generated content may be incorrect.">
            <a:extLst>
              <a:ext uri="{FF2B5EF4-FFF2-40B4-BE49-F238E27FC236}">
                <a16:creationId xmlns:a16="http://schemas.microsoft.com/office/drawing/2014/main" id="{3C66176C-CDCB-D8D2-F6A8-D759C0AB3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14300"/>
            <a:ext cx="10325100" cy="662940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6859AC-77D7-E6AA-39CA-0E808C970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7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5EDC9-B17A-BD3A-1FF2-C597B6AA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beach&#10;&#10;AI-generated content may be incorrect.">
            <a:extLst>
              <a:ext uri="{FF2B5EF4-FFF2-40B4-BE49-F238E27FC236}">
                <a16:creationId xmlns:a16="http://schemas.microsoft.com/office/drawing/2014/main" id="{E39AFF6F-E94F-4CA6-38F6-57D88D4C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506" b="17337"/>
          <a:stretch>
            <a:fillRect/>
          </a:stretch>
        </p:blipFill>
        <p:spPr>
          <a:xfrm>
            <a:off x="0" y="0"/>
            <a:ext cx="12192000" cy="2494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464BE-A72C-C6FA-094F-B9CF971F882D}"/>
              </a:ext>
            </a:extLst>
          </p:cNvPr>
          <p:cNvSpPr txBox="1"/>
          <p:nvPr/>
        </p:nvSpPr>
        <p:spPr>
          <a:xfrm>
            <a:off x="1940291" y="5888230"/>
            <a:ext cx="7979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Church the Family of God.</a:t>
            </a:r>
            <a:endParaRPr lang="en-AU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65A40-C47F-A9E6-8379-69DE95F4F6B6}"/>
              </a:ext>
            </a:extLst>
          </p:cNvPr>
          <p:cNvSpPr txBox="1"/>
          <p:nvPr/>
        </p:nvSpPr>
        <p:spPr>
          <a:xfrm>
            <a:off x="796834" y="2841242"/>
            <a:ext cx="1081604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Even before he made the world, God loved us and chose us in Christ to be holy and without fault in his eyes. </a:t>
            </a:r>
            <a:r>
              <a:rPr lang="en-AU" sz="3200" baseline="30000" dirty="0">
                <a:solidFill>
                  <a:schemeClr val="bg1"/>
                </a:solidFill>
              </a:rPr>
              <a:t>5</a:t>
            </a:r>
            <a:r>
              <a:rPr lang="en-AU" sz="3200" dirty="0">
                <a:solidFill>
                  <a:schemeClr val="bg1"/>
                </a:solidFill>
              </a:rPr>
              <a:t> </a:t>
            </a:r>
            <a:r>
              <a:rPr lang="en-AU" sz="3200" b="1" dirty="0">
                <a:solidFill>
                  <a:srgbClr val="FFFF00"/>
                </a:solidFill>
              </a:rPr>
              <a:t>God decided in advance to adopt us into his own family by bringing us to himself through Jesus Christ.</a:t>
            </a:r>
            <a:r>
              <a:rPr lang="en-AU" sz="3200" b="1" dirty="0">
                <a:solidFill>
                  <a:schemeClr val="bg1"/>
                </a:solidFill>
              </a:rPr>
              <a:t> </a:t>
            </a:r>
            <a:r>
              <a:rPr lang="en-AU" sz="3200" dirty="0">
                <a:solidFill>
                  <a:schemeClr val="bg1"/>
                </a:solidFill>
              </a:rPr>
              <a:t>This is what he </a:t>
            </a:r>
            <a:r>
              <a:rPr lang="en-AU" sz="3200" b="1" dirty="0">
                <a:solidFill>
                  <a:srgbClr val="FFFF00"/>
                </a:solidFill>
              </a:rPr>
              <a:t>wanted to do, and it gave him great pleasure</a:t>
            </a:r>
            <a:r>
              <a:rPr lang="en-AU" sz="3200" dirty="0">
                <a:solidFill>
                  <a:schemeClr val="bg1"/>
                </a:solidFill>
              </a:rPr>
              <a:t>. </a:t>
            </a:r>
          </a:p>
          <a:p>
            <a:pPr algn="ctr"/>
            <a:endParaRPr lang="en-AU" sz="1200" dirty="0">
              <a:solidFill>
                <a:schemeClr val="bg1"/>
              </a:solidFill>
            </a:endParaRPr>
          </a:p>
          <a:p>
            <a:pPr algn="ctr"/>
            <a:r>
              <a:rPr lang="en-AU" sz="2800" dirty="0">
                <a:solidFill>
                  <a:schemeClr val="bg1"/>
                </a:solidFill>
              </a:rPr>
              <a:t>Ephesians 1:4-5 NLT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0FF6A7-3968-B170-26F7-E7848696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4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51A514A5-2471-63B0-B825-1E83BCB41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638" r="-187" b="11489"/>
          <a:stretch>
            <a:fillRect/>
          </a:stretch>
        </p:blipFill>
        <p:spPr>
          <a:xfrm>
            <a:off x="117566" y="499117"/>
            <a:ext cx="4310744" cy="56143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48151-C911-97A9-2B55-D2F184791A8E}"/>
              </a:ext>
            </a:extLst>
          </p:cNvPr>
          <p:cNvSpPr txBox="1"/>
          <p:nvPr/>
        </p:nvSpPr>
        <p:spPr>
          <a:xfrm>
            <a:off x="4663440" y="627017"/>
            <a:ext cx="715844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</a:rPr>
              <a:t>But to as many as did receive and welcome Him, He gave the </a:t>
            </a:r>
            <a:r>
              <a:rPr lang="en-AU" sz="2800" b="1" dirty="0">
                <a:solidFill>
                  <a:srgbClr val="FFFF00"/>
                </a:solidFill>
              </a:rPr>
              <a:t>right </a:t>
            </a:r>
            <a:r>
              <a:rPr lang="en-AU" sz="2800" dirty="0">
                <a:solidFill>
                  <a:schemeClr val="bg1"/>
                </a:solidFill>
              </a:rPr>
              <a:t>[the </a:t>
            </a:r>
            <a:r>
              <a:rPr lang="en-AU" sz="2800" b="1" dirty="0">
                <a:solidFill>
                  <a:srgbClr val="FFFF00"/>
                </a:solidFill>
              </a:rPr>
              <a:t>authority, the privilege</a:t>
            </a:r>
            <a:r>
              <a:rPr lang="en-AU" sz="2800" dirty="0">
                <a:solidFill>
                  <a:schemeClr val="bg1"/>
                </a:solidFill>
              </a:rPr>
              <a:t>] to </a:t>
            </a:r>
            <a:r>
              <a:rPr lang="en-AU" sz="2800" b="1" dirty="0">
                <a:solidFill>
                  <a:srgbClr val="FFFF00"/>
                </a:solidFill>
              </a:rPr>
              <a:t>become children of God</a:t>
            </a:r>
            <a:r>
              <a:rPr lang="en-AU" sz="2800" dirty="0">
                <a:solidFill>
                  <a:schemeClr val="bg1"/>
                </a:solidFill>
              </a:rPr>
              <a:t>, that is, to those </a:t>
            </a:r>
            <a:r>
              <a:rPr lang="en-AU" sz="2800" b="1" dirty="0">
                <a:solidFill>
                  <a:srgbClr val="FFFF00"/>
                </a:solidFill>
              </a:rPr>
              <a:t>who believe </a:t>
            </a:r>
            <a:r>
              <a:rPr lang="en-AU" sz="2800" dirty="0">
                <a:solidFill>
                  <a:schemeClr val="bg1"/>
                </a:solidFill>
              </a:rPr>
              <a:t>in (adhere to, trust in, and rely on) His name— </a:t>
            </a:r>
            <a:r>
              <a:rPr lang="en-AU" sz="2800" b="1" dirty="0">
                <a:solidFill>
                  <a:srgbClr val="FFFF00"/>
                </a:solidFill>
              </a:rPr>
              <a:t>who were born, not of blood [natural conception], </a:t>
            </a:r>
            <a:r>
              <a:rPr lang="en-AU" sz="2800" dirty="0">
                <a:solidFill>
                  <a:schemeClr val="bg1"/>
                </a:solidFill>
              </a:rPr>
              <a:t>nor of the will of the flesh [physical impulse], nor of the will of man [that of a natural father], but of God [that is, </a:t>
            </a:r>
            <a:r>
              <a:rPr lang="en-AU" sz="2800" b="1" dirty="0">
                <a:solidFill>
                  <a:srgbClr val="FFFF00"/>
                </a:solidFill>
              </a:rPr>
              <a:t>a divine and supernatural birth</a:t>
            </a:r>
            <a:r>
              <a:rPr lang="en-AU" sz="2800" dirty="0">
                <a:solidFill>
                  <a:schemeClr val="bg1"/>
                </a:solidFill>
              </a:rPr>
              <a:t>—they </a:t>
            </a:r>
            <a:r>
              <a:rPr lang="en-AU" sz="2800" b="1" dirty="0">
                <a:solidFill>
                  <a:srgbClr val="FFFF00"/>
                </a:solidFill>
              </a:rPr>
              <a:t>are born of God</a:t>
            </a:r>
            <a:r>
              <a:rPr lang="en-AU" sz="2800" dirty="0">
                <a:solidFill>
                  <a:schemeClr val="bg1"/>
                </a:solidFill>
              </a:rPr>
              <a:t>—</a:t>
            </a:r>
            <a:r>
              <a:rPr lang="en-AU" sz="2800" b="1" dirty="0">
                <a:solidFill>
                  <a:srgbClr val="FFFF00"/>
                </a:solidFill>
              </a:rPr>
              <a:t>spiritually transformed, renewed, sanctified</a:t>
            </a:r>
            <a:r>
              <a:rPr lang="en-AU" sz="2800" dirty="0">
                <a:solidFill>
                  <a:schemeClr val="bg1"/>
                </a:solidFill>
              </a:rPr>
              <a:t>].  </a:t>
            </a:r>
          </a:p>
          <a:p>
            <a:pPr algn="ctr"/>
            <a:r>
              <a:rPr lang="en-AU" sz="2800" dirty="0">
                <a:solidFill>
                  <a:schemeClr val="bg1"/>
                </a:solidFill>
              </a:rPr>
              <a:t>John 1:12-13 Amp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A4E00D-9150-2623-1178-BE2AEE5B9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5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0CEC26-320B-0D7F-92F0-78E861AD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C4BF3F-15AC-02D9-A6BB-45A227CF53BF}"/>
              </a:ext>
            </a:extLst>
          </p:cNvPr>
          <p:cNvSpPr txBox="1"/>
          <p:nvPr/>
        </p:nvSpPr>
        <p:spPr>
          <a:xfrm>
            <a:off x="4794069" y="2644170"/>
            <a:ext cx="683840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Identity as sons and daughters of God is the anchor for </a:t>
            </a:r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relationship with God our Loving Father in Heaven</a:t>
            </a:r>
            <a:r>
              <a:rPr lang="en-AU" sz="32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58E7A57D-EECF-F15D-7736-44FDE5A56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638" r="-187" b="11489"/>
          <a:stretch>
            <a:fillRect/>
          </a:stretch>
        </p:blipFill>
        <p:spPr>
          <a:xfrm>
            <a:off x="117566" y="499117"/>
            <a:ext cx="4310744" cy="56143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86C605-763D-C3EC-B149-67C8FA740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22F4E-784B-76A3-2A7E-1554AF05F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8167C385-3CAF-B3C1-05F2-B4D49820A6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638" r="-187" b="11489"/>
          <a:stretch>
            <a:fillRect/>
          </a:stretch>
        </p:blipFill>
        <p:spPr>
          <a:xfrm>
            <a:off x="104503" y="941890"/>
            <a:ext cx="3819280" cy="49742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478E80-A158-4D9E-0DD8-3F8F184F4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97D222-8E16-16E2-DA09-CA4760052F8F}"/>
              </a:ext>
            </a:extLst>
          </p:cNvPr>
          <p:cNvSpPr txBox="1"/>
          <p:nvPr/>
        </p:nvSpPr>
        <p:spPr>
          <a:xfrm>
            <a:off x="4258491" y="1097280"/>
            <a:ext cx="734739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AU" sz="3200" b="1" kern="1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Kingdom Family on the Kingdom Business of our Father</a:t>
            </a:r>
          </a:p>
          <a:p>
            <a:pPr algn="ctr">
              <a:buNone/>
            </a:pPr>
            <a:endParaRPr lang="en-AU" sz="2800" b="1" kern="100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AU" sz="28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“your kingdom come, your will be done, on earth as it is in heaven” v10</a:t>
            </a:r>
          </a:p>
          <a:p>
            <a:pPr>
              <a:buNone/>
            </a:pPr>
            <a:r>
              <a:rPr lang="en-AU" sz="28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buNone/>
            </a:pPr>
            <a:r>
              <a:rPr lang="en-AU" sz="2800" kern="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He said to them, How is it that you had to look for Me? Did you not see and know that it is necessary [as a duty] for Me to be in My Father’s house and [occupied] about My Father’s business? Luke 2:49 AMPC</a:t>
            </a:r>
          </a:p>
        </p:txBody>
      </p:sp>
    </p:spTree>
    <p:extLst>
      <p:ext uri="{BB962C8B-B14F-4D97-AF65-F5344CB8AC3E}">
        <p14:creationId xmlns:p14="http://schemas.microsoft.com/office/powerpoint/2010/main" val="394256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CA9CF-A118-A619-F15F-3F701A3D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loaf of bread&#10;&#10;AI-generated content may be incorrect.">
            <a:extLst>
              <a:ext uri="{FF2B5EF4-FFF2-40B4-BE49-F238E27FC236}">
                <a16:creationId xmlns:a16="http://schemas.microsoft.com/office/drawing/2014/main" id="{8556D1C6-F801-3624-11EB-F9A44D1376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" r="554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8B084-AAD7-8E7C-D0E9-A8EB8CB12FCB}"/>
              </a:ext>
            </a:extLst>
          </p:cNvPr>
          <p:cNvSpPr txBox="1"/>
          <p:nvPr/>
        </p:nvSpPr>
        <p:spPr>
          <a:xfrm>
            <a:off x="7994470" y="1762350"/>
            <a:ext cx="3731254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Secondly: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Give us today our daily bread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459C1-4361-D4BF-B137-A4E0DC6DF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933" b="49999"/>
          <a:stretch/>
        </p:blipFill>
        <p:spPr>
          <a:xfrm>
            <a:off x="11240219" y="258400"/>
            <a:ext cx="731336" cy="4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69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897</Words>
  <Application>Microsoft Macintosh PowerPoint</Application>
  <PresentationFormat>Widescreen</PresentationFormat>
  <Paragraphs>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Arial Black</vt:lpstr>
      <vt:lpstr>Baghdad</vt:lpstr>
      <vt:lpstr>Calibri</vt:lpstr>
      <vt:lpstr>Office Theme</vt:lpstr>
      <vt:lpstr>PowerPoint Presentation</vt:lpstr>
      <vt:lpstr>PowerPoint Presentation</vt:lpstr>
      <vt:lpstr>Firstly:  Our Good Father  in Heaven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 Teo</dc:creator>
  <cp:lastModifiedBy>Ken Teo</cp:lastModifiedBy>
  <cp:revision>23</cp:revision>
  <cp:lastPrinted>2025-10-04T14:08:44Z</cp:lastPrinted>
  <dcterms:created xsi:type="dcterms:W3CDTF">2025-07-30T01:41:38Z</dcterms:created>
  <dcterms:modified xsi:type="dcterms:W3CDTF">2025-11-16T11:12:51Z</dcterms:modified>
</cp:coreProperties>
</file>