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6" roundtripDataSignature="AMtx7mhEEdePGS1cjSVeHw0aeO/rYxHB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4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5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0"/>
          <p:cNvSpPr/>
          <p:nvPr>
            <p:ph idx="2" type="pic"/>
          </p:nvPr>
        </p:nvSpPr>
        <p:spPr>
          <a:xfrm>
            <a:off x="1792288" y="612775"/>
            <a:ext cx="5486400" cy="4114800"/>
          </a:xfrm>
          <a:prstGeom prst="rect">
            <a:avLst/>
          </a:prstGeom>
          <a:noFill/>
          <a:ln>
            <a:noFill/>
          </a:ln>
        </p:spPr>
      </p:sp>
      <p:sp>
        <p:nvSpPr>
          <p:cNvPr id="64" name="Google Shape;64;p5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pSp>
        <p:nvGrpSpPr>
          <p:cNvPr id="154" name="Google Shape;154;p10"/>
          <p:cNvGrpSpPr/>
          <p:nvPr/>
        </p:nvGrpSpPr>
        <p:grpSpPr>
          <a:xfrm>
            <a:off x="-3221224" y="405854"/>
            <a:ext cx="6337672" cy="9366796"/>
            <a:chOff x="0" y="-28575"/>
            <a:chExt cx="1669181" cy="2466975"/>
          </a:xfrm>
        </p:grpSpPr>
        <p:sp>
          <p:nvSpPr>
            <p:cNvPr id="155" name="Google Shape;155;p10"/>
            <p:cNvSpPr/>
            <p:nvPr/>
          </p:nvSpPr>
          <p:spPr>
            <a:xfrm>
              <a:off x="0" y="0"/>
              <a:ext cx="1669181" cy="2438400"/>
            </a:xfrm>
            <a:custGeom>
              <a:rect b="b" l="l" r="r" t="t"/>
              <a:pathLst>
                <a:path extrusionOk="0" h="2438400" w="1669181">
                  <a:moveTo>
                    <a:pt x="0" y="0"/>
                  </a:moveTo>
                  <a:lnTo>
                    <a:pt x="1669181" y="0"/>
                  </a:lnTo>
                  <a:lnTo>
                    <a:pt x="1669181" y="2438400"/>
                  </a:lnTo>
                  <a:lnTo>
                    <a:pt x="0" y="2438400"/>
                  </a:lnTo>
                  <a:close/>
                </a:path>
              </a:pathLst>
            </a:custGeom>
            <a:solidFill>
              <a:srgbClr val="39A0A0"/>
            </a:solidFill>
            <a:ln>
              <a:noFill/>
            </a:ln>
          </p:spPr>
        </p:sp>
        <p:sp>
          <p:nvSpPr>
            <p:cNvPr id="156" name="Google Shape;156;p10"/>
            <p:cNvSpPr txBox="1"/>
            <p:nvPr/>
          </p:nvSpPr>
          <p:spPr>
            <a:xfrm>
              <a:off x="0" y="-28575"/>
              <a:ext cx="1669181" cy="246697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10"/>
          <p:cNvSpPr/>
          <p:nvPr/>
        </p:nvSpPr>
        <p:spPr>
          <a:xfrm>
            <a:off x="240849" y="2344068"/>
            <a:ext cx="4408137" cy="5731187"/>
          </a:xfrm>
          <a:custGeom>
            <a:rect b="b" l="l" r="r" t="t"/>
            <a:pathLst>
              <a:path extrusionOk="0" h="1056752" w="812800">
                <a:moveTo>
                  <a:pt x="70251" y="0"/>
                </a:moveTo>
                <a:lnTo>
                  <a:pt x="742549" y="0"/>
                </a:lnTo>
                <a:cubicBezTo>
                  <a:pt x="781347" y="0"/>
                  <a:pt x="812800" y="31453"/>
                  <a:pt x="812800" y="70251"/>
                </a:cubicBezTo>
                <a:lnTo>
                  <a:pt x="812800" y="986501"/>
                </a:lnTo>
                <a:cubicBezTo>
                  <a:pt x="812800" y="1005133"/>
                  <a:pt x="805399" y="1023002"/>
                  <a:pt x="792224" y="1036176"/>
                </a:cubicBezTo>
                <a:cubicBezTo>
                  <a:pt x="779049" y="1049351"/>
                  <a:pt x="761181" y="1056752"/>
                  <a:pt x="742549" y="1056752"/>
                </a:cubicBezTo>
                <a:lnTo>
                  <a:pt x="70251" y="1056752"/>
                </a:lnTo>
                <a:cubicBezTo>
                  <a:pt x="31453" y="1056752"/>
                  <a:pt x="0" y="1025300"/>
                  <a:pt x="0" y="986501"/>
                </a:cubicBezTo>
                <a:lnTo>
                  <a:pt x="0" y="70251"/>
                </a:lnTo>
                <a:cubicBezTo>
                  <a:pt x="0" y="31453"/>
                  <a:pt x="31453" y="0"/>
                  <a:pt x="70251"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
          <p:cNvSpPr txBox="1"/>
          <p:nvPr/>
        </p:nvSpPr>
        <p:spPr>
          <a:xfrm>
            <a:off x="4702563" y="1143000"/>
            <a:ext cx="12556800" cy="8004000"/>
          </a:xfrm>
          <a:prstGeom prst="rect">
            <a:avLst/>
          </a:prstGeom>
          <a:noFill/>
          <a:ln>
            <a:noFill/>
          </a:ln>
        </p:spPr>
        <p:txBody>
          <a:bodyPr anchorCtr="0" anchor="t" bIns="0" lIns="0" spcFirstLastPara="1" rIns="0" wrap="square" tIns="0">
            <a:spAutoFit/>
          </a:bodyPr>
          <a:lstStyle/>
          <a:p>
            <a:pPr indent="-619184" lvl="1" marL="1403469" marR="0" rtl="0" algn="l">
              <a:lnSpc>
                <a:spcPct val="100000"/>
              </a:lnSpc>
              <a:spcBef>
                <a:spcPts val="0"/>
              </a:spcBef>
              <a:spcAft>
                <a:spcPts val="0"/>
              </a:spcAft>
              <a:buClr>
                <a:srgbClr val="000000"/>
              </a:buClr>
              <a:buSzPts val="5200"/>
              <a:buFont typeface="Arial"/>
              <a:buChar char="•"/>
            </a:pPr>
            <a:r>
              <a:rPr b="1" i="0" lang="en-US" sz="5200" u="none" cap="none" strike="noStrike">
                <a:solidFill>
                  <a:srgbClr val="000000"/>
                </a:solidFill>
                <a:latin typeface="Arial"/>
                <a:ea typeface="Arial"/>
                <a:cs typeface="Arial"/>
                <a:sym typeface="Arial"/>
              </a:rPr>
              <a:t>How do we feed others:</a:t>
            </a:r>
            <a:endParaRPr sz="100"/>
          </a:p>
          <a:p>
            <a:pPr indent="-853096" lvl="2" marL="2806937" marR="0" rtl="0" algn="l">
              <a:lnSpc>
                <a:spcPct val="100000"/>
              </a:lnSpc>
              <a:spcBef>
                <a:spcPts val="0"/>
              </a:spcBef>
              <a:spcAft>
                <a:spcPts val="0"/>
              </a:spcAft>
              <a:buClr>
                <a:srgbClr val="000000"/>
              </a:buClr>
              <a:buSzPts val="5200"/>
              <a:buFont typeface="Arial"/>
              <a:buChar char="⚬"/>
            </a:pPr>
            <a:r>
              <a:rPr b="1" i="0" lang="en-US" sz="5200" u="none" cap="none" strike="noStrike">
                <a:solidFill>
                  <a:srgbClr val="000000"/>
                </a:solidFill>
                <a:latin typeface="Arial"/>
                <a:ea typeface="Arial"/>
                <a:cs typeface="Arial"/>
                <a:sym typeface="Arial"/>
              </a:rPr>
              <a:t>Give</a:t>
            </a:r>
            <a:r>
              <a:rPr b="0" i="0" lang="en-US" sz="5200" u="none" cap="none" strike="noStrike">
                <a:solidFill>
                  <a:srgbClr val="000000"/>
                </a:solidFill>
                <a:latin typeface="Arial"/>
                <a:ea typeface="Arial"/>
                <a:cs typeface="Arial"/>
                <a:sym typeface="Arial"/>
              </a:rPr>
              <a:t> them the word</a:t>
            </a:r>
            <a:endParaRPr sz="100"/>
          </a:p>
          <a:p>
            <a:pPr indent="-853096" lvl="2" marL="2806937" marR="0" rtl="0" algn="l">
              <a:lnSpc>
                <a:spcPct val="100000"/>
              </a:lnSpc>
              <a:spcBef>
                <a:spcPts val="0"/>
              </a:spcBef>
              <a:spcAft>
                <a:spcPts val="0"/>
              </a:spcAft>
              <a:buClr>
                <a:srgbClr val="000000"/>
              </a:buClr>
              <a:buSzPts val="5200"/>
              <a:buFont typeface="Arial"/>
              <a:buChar char="⚬"/>
            </a:pPr>
            <a:r>
              <a:rPr b="1" i="0" lang="en-US" sz="5200" u="none" cap="none" strike="noStrike">
                <a:solidFill>
                  <a:srgbClr val="000000"/>
                </a:solidFill>
                <a:latin typeface="Arial"/>
                <a:ea typeface="Arial"/>
                <a:cs typeface="Arial"/>
                <a:sym typeface="Arial"/>
              </a:rPr>
              <a:t>Give</a:t>
            </a:r>
            <a:r>
              <a:rPr b="0" i="0" lang="en-US" sz="5200" u="none" cap="none" strike="noStrike">
                <a:solidFill>
                  <a:srgbClr val="000000"/>
                </a:solidFill>
                <a:latin typeface="Arial"/>
                <a:ea typeface="Arial"/>
                <a:cs typeface="Arial"/>
                <a:sym typeface="Arial"/>
              </a:rPr>
              <a:t> them a good example</a:t>
            </a:r>
            <a:endParaRPr sz="100"/>
          </a:p>
          <a:p>
            <a:pPr indent="-853096" lvl="2" marL="2806937" marR="0" rtl="0" algn="l">
              <a:lnSpc>
                <a:spcPct val="100000"/>
              </a:lnSpc>
              <a:spcBef>
                <a:spcPts val="0"/>
              </a:spcBef>
              <a:spcAft>
                <a:spcPts val="0"/>
              </a:spcAft>
              <a:buClr>
                <a:srgbClr val="000000"/>
              </a:buClr>
              <a:buSzPts val="5200"/>
              <a:buFont typeface="Arial"/>
              <a:buChar char="⚬"/>
            </a:pPr>
            <a:r>
              <a:rPr b="1" i="0" lang="en-US" sz="5200" u="none" cap="none" strike="noStrike">
                <a:solidFill>
                  <a:srgbClr val="000000"/>
                </a:solidFill>
                <a:latin typeface="Arial"/>
                <a:ea typeface="Arial"/>
                <a:cs typeface="Arial"/>
                <a:sym typeface="Arial"/>
              </a:rPr>
              <a:t>Pray</a:t>
            </a:r>
            <a:r>
              <a:rPr b="0" i="0" lang="en-US" sz="5200" u="none" cap="none" strike="noStrike">
                <a:solidFill>
                  <a:srgbClr val="000000"/>
                </a:solidFill>
                <a:latin typeface="Arial"/>
                <a:ea typeface="Arial"/>
                <a:cs typeface="Arial"/>
                <a:sym typeface="Arial"/>
              </a:rPr>
              <a:t> with them</a:t>
            </a:r>
            <a:endParaRPr sz="100"/>
          </a:p>
          <a:p>
            <a:pPr indent="-853096" lvl="2" marL="2806937" marR="0" rtl="0" algn="l">
              <a:lnSpc>
                <a:spcPct val="100000"/>
              </a:lnSpc>
              <a:spcBef>
                <a:spcPts val="0"/>
              </a:spcBef>
              <a:spcAft>
                <a:spcPts val="0"/>
              </a:spcAft>
              <a:buClr>
                <a:srgbClr val="000000"/>
              </a:buClr>
              <a:buSzPts val="5200"/>
              <a:buFont typeface="Arial"/>
              <a:buChar char="⚬"/>
            </a:pPr>
            <a:r>
              <a:rPr b="1" i="0" lang="en-US" sz="5200" u="none" cap="none" strike="noStrike">
                <a:solidFill>
                  <a:srgbClr val="000000"/>
                </a:solidFill>
                <a:latin typeface="Arial"/>
                <a:ea typeface="Arial"/>
                <a:cs typeface="Arial"/>
                <a:sym typeface="Arial"/>
              </a:rPr>
              <a:t>Walk</a:t>
            </a:r>
            <a:r>
              <a:rPr b="0" i="0" lang="en-US" sz="5200" u="none" cap="none" strike="noStrike">
                <a:solidFill>
                  <a:srgbClr val="000000"/>
                </a:solidFill>
                <a:latin typeface="Arial"/>
                <a:ea typeface="Arial"/>
                <a:cs typeface="Arial"/>
                <a:sym typeface="Arial"/>
              </a:rPr>
              <a:t> with them through doubt and growth</a:t>
            </a:r>
            <a:endParaRPr sz="100"/>
          </a:p>
          <a:p>
            <a:pPr indent="-853096" lvl="2" marL="2806937" marR="0" rtl="0" algn="l">
              <a:lnSpc>
                <a:spcPct val="100000"/>
              </a:lnSpc>
              <a:spcBef>
                <a:spcPts val="0"/>
              </a:spcBef>
              <a:spcAft>
                <a:spcPts val="0"/>
              </a:spcAft>
              <a:buClr>
                <a:srgbClr val="000000"/>
              </a:buClr>
              <a:buSzPts val="5200"/>
              <a:buFont typeface="Arial"/>
              <a:buChar char="⚬"/>
            </a:pPr>
            <a:r>
              <a:rPr b="1" i="0" lang="en-US" sz="5200" u="none" cap="none" strike="noStrike">
                <a:solidFill>
                  <a:srgbClr val="000000"/>
                </a:solidFill>
                <a:latin typeface="Arial"/>
                <a:ea typeface="Arial"/>
                <a:cs typeface="Arial"/>
                <a:sym typeface="Arial"/>
              </a:rPr>
              <a:t>Encourage</a:t>
            </a:r>
            <a:r>
              <a:rPr b="0" i="0" lang="en-US" sz="5200" u="none" cap="none" strike="noStrike">
                <a:solidFill>
                  <a:srgbClr val="000000"/>
                </a:solidFill>
                <a:latin typeface="Arial"/>
                <a:ea typeface="Arial"/>
                <a:cs typeface="Arial"/>
                <a:sym typeface="Arial"/>
              </a:rPr>
              <a:t> them when they’re weak</a:t>
            </a:r>
            <a:endParaRPr sz="100"/>
          </a:p>
          <a:p>
            <a:pPr indent="-853096" lvl="2" marL="2806937" marR="0" rtl="0" algn="l">
              <a:lnSpc>
                <a:spcPct val="100000"/>
              </a:lnSpc>
              <a:spcBef>
                <a:spcPts val="0"/>
              </a:spcBef>
              <a:spcAft>
                <a:spcPts val="0"/>
              </a:spcAft>
              <a:buClr>
                <a:srgbClr val="000000"/>
              </a:buClr>
              <a:buSzPts val="5200"/>
              <a:buFont typeface="Arial"/>
              <a:buChar char="⚬"/>
            </a:pPr>
            <a:r>
              <a:rPr b="1" i="0" lang="en-US" sz="5200" u="none" cap="none" strike="noStrike">
                <a:solidFill>
                  <a:srgbClr val="000000"/>
                </a:solidFill>
                <a:latin typeface="Arial"/>
                <a:ea typeface="Arial"/>
                <a:cs typeface="Arial"/>
                <a:sym typeface="Arial"/>
              </a:rPr>
              <a:t>Equip</a:t>
            </a:r>
            <a:r>
              <a:rPr b="0" i="0" lang="en-US" sz="5200" u="none" cap="none" strike="noStrike">
                <a:solidFill>
                  <a:srgbClr val="000000"/>
                </a:solidFill>
                <a:latin typeface="Arial"/>
                <a:ea typeface="Arial"/>
                <a:cs typeface="Arial"/>
                <a:sym typeface="Arial"/>
              </a:rPr>
              <a:t> them to help someone else</a:t>
            </a:r>
            <a:endParaRPr sz="100"/>
          </a:p>
        </p:txBody>
      </p:sp>
      <p:sp>
        <p:nvSpPr>
          <p:cNvPr id="159" name="Google Shape;159;p10"/>
          <p:cNvSpPr/>
          <p:nvPr/>
        </p:nvSpPr>
        <p:spPr>
          <a:xfrm>
            <a:off x="-52388" y="1028700"/>
            <a:ext cx="1438275" cy="1315368"/>
          </a:xfrm>
          <a:custGeom>
            <a:rect b="b" l="l" r="r" t="t"/>
            <a:pathLst>
              <a:path extrusionOk="0" h="1315368" w="1438275">
                <a:moveTo>
                  <a:pt x="0" y="0"/>
                </a:moveTo>
                <a:lnTo>
                  <a:pt x="1438276" y="0"/>
                </a:lnTo>
                <a:lnTo>
                  <a:pt x="1438276" y="1315368"/>
                </a:lnTo>
                <a:lnTo>
                  <a:pt x="0" y="131536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nvSpPr>
        <p:spPr>
          <a:xfrm>
            <a:off x="1028700" y="1152525"/>
            <a:ext cx="16230600" cy="828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982" u="none" cap="none" strike="noStrike">
                <a:solidFill>
                  <a:srgbClr val="000000"/>
                </a:solidFill>
                <a:latin typeface="Arial"/>
                <a:ea typeface="Arial"/>
                <a:cs typeface="Arial"/>
                <a:sym typeface="Arial"/>
              </a:rPr>
              <a:t>2</a:t>
            </a:r>
            <a:r>
              <a:rPr b="0" i="0" lang="en-US" sz="5982" u="none" cap="none" strike="noStrike">
                <a:solidFill>
                  <a:srgbClr val="000000"/>
                </a:solidFill>
                <a:latin typeface="Arial"/>
                <a:ea typeface="Arial"/>
                <a:cs typeface="Arial"/>
                <a:sym typeface="Arial"/>
              </a:rPr>
              <a:t> Be shepherds of </a:t>
            </a:r>
            <a:r>
              <a:rPr b="1" i="0" lang="en-US" sz="5982" u="none" cap="none" strike="noStrike">
                <a:solidFill>
                  <a:srgbClr val="000000"/>
                </a:solidFill>
                <a:latin typeface="Arial"/>
                <a:ea typeface="Arial"/>
                <a:cs typeface="Arial"/>
                <a:sym typeface="Arial"/>
              </a:rPr>
              <a:t>God’s</a:t>
            </a:r>
            <a:r>
              <a:rPr b="0" i="0" lang="en-US" sz="5982" u="none" cap="none" strike="noStrike">
                <a:solidFill>
                  <a:srgbClr val="000000"/>
                </a:solidFill>
                <a:latin typeface="Arial"/>
                <a:ea typeface="Arial"/>
                <a:cs typeface="Arial"/>
                <a:sym typeface="Arial"/>
              </a:rPr>
              <a:t> flock that is under your care, watching over them—not because you must, but because you are willing, as </a:t>
            </a:r>
            <a:r>
              <a:rPr b="1" i="0" lang="en-US" sz="5982" u="none" cap="none" strike="noStrike">
                <a:solidFill>
                  <a:srgbClr val="000000"/>
                </a:solidFill>
                <a:latin typeface="Arial"/>
                <a:ea typeface="Arial"/>
                <a:cs typeface="Arial"/>
                <a:sym typeface="Arial"/>
              </a:rPr>
              <a:t>God</a:t>
            </a:r>
            <a:r>
              <a:rPr b="0" i="0" lang="en-US" sz="5982" u="none" cap="none" strike="noStrike">
                <a:solidFill>
                  <a:srgbClr val="000000"/>
                </a:solidFill>
                <a:latin typeface="Arial"/>
                <a:ea typeface="Arial"/>
                <a:cs typeface="Arial"/>
                <a:sym typeface="Arial"/>
              </a:rPr>
              <a:t> wants you to be; not pursuing dishonest gain, but eager to serve; </a:t>
            </a:r>
            <a:r>
              <a:rPr b="1" i="0" lang="en-US" sz="5982" u="none" cap="none" strike="noStrike">
                <a:solidFill>
                  <a:srgbClr val="000000"/>
                </a:solidFill>
                <a:latin typeface="Arial"/>
                <a:ea typeface="Arial"/>
                <a:cs typeface="Arial"/>
                <a:sym typeface="Arial"/>
              </a:rPr>
              <a:t>3</a:t>
            </a:r>
            <a:r>
              <a:rPr b="0" i="0" lang="en-US" sz="5982" u="none" cap="none" strike="noStrike">
                <a:solidFill>
                  <a:srgbClr val="000000"/>
                </a:solidFill>
                <a:latin typeface="Arial"/>
                <a:ea typeface="Arial"/>
                <a:cs typeface="Arial"/>
                <a:sym typeface="Arial"/>
              </a:rPr>
              <a:t> not lording it over those entrusted to you, but being examples to the flock. </a:t>
            </a:r>
            <a:endParaRPr sz="1000"/>
          </a:p>
          <a:p>
            <a:pPr indent="0" lvl="0" marL="0" marR="0" rtl="0" algn="l">
              <a:lnSpc>
                <a:spcPct val="100000"/>
              </a:lnSpc>
              <a:spcBef>
                <a:spcPts val="0"/>
              </a:spcBef>
              <a:spcAft>
                <a:spcPts val="0"/>
              </a:spcAft>
              <a:buNone/>
            </a:pPr>
            <a:r>
              <a:t/>
            </a:r>
            <a:endParaRPr b="0" i="0" sz="598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5982" u="none" cap="none" strike="noStrike">
                <a:solidFill>
                  <a:srgbClr val="000000"/>
                </a:solidFill>
                <a:latin typeface="Arial"/>
                <a:ea typeface="Arial"/>
                <a:cs typeface="Arial"/>
                <a:sym typeface="Arial"/>
              </a:rPr>
              <a:t>1 Peter 5:2-3 NIV</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nvSpPr>
        <p:spPr>
          <a:xfrm>
            <a:off x="9296400" y="2736226"/>
            <a:ext cx="8325000" cy="4401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4298" u="none" cap="none" strike="noStrike">
                <a:solidFill>
                  <a:srgbClr val="000000"/>
                </a:solidFill>
                <a:latin typeface="Arial"/>
                <a:ea typeface="Arial"/>
                <a:cs typeface="Arial"/>
                <a:sym typeface="Arial"/>
              </a:rPr>
              <a:t>Walk the Talk</a:t>
            </a:r>
            <a:endParaRPr/>
          </a:p>
        </p:txBody>
      </p:sp>
      <p:grpSp>
        <p:nvGrpSpPr>
          <p:cNvPr id="170" name="Google Shape;170;p12"/>
          <p:cNvGrpSpPr/>
          <p:nvPr/>
        </p:nvGrpSpPr>
        <p:grpSpPr>
          <a:xfrm>
            <a:off x="0" y="-108496"/>
            <a:ext cx="8267700" cy="10395496"/>
            <a:chOff x="0" y="-28575"/>
            <a:chExt cx="2177501" cy="2737908"/>
          </a:xfrm>
        </p:grpSpPr>
        <p:sp>
          <p:nvSpPr>
            <p:cNvPr id="171" name="Google Shape;171;p12"/>
            <p:cNvSpPr/>
            <p:nvPr/>
          </p:nvSpPr>
          <p:spPr>
            <a:xfrm>
              <a:off x="0" y="0"/>
              <a:ext cx="2177501" cy="2709333"/>
            </a:xfrm>
            <a:custGeom>
              <a:rect b="b" l="l" r="r" t="t"/>
              <a:pathLst>
                <a:path extrusionOk="0" h="2709333" w="2177501">
                  <a:moveTo>
                    <a:pt x="0" y="0"/>
                  </a:moveTo>
                  <a:lnTo>
                    <a:pt x="2177501" y="0"/>
                  </a:lnTo>
                  <a:lnTo>
                    <a:pt x="2177501" y="2709333"/>
                  </a:lnTo>
                  <a:lnTo>
                    <a:pt x="0" y="2709333"/>
                  </a:lnTo>
                  <a:close/>
                </a:path>
              </a:pathLst>
            </a:custGeom>
            <a:solidFill>
              <a:srgbClr val="FBB040"/>
            </a:solidFill>
            <a:ln>
              <a:noFill/>
            </a:ln>
          </p:spPr>
        </p:sp>
        <p:sp>
          <p:nvSpPr>
            <p:cNvPr id="172" name="Google Shape;172;p12"/>
            <p:cNvSpPr txBox="1"/>
            <p:nvPr/>
          </p:nvSpPr>
          <p:spPr>
            <a:xfrm>
              <a:off x="0" y="-28575"/>
              <a:ext cx="2177501" cy="273790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3" name="Google Shape;173;p12"/>
          <p:cNvSpPr/>
          <p:nvPr/>
        </p:nvSpPr>
        <p:spPr>
          <a:xfrm>
            <a:off x="666750" y="666750"/>
            <a:ext cx="6886575" cy="8953500"/>
          </a:xfrm>
          <a:custGeom>
            <a:rect b="b" l="l" r="r" t="t"/>
            <a:pathLst>
              <a:path extrusionOk="0" h="1056752" w="812800">
                <a:moveTo>
                  <a:pt x="44968" y="0"/>
                </a:moveTo>
                <a:lnTo>
                  <a:pt x="767832" y="0"/>
                </a:lnTo>
                <a:cubicBezTo>
                  <a:pt x="779758" y="0"/>
                  <a:pt x="791196" y="4738"/>
                  <a:pt x="799629" y="13171"/>
                </a:cubicBezTo>
                <a:cubicBezTo>
                  <a:pt x="808062" y="21604"/>
                  <a:pt x="812800" y="33042"/>
                  <a:pt x="812800" y="44968"/>
                </a:cubicBezTo>
                <a:lnTo>
                  <a:pt x="812800" y="1011784"/>
                </a:lnTo>
                <a:cubicBezTo>
                  <a:pt x="812800" y="1023711"/>
                  <a:pt x="808062" y="1035148"/>
                  <a:pt x="799629" y="1043582"/>
                </a:cubicBezTo>
                <a:cubicBezTo>
                  <a:pt x="791196" y="1052015"/>
                  <a:pt x="779758" y="1056752"/>
                  <a:pt x="767832" y="1056752"/>
                </a:cubicBezTo>
                <a:lnTo>
                  <a:pt x="44968" y="1056752"/>
                </a:lnTo>
                <a:cubicBezTo>
                  <a:pt x="33042" y="1056752"/>
                  <a:pt x="21604" y="1052015"/>
                  <a:pt x="13171" y="1043582"/>
                </a:cubicBezTo>
                <a:cubicBezTo>
                  <a:pt x="4738" y="1035148"/>
                  <a:pt x="0" y="1023711"/>
                  <a:pt x="0" y="1011784"/>
                </a:cubicBezTo>
                <a:lnTo>
                  <a:pt x="0" y="44968"/>
                </a:lnTo>
                <a:cubicBezTo>
                  <a:pt x="0" y="33042"/>
                  <a:pt x="4738" y="21604"/>
                  <a:pt x="13171" y="13171"/>
                </a:cubicBezTo>
                <a:cubicBezTo>
                  <a:pt x="21604" y="4738"/>
                  <a:pt x="33042" y="0"/>
                  <a:pt x="44968"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2"/>
          <p:cNvSpPr/>
          <p:nvPr/>
        </p:nvSpPr>
        <p:spPr>
          <a:xfrm rot="5400000">
            <a:off x="6176504" y="61454"/>
            <a:ext cx="1438275" cy="1315368"/>
          </a:xfrm>
          <a:custGeom>
            <a:rect b="b" l="l" r="r" t="t"/>
            <a:pathLst>
              <a:path extrusionOk="0" h="1315368" w="1438275">
                <a:moveTo>
                  <a:pt x="0" y="0"/>
                </a:moveTo>
                <a:lnTo>
                  <a:pt x="1438275" y="0"/>
                </a:lnTo>
                <a:lnTo>
                  <a:pt x="1438275" y="1315367"/>
                </a:lnTo>
                <a:lnTo>
                  <a:pt x="0" y="131536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3"/>
          <p:cNvSpPr txBox="1"/>
          <p:nvPr/>
        </p:nvSpPr>
        <p:spPr>
          <a:xfrm>
            <a:off x="6237950" y="1211125"/>
            <a:ext cx="11021400" cy="785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500" u="none" cap="none" strike="noStrike">
                <a:solidFill>
                  <a:srgbClr val="000000"/>
                </a:solidFill>
                <a:latin typeface="Arial"/>
                <a:ea typeface="Arial"/>
                <a:cs typeface="Arial"/>
                <a:sym typeface="Arial"/>
              </a:rPr>
              <a:t>Poke-xplanation</a:t>
            </a:r>
            <a:endParaRPr/>
          </a:p>
          <a:p>
            <a:pPr indent="-917604" lvl="1" marL="1835208" marR="0" rtl="0" algn="l">
              <a:lnSpc>
                <a:spcPct val="100000"/>
              </a:lnSpc>
              <a:spcBef>
                <a:spcPts val="0"/>
              </a:spcBef>
              <a:spcAft>
                <a:spcPts val="0"/>
              </a:spcAft>
              <a:buClr>
                <a:srgbClr val="000000"/>
              </a:buClr>
              <a:buSzPts val="8500"/>
              <a:buFont typeface="Arial"/>
              <a:buChar char="•"/>
            </a:pPr>
            <a:r>
              <a:rPr b="0" i="0" lang="en-US" sz="8500" u="none" cap="none" strike="noStrike">
                <a:solidFill>
                  <a:srgbClr val="000000"/>
                </a:solidFill>
                <a:latin typeface="Arial"/>
                <a:ea typeface="Arial"/>
                <a:cs typeface="Arial"/>
                <a:sym typeface="Arial"/>
              </a:rPr>
              <a:t>Build relationship/trust</a:t>
            </a:r>
            <a:endParaRPr/>
          </a:p>
          <a:p>
            <a:pPr indent="-917604" lvl="1" marL="1835208" marR="0" rtl="0" algn="l">
              <a:lnSpc>
                <a:spcPct val="100000"/>
              </a:lnSpc>
              <a:spcBef>
                <a:spcPts val="0"/>
              </a:spcBef>
              <a:spcAft>
                <a:spcPts val="0"/>
              </a:spcAft>
              <a:buClr>
                <a:srgbClr val="000000"/>
              </a:buClr>
              <a:buSzPts val="8500"/>
              <a:buFont typeface="Arial"/>
              <a:buChar char="•"/>
            </a:pPr>
            <a:r>
              <a:rPr b="0" i="0" lang="en-US" sz="8500" u="none" cap="none" strike="noStrike">
                <a:solidFill>
                  <a:srgbClr val="000000"/>
                </a:solidFill>
                <a:latin typeface="Arial"/>
                <a:ea typeface="Arial"/>
                <a:cs typeface="Arial"/>
                <a:sym typeface="Arial"/>
              </a:rPr>
              <a:t>Live together</a:t>
            </a:r>
            <a:endParaRPr/>
          </a:p>
          <a:p>
            <a:pPr indent="-917604" lvl="1" marL="1835208" marR="0" rtl="0" algn="l">
              <a:lnSpc>
                <a:spcPct val="100000"/>
              </a:lnSpc>
              <a:spcBef>
                <a:spcPts val="0"/>
              </a:spcBef>
              <a:spcAft>
                <a:spcPts val="0"/>
              </a:spcAft>
              <a:buClr>
                <a:srgbClr val="000000"/>
              </a:buClr>
              <a:buSzPts val="8500"/>
              <a:buFont typeface="Arial"/>
              <a:buChar char="•"/>
            </a:pPr>
            <a:r>
              <a:rPr b="0" i="0" lang="en-US" sz="8500" u="none" cap="none" strike="noStrike">
                <a:solidFill>
                  <a:srgbClr val="000000"/>
                </a:solidFill>
                <a:latin typeface="Arial"/>
                <a:ea typeface="Arial"/>
                <a:cs typeface="Arial"/>
                <a:sym typeface="Arial"/>
              </a:rPr>
              <a:t>Travel together</a:t>
            </a:r>
            <a:endParaRPr/>
          </a:p>
          <a:p>
            <a:pPr indent="-917604" lvl="1" marL="1835208" marR="0" rtl="0" algn="l">
              <a:lnSpc>
                <a:spcPct val="100000"/>
              </a:lnSpc>
              <a:spcBef>
                <a:spcPts val="0"/>
              </a:spcBef>
              <a:spcAft>
                <a:spcPts val="0"/>
              </a:spcAft>
              <a:buClr>
                <a:srgbClr val="000000"/>
              </a:buClr>
              <a:buSzPts val="8500"/>
              <a:buFont typeface="Arial"/>
              <a:buChar char="•"/>
            </a:pPr>
            <a:r>
              <a:rPr b="0" i="0" lang="en-US" sz="8500" u="none" cap="none" strike="noStrike">
                <a:solidFill>
                  <a:srgbClr val="000000"/>
                </a:solidFill>
                <a:latin typeface="Arial"/>
                <a:ea typeface="Arial"/>
                <a:cs typeface="Arial"/>
                <a:sym typeface="Arial"/>
              </a:rPr>
              <a:t>Battle together</a:t>
            </a:r>
            <a:endParaRPr/>
          </a:p>
        </p:txBody>
      </p:sp>
      <p:grpSp>
        <p:nvGrpSpPr>
          <p:cNvPr id="180" name="Google Shape;180;p13"/>
          <p:cNvGrpSpPr/>
          <p:nvPr/>
        </p:nvGrpSpPr>
        <p:grpSpPr>
          <a:xfrm>
            <a:off x="-1981154" y="610642"/>
            <a:ext cx="5704567" cy="8957221"/>
            <a:chOff x="0" y="-28575"/>
            <a:chExt cx="1502437" cy="2359103"/>
          </a:xfrm>
        </p:grpSpPr>
        <p:sp>
          <p:nvSpPr>
            <p:cNvPr id="181" name="Google Shape;181;p13"/>
            <p:cNvSpPr/>
            <p:nvPr/>
          </p:nvSpPr>
          <p:spPr>
            <a:xfrm>
              <a:off x="0" y="0"/>
              <a:ext cx="1502437" cy="2330528"/>
            </a:xfrm>
            <a:custGeom>
              <a:rect b="b" l="l" r="r" t="t"/>
              <a:pathLst>
                <a:path extrusionOk="0" h="2330528" w="1502437">
                  <a:moveTo>
                    <a:pt x="0" y="0"/>
                  </a:moveTo>
                  <a:lnTo>
                    <a:pt x="1502437" y="0"/>
                  </a:lnTo>
                  <a:lnTo>
                    <a:pt x="1502437" y="2330528"/>
                  </a:lnTo>
                  <a:lnTo>
                    <a:pt x="0" y="2330528"/>
                  </a:lnTo>
                  <a:close/>
                </a:path>
              </a:pathLst>
            </a:custGeom>
            <a:solidFill>
              <a:srgbClr val="FBB040"/>
            </a:solidFill>
            <a:ln>
              <a:noFill/>
            </a:ln>
          </p:spPr>
        </p:sp>
        <p:sp>
          <p:nvSpPr>
            <p:cNvPr id="182" name="Google Shape;182;p13"/>
            <p:cNvSpPr txBox="1"/>
            <p:nvPr/>
          </p:nvSpPr>
          <p:spPr>
            <a:xfrm>
              <a:off x="0" y="-28575"/>
              <a:ext cx="1502437" cy="235910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3" name="Google Shape;183;p13"/>
          <p:cNvSpPr/>
          <p:nvPr/>
        </p:nvSpPr>
        <p:spPr>
          <a:xfrm>
            <a:off x="871130" y="2159307"/>
            <a:ext cx="4590577" cy="5968385"/>
          </a:xfrm>
          <a:custGeom>
            <a:rect b="b" l="l" r="r" t="t"/>
            <a:pathLst>
              <a:path extrusionOk="0" h="1056752" w="812800">
                <a:moveTo>
                  <a:pt x="67459" y="0"/>
                </a:moveTo>
                <a:lnTo>
                  <a:pt x="745341" y="0"/>
                </a:lnTo>
                <a:cubicBezTo>
                  <a:pt x="782597" y="0"/>
                  <a:pt x="812800" y="30203"/>
                  <a:pt x="812800" y="67459"/>
                </a:cubicBezTo>
                <a:lnTo>
                  <a:pt x="812800" y="989293"/>
                </a:lnTo>
                <a:cubicBezTo>
                  <a:pt x="812800" y="1007185"/>
                  <a:pt x="805693" y="1024343"/>
                  <a:pt x="793042" y="1036994"/>
                </a:cubicBezTo>
                <a:cubicBezTo>
                  <a:pt x="780391" y="1049645"/>
                  <a:pt x="763232" y="1056752"/>
                  <a:pt x="745341" y="1056752"/>
                </a:cubicBezTo>
                <a:lnTo>
                  <a:pt x="67459" y="1056752"/>
                </a:lnTo>
                <a:cubicBezTo>
                  <a:pt x="30203" y="1056752"/>
                  <a:pt x="0" y="1026550"/>
                  <a:pt x="0" y="989293"/>
                </a:cubicBezTo>
                <a:lnTo>
                  <a:pt x="0" y="67459"/>
                </a:lnTo>
                <a:cubicBezTo>
                  <a:pt x="0" y="30203"/>
                  <a:pt x="30203" y="0"/>
                  <a:pt x="67459"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rot="5400000">
            <a:off x="3104965" y="61454"/>
            <a:ext cx="1438275" cy="1315368"/>
          </a:xfrm>
          <a:custGeom>
            <a:rect b="b" l="l" r="r" t="t"/>
            <a:pathLst>
              <a:path extrusionOk="0" h="1315368" w="1438275">
                <a:moveTo>
                  <a:pt x="0" y="0"/>
                </a:moveTo>
                <a:lnTo>
                  <a:pt x="1438275" y="0"/>
                </a:lnTo>
                <a:lnTo>
                  <a:pt x="1438275" y="1315367"/>
                </a:lnTo>
                <a:lnTo>
                  <a:pt x="0" y="131536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nvSpPr>
        <p:spPr>
          <a:xfrm>
            <a:off x="1028700" y="1152525"/>
            <a:ext cx="16230600" cy="773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582" u="none" cap="none" strike="noStrike">
                <a:solidFill>
                  <a:srgbClr val="000000"/>
                </a:solidFill>
                <a:latin typeface="Arial"/>
                <a:ea typeface="Arial"/>
                <a:cs typeface="Arial"/>
                <a:sym typeface="Arial"/>
              </a:rPr>
              <a:t>They spent their time in learning from the apostles, taking part in the fellowship, and sharing in the fellowship meals and the prayers. </a:t>
            </a:r>
            <a:r>
              <a:rPr b="1" i="0" lang="en-US" sz="5582" u="none" cap="none" strike="noStrike">
                <a:solidFill>
                  <a:srgbClr val="000000"/>
                </a:solidFill>
                <a:latin typeface="Arial"/>
                <a:ea typeface="Arial"/>
                <a:cs typeface="Arial"/>
                <a:sym typeface="Arial"/>
              </a:rPr>
              <a:t>43</a:t>
            </a:r>
            <a:r>
              <a:rPr b="0" i="0" lang="en-US" sz="5582" u="none" cap="none" strike="noStrike">
                <a:solidFill>
                  <a:srgbClr val="000000"/>
                </a:solidFill>
                <a:latin typeface="Arial"/>
                <a:ea typeface="Arial"/>
                <a:cs typeface="Arial"/>
                <a:sym typeface="Arial"/>
              </a:rPr>
              <a:t> Many miracles and wonders were being done through the apostles, and everyone was filled with awe. </a:t>
            </a:r>
            <a:r>
              <a:rPr b="1" i="0" lang="en-US" sz="5582" u="none" cap="none" strike="noStrike">
                <a:solidFill>
                  <a:srgbClr val="000000"/>
                </a:solidFill>
                <a:latin typeface="Arial"/>
                <a:ea typeface="Arial"/>
                <a:cs typeface="Arial"/>
                <a:sym typeface="Arial"/>
              </a:rPr>
              <a:t>44</a:t>
            </a:r>
            <a:r>
              <a:rPr b="0" i="0" lang="en-US" sz="5582" u="none" cap="none" strike="noStrike">
                <a:solidFill>
                  <a:srgbClr val="000000"/>
                </a:solidFill>
                <a:latin typeface="Arial"/>
                <a:ea typeface="Arial"/>
                <a:cs typeface="Arial"/>
                <a:sym typeface="Arial"/>
              </a:rPr>
              <a:t> All the believers continued together in close fellowship and shared their belongings with one another.  </a:t>
            </a:r>
            <a:endParaRPr sz="600"/>
          </a:p>
          <a:p>
            <a:pPr indent="0" lvl="0" marL="0" marR="0" rtl="0" algn="l">
              <a:lnSpc>
                <a:spcPct val="100000"/>
              </a:lnSpc>
              <a:spcBef>
                <a:spcPts val="0"/>
              </a:spcBef>
              <a:spcAft>
                <a:spcPts val="0"/>
              </a:spcAft>
              <a:buNone/>
            </a:pPr>
            <a:r>
              <a:t/>
            </a:r>
            <a:endParaRPr b="0" i="0" sz="558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5582" u="none" cap="none" strike="noStrike">
                <a:solidFill>
                  <a:srgbClr val="000000"/>
                </a:solidFill>
                <a:latin typeface="Arial"/>
                <a:ea typeface="Arial"/>
                <a:cs typeface="Arial"/>
                <a:sym typeface="Arial"/>
              </a:rPr>
              <a:t>Acts 2:42-44 GNT</a:t>
            </a:r>
            <a:endParaRPr sz="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5"/>
          <p:cNvSpPr txBox="1"/>
          <p:nvPr/>
        </p:nvSpPr>
        <p:spPr>
          <a:xfrm>
            <a:off x="1028700" y="1143000"/>
            <a:ext cx="16230600" cy="797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182" u="none" cap="none" strike="noStrike">
                <a:solidFill>
                  <a:srgbClr val="000000"/>
                </a:solidFill>
                <a:latin typeface="Arial"/>
                <a:ea typeface="Arial"/>
                <a:cs typeface="Arial"/>
                <a:sym typeface="Arial"/>
              </a:rPr>
              <a:t>45</a:t>
            </a:r>
            <a:r>
              <a:rPr b="0" i="0" lang="en-US" sz="5182" u="none" cap="none" strike="noStrike">
                <a:solidFill>
                  <a:srgbClr val="000000"/>
                </a:solidFill>
                <a:latin typeface="Arial"/>
                <a:ea typeface="Arial"/>
                <a:cs typeface="Arial"/>
                <a:sym typeface="Arial"/>
              </a:rPr>
              <a:t> They would sell their property and possessions, and distribute the money among all, according to what each one needed. </a:t>
            </a:r>
            <a:r>
              <a:rPr b="1" i="0" lang="en-US" sz="5182" u="none" cap="none" strike="noStrike">
                <a:solidFill>
                  <a:srgbClr val="000000"/>
                </a:solidFill>
                <a:latin typeface="Arial"/>
                <a:ea typeface="Arial"/>
                <a:cs typeface="Arial"/>
                <a:sym typeface="Arial"/>
              </a:rPr>
              <a:t>46</a:t>
            </a:r>
            <a:r>
              <a:rPr b="0" i="0" lang="en-US" sz="5182" u="none" cap="none" strike="noStrike">
                <a:solidFill>
                  <a:srgbClr val="000000"/>
                </a:solidFill>
                <a:latin typeface="Arial"/>
                <a:ea typeface="Arial"/>
                <a:cs typeface="Arial"/>
                <a:sym typeface="Arial"/>
              </a:rPr>
              <a:t> Day after day they met as a group in the Temple, and they had their meals together in their homes, eating with glad and humble hearts, </a:t>
            </a:r>
            <a:r>
              <a:rPr b="1" i="0" lang="en-US" sz="5182" u="none" cap="none" strike="noStrike">
                <a:solidFill>
                  <a:srgbClr val="000000"/>
                </a:solidFill>
                <a:latin typeface="Arial"/>
                <a:ea typeface="Arial"/>
                <a:cs typeface="Arial"/>
                <a:sym typeface="Arial"/>
              </a:rPr>
              <a:t>47</a:t>
            </a:r>
            <a:r>
              <a:rPr b="0" i="0" lang="en-US" sz="5182" u="none" cap="none" strike="noStrike">
                <a:solidFill>
                  <a:srgbClr val="000000"/>
                </a:solidFill>
                <a:latin typeface="Arial"/>
                <a:ea typeface="Arial"/>
                <a:cs typeface="Arial"/>
                <a:sym typeface="Arial"/>
              </a:rPr>
              <a:t> praising </a:t>
            </a:r>
            <a:r>
              <a:rPr b="1" i="0" lang="en-US" sz="5182" u="none" cap="none" strike="noStrike">
                <a:solidFill>
                  <a:srgbClr val="000000"/>
                </a:solidFill>
                <a:latin typeface="Arial"/>
                <a:ea typeface="Arial"/>
                <a:cs typeface="Arial"/>
                <a:sym typeface="Arial"/>
              </a:rPr>
              <a:t>God</a:t>
            </a:r>
            <a:r>
              <a:rPr b="0" i="0" lang="en-US" sz="5182" u="none" cap="none" strike="noStrike">
                <a:solidFill>
                  <a:srgbClr val="000000"/>
                </a:solidFill>
                <a:latin typeface="Arial"/>
                <a:ea typeface="Arial"/>
                <a:cs typeface="Arial"/>
                <a:sym typeface="Arial"/>
              </a:rPr>
              <a:t>, and enjoying the good will of all the people. And every day the </a:t>
            </a:r>
            <a:r>
              <a:rPr b="1" i="0" lang="en-US" sz="5182" u="none" cap="none" strike="noStrike">
                <a:solidFill>
                  <a:srgbClr val="000000"/>
                </a:solidFill>
                <a:latin typeface="Arial"/>
                <a:ea typeface="Arial"/>
                <a:cs typeface="Arial"/>
                <a:sym typeface="Arial"/>
              </a:rPr>
              <a:t>Lord</a:t>
            </a:r>
            <a:r>
              <a:rPr b="0" i="0" lang="en-US" sz="5182" u="none" cap="none" strike="noStrike">
                <a:solidFill>
                  <a:srgbClr val="000000"/>
                </a:solidFill>
                <a:latin typeface="Arial"/>
                <a:ea typeface="Arial"/>
                <a:cs typeface="Arial"/>
                <a:sym typeface="Arial"/>
              </a:rPr>
              <a:t> added to their group those who were being saved.</a:t>
            </a:r>
            <a:endParaRPr sz="500"/>
          </a:p>
          <a:p>
            <a:pPr indent="0" lvl="0" marL="0" marR="0" rtl="0" algn="l">
              <a:lnSpc>
                <a:spcPct val="100000"/>
              </a:lnSpc>
              <a:spcBef>
                <a:spcPts val="0"/>
              </a:spcBef>
              <a:spcAft>
                <a:spcPts val="0"/>
              </a:spcAft>
              <a:buNone/>
            </a:pPr>
            <a:r>
              <a:t/>
            </a:r>
            <a:endParaRPr b="0" i="0" sz="518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5182" u="none" cap="none" strike="noStrike">
                <a:solidFill>
                  <a:srgbClr val="000000"/>
                </a:solidFill>
                <a:latin typeface="Arial"/>
                <a:ea typeface="Arial"/>
                <a:cs typeface="Arial"/>
                <a:sym typeface="Arial"/>
              </a:rPr>
              <a:t>Acts 2:45-47 GNT</a:t>
            </a:r>
            <a:endParaRPr sz="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6"/>
          <p:cNvSpPr txBox="1"/>
          <p:nvPr/>
        </p:nvSpPr>
        <p:spPr>
          <a:xfrm>
            <a:off x="5568953" y="929023"/>
            <a:ext cx="12124200" cy="8436900"/>
          </a:xfrm>
          <a:prstGeom prst="rect">
            <a:avLst/>
          </a:prstGeom>
          <a:noFill/>
          <a:ln>
            <a:noFill/>
          </a:ln>
        </p:spPr>
        <p:txBody>
          <a:bodyPr anchorCtr="0" anchor="t" bIns="0" lIns="0" spcFirstLastPara="1" rIns="0" wrap="square" tIns="0">
            <a:spAutoFit/>
          </a:bodyPr>
          <a:lstStyle/>
          <a:p>
            <a:pPr indent="-793166" lvl="1" marL="1662533" marR="0" rtl="0" algn="l">
              <a:lnSpc>
                <a:spcPct val="112000"/>
              </a:lnSpc>
              <a:spcBef>
                <a:spcPts val="0"/>
              </a:spcBef>
              <a:spcAft>
                <a:spcPts val="0"/>
              </a:spcAft>
              <a:buClr>
                <a:srgbClr val="000000"/>
              </a:buClr>
              <a:buSzPts val="7100"/>
              <a:buFont typeface="Arial"/>
              <a:buChar char="•"/>
            </a:pPr>
            <a:r>
              <a:rPr b="1" i="0" lang="en-US" sz="7100" u="none" cap="none" strike="noStrike">
                <a:solidFill>
                  <a:srgbClr val="000000"/>
                </a:solidFill>
                <a:latin typeface="Arial"/>
                <a:ea typeface="Arial"/>
                <a:cs typeface="Arial"/>
                <a:sym typeface="Arial"/>
              </a:rPr>
              <a:t>They</a:t>
            </a:r>
            <a:r>
              <a:rPr b="0" i="0" lang="en-US" sz="7100" u="none" cap="none" strike="noStrike">
                <a:solidFill>
                  <a:srgbClr val="000000"/>
                </a:solidFill>
                <a:latin typeface="Arial"/>
                <a:ea typeface="Arial"/>
                <a:cs typeface="Arial"/>
                <a:sym typeface="Arial"/>
              </a:rPr>
              <a:t> learned about </a:t>
            </a:r>
            <a:r>
              <a:rPr b="1" i="0" lang="en-US" sz="7100" u="none" cap="none" strike="noStrike">
                <a:solidFill>
                  <a:srgbClr val="000000"/>
                </a:solidFill>
                <a:latin typeface="Arial"/>
                <a:ea typeface="Arial"/>
                <a:cs typeface="Arial"/>
                <a:sym typeface="Arial"/>
              </a:rPr>
              <a:t>God</a:t>
            </a:r>
            <a:r>
              <a:rPr b="0" i="0" lang="en-US" sz="7100" u="none" cap="none" strike="noStrike">
                <a:solidFill>
                  <a:srgbClr val="000000"/>
                </a:solidFill>
                <a:latin typeface="Arial"/>
                <a:ea typeface="Arial"/>
                <a:cs typeface="Arial"/>
                <a:sym typeface="Arial"/>
              </a:rPr>
              <a:t> more together</a:t>
            </a:r>
            <a:endParaRPr sz="800"/>
          </a:p>
          <a:p>
            <a:pPr indent="-793166" lvl="1" marL="1662533" marR="0" rtl="0" algn="l">
              <a:lnSpc>
                <a:spcPct val="112000"/>
              </a:lnSpc>
              <a:spcBef>
                <a:spcPts val="0"/>
              </a:spcBef>
              <a:spcAft>
                <a:spcPts val="0"/>
              </a:spcAft>
              <a:buClr>
                <a:srgbClr val="000000"/>
              </a:buClr>
              <a:buSzPts val="7100"/>
              <a:buFont typeface="Arial"/>
              <a:buChar char="•"/>
            </a:pPr>
            <a:r>
              <a:rPr b="1" i="0" lang="en-US" sz="7100" u="none" cap="none" strike="noStrike">
                <a:solidFill>
                  <a:srgbClr val="000000"/>
                </a:solidFill>
                <a:latin typeface="Arial"/>
                <a:ea typeface="Arial"/>
                <a:cs typeface="Arial"/>
                <a:sym typeface="Arial"/>
              </a:rPr>
              <a:t>They</a:t>
            </a:r>
            <a:r>
              <a:rPr b="0" i="0" lang="en-US" sz="7100" u="none" cap="none" strike="noStrike">
                <a:solidFill>
                  <a:srgbClr val="000000"/>
                </a:solidFill>
                <a:latin typeface="Arial"/>
                <a:ea typeface="Arial"/>
                <a:cs typeface="Arial"/>
                <a:sym typeface="Arial"/>
              </a:rPr>
              <a:t> shared life together</a:t>
            </a:r>
            <a:endParaRPr sz="800"/>
          </a:p>
          <a:p>
            <a:pPr indent="-793166" lvl="1" marL="1662533" marR="0" rtl="0" algn="l">
              <a:lnSpc>
                <a:spcPct val="112000"/>
              </a:lnSpc>
              <a:spcBef>
                <a:spcPts val="0"/>
              </a:spcBef>
              <a:spcAft>
                <a:spcPts val="0"/>
              </a:spcAft>
              <a:buClr>
                <a:srgbClr val="000000"/>
              </a:buClr>
              <a:buSzPts val="7100"/>
              <a:buFont typeface="Arial"/>
              <a:buChar char="•"/>
            </a:pPr>
            <a:r>
              <a:rPr b="1" i="0" lang="en-US" sz="7100" u="none" cap="none" strike="noStrike">
                <a:solidFill>
                  <a:srgbClr val="000000"/>
                </a:solidFill>
                <a:latin typeface="Arial"/>
                <a:ea typeface="Arial"/>
                <a:cs typeface="Arial"/>
                <a:sym typeface="Arial"/>
              </a:rPr>
              <a:t>They</a:t>
            </a:r>
            <a:r>
              <a:rPr b="0" i="0" lang="en-US" sz="7100" u="none" cap="none" strike="noStrike">
                <a:solidFill>
                  <a:srgbClr val="000000"/>
                </a:solidFill>
                <a:latin typeface="Arial"/>
                <a:ea typeface="Arial"/>
                <a:cs typeface="Arial"/>
                <a:sym typeface="Arial"/>
              </a:rPr>
              <a:t> shared meals together</a:t>
            </a:r>
            <a:endParaRPr sz="800"/>
          </a:p>
          <a:p>
            <a:pPr indent="-793166" lvl="1" marL="1662533" marR="0" rtl="0" algn="l">
              <a:lnSpc>
                <a:spcPct val="112000"/>
              </a:lnSpc>
              <a:spcBef>
                <a:spcPts val="0"/>
              </a:spcBef>
              <a:spcAft>
                <a:spcPts val="0"/>
              </a:spcAft>
              <a:buClr>
                <a:srgbClr val="000000"/>
              </a:buClr>
              <a:buSzPts val="7100"/>
              <a:buFont typeface="Arial"/>
              <a:buChar char="•"/>
            </a:pPr>
            <a:r>
              <a:rPr b="1" i="0" lang="en-US" sz="7100" u="none" cap="none" strike="noStrike">
                <a:solidFill>
                  <a:srgbClr val="000000"/>
                </a:solidFill>
                <a:latin typeface="Arial"/>
                <a:ea typeface="Arial"/>
                <a:cs typeface="Arial"/>
                <a:sym typeface="Arial"/>
              </a:rPr>
              <a:t>They</a:t>
            </a:r>
            <a:r>
              <a:rPr b="0" i="0" lang="en-US" sz="7100" u="none" cap="none" strike="noStrike">
                <a:solidFill>
                  <a:srgbClr val="000000"/>
                </a:solidFill>
                <a:latin typeface="Arial"/>
                <a:ea typeface="Arial"/>
                <a:cs typeface="Arial"/>
                <a:sym typeface="Arial"/>
              </a:rPr>
              <a:t> seeked </a:t>
            </a:r>
            <a:r>
              <a:rPr b="1" i="0" lang="en-US" sz="7100" u="none" cap="none" strike="noStrike">
                <a:solidFill>
                  <a:srgbClr val="000000"/>
                </a:solidFill>
                <a:latin typeface="Arial"/>
                <a:ea typeface="Arial"/>
                <a:cs typeface="Arial"/>
                <a:sym typeface="Arial"/>
              </a:rPr>
              <a:t>God</a:t>
            </a:r>
            <a:r>
              <a:rPr b="0" i="0" lang="en-US" sz="7100" u="none" cap="none" strike="noStrike">
                <a:solidFill>
                  <a:srgbClr val="000000"/>
                </a:solidFill>
                <a:latin typeface="Arial"/>
                <a:ea typeface="Arial"/>
                <a:cs typeface="Arial"/>
                <a:sym typeface="Arial"/>
              </a:rPr>
              <a:t> together</a:t>
            </a:r>
            <a:endParaRPr sz="800"/>
          </a:p>
        </p:txBody>
      </p:sp>
      <p:grpSp>
        <p:nvGrpSpPr>
          <p:cNvPr id="200" name="Google Shape;200;p16"/>
          <p:cNvGrpSpPr/>
          <p:nvPr/>
        </p:nvGrpSpPr>
        <p:grpSpPr>
          <a:xfrm>
            <a:off x="-1981154" y="610642"/>
            <a:ext cx="5704567" cy="8957221"/>
            <a:chOff x="0" y="-28575"/>
            <a:chExt cx="1502437" cy="2359103"/>
          </a:xfrm>
        </p:grpSpPr>
        <p:sp>
          <p:nvSpPr>
            <p:cNvPr id="201" name="Google Shape;201;p16"/>
            <p:cNvSpPr/>
            <p:nvPr/>
          </p:nvSpPr>
          <p:spPr>
            <a:xfrm>
              <a:off x="0" y="0"/>
              <a:ext cx="1502437" cy="2330528"/>
            </a:xfrm>
            <a:custGeom>
              <a:rect b="b" l="l" r="r" t="t"/>
              <a:pathLst>
                <a:path extrusionOk="0" h="2330528" w="1502437">
                  <a:moveTo>
                    <a:pt x="0" y="0"/>
                  </a:moveTo>
                  <a:lnTo>
                    <a:pt x="1502437" y="0"/>
                  </a:lnTo>
                  <a:lnTo>
                    <a:pt x="1502437" y="2330528"/>
                  </a:lnTo>
                  <a:lnTo>
                    <a:pt x="0" y="2330528"/>
                  </a:lnTo>
                  <a:close/>
                </a:path>
              </a:pathLst>
            </a:custGeom>
            <a:solidFill>
              <a:srgbClr val="FBB040"/>
            </a:solidFill>
            <a:ln>
              <a:noFill/>
            </a:ln>
          </p:spPr>
        </p:sp>
        <p:sp>
          <p:nvSpPr>
            <p:cNvPr id="202" name="Google Shape;202;p16"/>
            <p:cNvSpPr txBox="1"/>
            <p:nvPr/>
          </p:nvSpPr>
          <p:spPr>
            <a:xfrm>
              <a:off x="0" y="-28575"/>
              <a:ext cx="1502437" cy="235910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3" name="Google Shape;203;p16"/>
          <p:cNvSpPr/>
          <p:nvPr/>
        </p:nvSpPr>
        <p:spPr>
          <a:xfrm>
            <a:off x="871130" y="2159307"/>
            <a:ext cx="4590577" cy="5968385"/>
          </a:xfrm>
          <a:custGeom>
            <a:rect b="b" l="l" r="r" t="t"/>
            <a:pathLst>
              <a:path extrusionOk="0" h="1056752" w="812800">
                <a:moveTo>
                  <a:pt x="67459" y="0"/>
                </a:moveTo>
                <a:lnTo>
                  <a:pt x="745341" y="0"/>
                </a:lnTo>
                <a:cubicBezTo>
                  <a:pt x="782597" y="0"/>
                  <a:pt x="812800" y="30203"/>
                  <a:pt x="812800" y="67459"/>
                </a:cubicBezTo>
                <a:lnTo>
                  <a:pt x="812800" y="989293"/>
                </a:lnTo>
                <a:cubicBezTo>
                  <a:pt x="812800" y="1007185"/>
                  <a:pt x="805693" y="1024343"/>
                  <a:pt x="793042" y="1036994"/>
                </a:cubicBezTo>
                <a:cubicBezTo>
                  <a:pt x="780391" y="1049645"/>
                  <a:pt x="763232" y="1056752"/>
                  <a:pt x="745341" y="1056752"/>
                </a:cubicBezTo>
                <a:lnTo>
                  <a:pt x="67459" y="1056752"/>
                </a:lnTo>
                <a:cubicBezTo>
                  <a:pt x="30203" y="1056752"/>
                  <a:pt x="0" y="1026550"/>
                  <a:pt x="0" y="989293"/>
                </a:cubicBezTo>
                <a:lnTo>
                  <a:pt x="0" y="67459"/>
                </a:lnTo>
                <a:cubicBezTo>
                  <a:pt x="0" y="30203"/>
                  <a:pt x="30203" y="0"/>
                  <a:pt x="67459"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p:nvPr/>
        </p:nvSpPr>
        <p:spPr>
          <a:xfrm rot="5400000">
            <a:off x="3104965" y="61454"/>
            <a:ext cx="1438275" cy="1315368"/>
          </a:xfrm>
          <a:custGeom>
            <a:rect b="b" l="l" r="r" t="t"/>
            <a:pathLst>
              <a:path extrusionOk="0" h="1315368" w="1438275">
                <a:moveTo>
                  <a:pt x="0" y="0"/>
                </a:moveTo>
                <a:lnTo>
                  <a:pt x="1438275" y="0"/>
                </a:lnTo>
                <a:lnTo>
                  <a:pt x="1438275" y="1315367"/>
                </a:lnTo>
                <a:lnTo>
                  <a:pt x="0" y="131536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7"/>
          <p:cNvSpPr txBox="1"/>
          <p:nvPr/>
        </p:nvSpPr>
        <p:spPr>
          <a:xfrm>
            <a:off x="1028700" y="703431"/>
            <a:ext cx="16230600" cy="8196900"/>
          </a:xfrm>
          <a:prstGeom prst="rect">
            <a:avLst/>
          </a:prstGeom>
          <a:noFill/>
          <a:ln>
            <a:noFill/>
          </a:ln>
        </p:spPr>
        <p:txBody>
          <a:bodyPr anchorCtr="0" anchor="t" bIns="0" lIns="0" spcFirstLastPara="1" rIns="0" wrap="square" tIns="0">
            <a:spAutoFit/>
          </a:bodyPr>
          <a:lstStyle/>
          <a:p>
            <a:pPr indent="-638188" lvl="1" marL="1377977" marR="0" rtl="0" algn="l">
              <a:lnSpc>
                <a:spcPct val="121999"/>
              </a:lnSpc>
              <a:spcBef>
                <a:spcPts val="0"/>
              </a:spcBef>
              <a:spcAft>
                <a:spcPts val="0"/>
              </a:spcAft>
              <a:buClr>
                <a:srgbClr val="000000"/>
              </a:buClr>
              <a:buSzPts val="5582"/>
              <a:buFont typeface="Arial"/>
              <a:buChar char="•"/>
            </a:pPr>
            <a:r>
              <a:rPr b="1" i="0" lang="en-US" sz="5582" u="none" cap="none" strike="noStrike">
                <a:solidFill>
                  <a:srgbClr val="000000"/>
                </a:solidFill>
                <a:latin typeface="Arial"/>
                <a:ea typeface="Arial"/>
                <a:cs typeface="Arial"/>
                <a:sym typeface="Arial"/>
              </a:rPr>
              <a:t>Community:</a:t>
            </a:r>
            <a:r>
              <a:rPr b="0" i="0" lang="en-US" sz="5582" u="none" cap="none" strike="noStrike">
                <a:solidFill>
                  <a:srgbClr val="000000"/>
                </a:solidFill>
                <a:latin typeface="Arial"/>
                <a:ea typeface="Arial"/>
                <a:cs typeface="Arial"/>
                <a:sym typeface="Arial"/>
              </a:rPr>
              <a:t> They lived life together — not just on Sundays but every day</a:t>
            </a:r>
            <a:endParaRPr sz="600"/>
          </a:p>
          <a:p>
            <a:pPr indent="-638188" lvl="1" marL="1377977" marR="0" rtl="0" algn="l">
              <a:lnSpc>
                <a:spcPct val="121999"/>
              </a:lnSpc>
              <a:spcBef>
                <a:spcPts val="0"/>
              </a:spcBef>
              <a:spcAft>
                <a:spcPts val="0"/>
              </a:spcAft>
              <a:buClr>
                <a:srgbClr val="000000"/>
              </a:buClr>
              <a:buSzPts val="5582"/>
              <a:buFont typeface="Arial"/>
              <a:buChar char="•"/>
            </a:pPr>
            <a:r>
              <a:rPr b="1" i="0" lang="en-US" sz="5582" u="none" cap="none" strike="noStrike">
                <a:solidFill>
                  <a:srgbClr val="000000"/>
                </a:solidFill>
                <a:latin typeface="Arial"/>
                <a:ea typeface="Arial"/>
                <a:cs typeface="Arial"/>
                <a:sym typeface="Arial"/>
              </a:rPr>
              <a:t>Generosity:</a:t>
            </a:r>
            <a:r>
              <a:rPr b="0" i="0" lang="en-US" sz="5582" u="none" cap="none" strike="noStrike">
                <a:solidFill>
                  <a:srgbClr val="000000"/>
                </a:solidFill>
                <a:latin typeface="Arial"/>
                <a:ea typeface="Arial"/>
                <a:cs typeface="Arial"/>
                <a:sym typeface="Arial"/>
              </a:rPr>
              <a:t> Their faith showed up in how they cared for one another</a:t>
            </a:r>
            <a:endParaRPr sz="600"/>
          </a:p>
          <a:p>
            <a:pPr indent="-638188" lvl="1" marL="1377977" marR="0" rtl="0" algn="l">
              <a:lnSpc>
                <a:spcPct val="121999"/>
              </a:lnSpc>
              <a:spcBef>
                <a:spcPts val="0"/>
              </a:spcBef>
              <a:spcAft>
                <a:spcPts val="0"/>
              </a:spcAft>
              <a:buClr>
                <a:srgbClr val="000000"/>
              </a:buClr>
              <a:buSzPts val="5582"/>
              <a:buFont typeface="Arial"/>
              <a:buChar char="•"/>
            </a:pPr>
            <a:r>
              <a:rPr b="1" i="0" lang="en-US" sz="5582" u="none" cap="none" strike="noStrike">
                <a:solidFill>
                  <a:srgbClr val="000000"/>
                </a:solidFill>
                <a:latin typeface="Arial"/>
                <a:ea typeface="Arial"/>
                <a:cs typeface="Arial"/>
                <a:sym typeface="Arial"/>
              </a:rPr>
              <a:t>Worship:</a:t>
            </a:r>
            <a:r>
              <a:rPr b="0" i="0" lang="en-US" sz="5582" u="none" cap="none" strike="noStrike">
                <a:solidFill>
                  <a:srgbClr val="000000"/>
                </a:solidFill>
                <a:latin typeface="Arial"/>
                <a:ea typeface="Arial"/>
                <a:cs typeface="Arial"/>
                <a:sym typeface="Arial"/>
              </a:rPr>
              <a:t> Their hearts stayed focused on </a:t>
            </a:r>
            <a:r>
              <a:rPr b="1" i="0" lang="en-US" sz="5582" u="none" cap="none" strike="noStrike">
                <a:solidFill>
                  <a:srgbClr val="000000"/>
                </a:solidFill>
                <a:latin typeface="Arial"/>
                <a:ea typeface="Arial"/>
                <a:cs typeface="Arial"/>
                <a:sym typeface="Arial"/>
              </a:rPr>
              <a:t>God</a:t>
            </a:r>
            <a:r>
              <a:rPr b="0" i="0" lang="en-US" sz="5582" u="none" cap="none" strike="noStrike">
                <a:solidFill>
                  <a:srgbClr val="000000"/>
                </a:solidFill>
                <a:latin typeface="Arial"/>
                <a:ea typeface="Arial"/>
                <a:cs typeface="Arial"/>
                <a:sym typeface="Arial"/>
              </a:rPr>
              <a:t> through prayer, praise, and gratitude</a:t>
            </a:r>
            <a:endParaRPr sz="600"/>
          </a:p>
          <a:p>
            <a:pPr indent="-638188" lvl="1" marL="1377977" marR="0" rtl="0" algn="l">
              <a:lnSpc>
                <a:spcPct val="121999"/>
              </a:lnSpc>
              <a:spcBef>
                <a:spcPts val="0"/>
              </a:spcBef>
              <a:spcAft>
                <a:spcPts val="0"/>
              </a:spcAft>
              <a:buClr>
                <a:srgbClr val="000000"/>
              </a:buClr>
              <a:buSzPts val="5582"/>
              <a:buFont typeface="Arial"/>
              <a:buChar char="•"/>
            </a:pPr>
            <a:r>
              <a:rPr b="1" i="0" lang="en-US" sz="5582" u="none" cap="none" strike="noStrike">
                <a:solidFill>
                  <a:srgbClr val="000000"/>
                </a:solidFill>
                <a:latin typeface="Arial"/>
                <a:ea typeface="Arial"/>
                <a:cs typeface="Arial"/>
                <a:sym typeface="Arial"/>
              </a:rPr>
              <a:t>Growth:</a:t>
            </a:r>
            <a:r>
              <a:rPr b="0" i="0" lang="en-US" sz="5582" u="none" cap="none" strike="noStrike">
                <a:solidFill>
                  <a:srgbClr val="000000"/>
                </a:solidFill>
                <a:latin typeface="Arial"/>
                <a:ea typeface="Arial"/>
                <a:cs typeface="Arial"/>
                <a:sym typeface="Arial"/>
              </a:rPr>
              <a:t> Their unity and love made the Gospel attractive — people wanted to be part of it</a:t>
            </a:r>
            <a:endParaRPr sz="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8"/>
          <p:cNvSpPr txBox="1"/>
          <p:nvPr/>
        </p:nvSpPr>
        <p:spPr>
          <a:xfrm>
            <a:off x="5607675" y="2526897"/>
            <a:ext cx="11651700" cy="403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3099" u="none" cap="none" strike="noStrike">
                <a:solidFill>
                  <a:srgbClr val="000000"/>
                </a:solidFill>
                <a:latin typeface="Arial"/>
                <a:ea typeface="Arial"/>
                <a:cs typeface="Arial"/>
                <a:sym typeface="Arial"/>
              </a:rPr>
              <a:t>Making an </a:t>
            </a:r>
            <a:r>
              <a:rPr b="1" i="0" lang="en-US" sz="13099" u="none" cap="none" strike="noStrike">
                <a:solidFill>
                  <a:srgbClr val="000000"/>
                </a:solidFill>
                <a:latin typeface="Arial"/>
                <a:ea typeface="Arial"/>
                <a:cs typeface="Arial"/>
                <a:sym typeface="Arial"/>
              </a:rPr>
              <a:t>INVESTMENT</a:t>
            </a:r>
            <a:endParaRPr/>
          </a:p>
        </p:txBody>
      </p:sp>
      <p:grpSp>
        <p:nvGrpSpPr>
          <p:cNvPr id="215" name="Google Shape;215;p18"/>
          <p:cNvGrpSpPr/>
          <p:nvPr/>
        </p:nvGrpSpPr>
        <p:grpSpPr>
          <a:xfrm>
            <a:off x="-1981154" y="610642"/>
            <a:ext cx="5704567" cy="8957221"/>
            <a:chOff x="0" y="-28575"/>
            <a:chExt cx="1502437" cy="2359103"/>
          </a:xfrm>
        </p:grpSpPr>
        <p:sp>
          <p:nvSpPr>
            <p:cNvPr id="216" name="Google Shape;216;p18"/>
            <p:cNvSpPr/>
            <p:nvPr/>
          </p:nvSpPr>
          <p:spPr>
            <a:xfrm>
              <a:off x="0" y="0"/>
              <a:ext cx="1502437" cy="2330528"/>
            </a:xfrm>
            <a:custGeom>
              <a:rect b="b" l="l" r="r" t="t"/>
              <a:pathLst>
                <a:path extrusionOk="0" h="2330528" w="1502437">
                  <a:moveTo>
                    <a:pt x="0" y="0"/>
                  </a:moveTo>
                  <a:lnTo>
                    <a:pt x="1502437" y="0"/>
                  </a:lnTo>
                  <a:lnTo>
                    <a:pt x="1502437" y="2330528"/>
                  </a:lnTo>
                  <a:lnTo>
                    <a:pt x="0" y="2330528"/>
                  </a:lnTo>
                  <a:close/>
                </a:path>
              </a:pathLst>
            </a:custGeom>
            <a:solidFill>
              <a:srgbClr val="FBB040"/>
            </a:solidFill>
            <a:ln>
              <a:noFill/>
            </a:ln>
          </p:spPr>
        </p:sp>
        <p:sp>
          <p:nvSpPr>
            <p:cNvPr id="217" name="Google Shape;217;p18"/>
            <p:cNvSpPr txBox="1"/>
            <p:nvPr/>
          </p:nvSpPr>
          <p:spPr>
            <a:xfrm>
              <a:off x="0" y="-28575"/>
              <a:ext cx="1502437" cy="235910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8"/>
          <p:cNvSpPr/>
          <p:nvPr/>
        </p:nvSpPr>
        <p:spPr>
          <a:xfrm>
            <a:off x="871130" y="2159307"/>
            <a:ext cx="4590577" cy="5968385"/>
          </a:xfrm>
          <a:custGeom>
            <a:rect b="b" l="l" r="r" t="t"/>
            <a:pathLst>
              <a:path extrusionOk="0" h="1056752" w="812800">
                <a:moveTo>
                  <a:pt x="67459" y="0"/>
                </a:moveTo>
                <a:lnTo>
                  <a:pt x="745341" y="0"/>
                </a:lnTo>
                <a:cubicBezTo>
                  <a:pt x="782597" y="0"/>
                  <a:pt x="812800" y="30203"/>
                  <a:pt x="812800" y="67459"/>
                </a:cubicBezTo>
                <a:lnTo>
                  <a:pt x="812800" y="989293"/>
                </a:lnTo>
                <a:cubicBezTo>
                  <a:pt x="812800" y="1007185"/>
                  <a:pt x="805693" y="1024343"/>
                  <a:pt x="793042" y="1036994"/>
                </a:cubicBezTo>
                <a:cubicBezTo>
                  <a:pt x="780391" y="1049645"/>
                  <a:pt x="763232" y="1056752"/>
                  <a:pt x="745341" y="1056752"/>
                </a:cubicBezTo>
                <a:lnTo>
                  <a:pt x="67459" y="1056752"/>
                </a:lnTo>
                <a:cubicBezTo>
                  <a:pt x="30203" y="1056752"/>
                  <a:pt x="0" y="1026550"/>
                  <a:pt x="0" y="989293"/>
                </a:cubicBezTo>
                <a:lnTo>
                  <a:pt x="0" y="67459"/>
                </a:lnTo>
                <a:cubicBezTo>
                  <a:pt x="0" y="30203"/>
                  <a:pt x="30203" y="0"/>
                  <a:pt x="67459"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p:nvPr/>
        </p:nvSpPr>
        <p:spPr>
          <a:xfrm rot="5400000">
            <a:off x="3104965" y="61454"/>
            <a:ext cx="1438275" cy="1315368"/>
          </a:xfrm>
          <a:custGeom>
            <a:rect b="b" l="l" r="r" t="t"/>
            <a:pathLst>
              <a:path extrusionOk="0" h="1315368" w="1438275">
                <a:moveTo>
                  <a:pt x="0" y="0"/>
                </a:moveTo>
                <a:lnTo>
                  <a:pt x="1438275" y="0"/>
                </a:lnTo>
                <a:lnTo>
                  <a:pt x="1438275" y="1315367"/>
                </a:lnTo>
                <a:lnTo>
                  <a:pt x="0" y="131536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9"/>
          <p:cNvSpPr txBox="1"/>
          <p:nvPr/>
        </p:nvSpPr>
        <p:spPr>
          <a:xfrm>
            <a:off x="1028700" y="2482053"/>
            <a:ext cx="16230600" cy="448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82" u="none" cap="none" strike="noStrike">
                <a:solidFill>
                  <a:srgbClr val="000000"/>
                </a:solidFill>
                <a:latin typeface="Arial"/>
                <a:ea typeface="Arial"/>
                <a:cs typeface="Arial"/>
                <a:sym typeface="Arial"/>
              </a:rPr>
              <a:t>People learn from one another, just as iron sharpens iron.</a:t>
            </a:r>
            <a:endParaRPr/>
          </a:p>
          <a:p>
            <a:pPr indent="0" lvl="0" marL="0" marR="0" rtl="0" algn="l">
              <a:lnSpc>
                <a:spcPct val="100000"/>
              </a:lnSpc>
              <a:spcBef>
                <a:spcPts val="0"/>
              </a:spcBef>
              <a:spcAft>
                <a:spcPts val="0"/>
              </a:spcAft>
              <a:buNone/>
            </a:pPr>
            <a:r>
              <a:t/>
            </a:r>
            <a:endParaRPr b="0" i="0" sz="728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7282" u="none" cap="none" strike="noStrike">
                <a:solidFill>
                  <a:srgbClr val="000000"/>
                </a:solidFill>
                <a:latin typeface="Arial"/>
                <a:ea typeface="Arial"/>
                <a:cs typeface="Arial"/>
                <a:sym typeface="Arial"/>
              </a:rPr>
              <a:t>Proverbs 27:17 GNT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nvSpPr>
        <p:spPr>
          <a:xfrm>
            <a:off x="1028700" y="1143000"/>
            <a:ext cx="16230600" cy="745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382" u="none" cap="none" strike="noStrike">
                <a:solidFill>
                  <a:srgbClr val="000000"/>
                </a:solidFill>
                <a:latin typeface="Arial"/>
                <a:ea typeface="Arial"/>
                <a:cs typeface="Arial"/>
                <a:sym typeface="Arial"/>
              </a:rPr>
              <a:t>14</a:t>
            </a:r>
            <a:r>
              <a:rPr b="0" i="0" lang="en-US" sz="5382" u="none" cap="none" strike="noStrike">
                <a:solidFill>
                  <a:srgbClr val="000000"/>
                </a:solidFill>
                <a:latin typeface="Arial"/>
                <a:ea typeface="Arial"/>
                <a:cs typeface="Arial"/>
                <a:sym typeface="Arial"/>
              </a:rPr>
              <a:t> But how can they call to him for help if they have not believed? And how can they believe if they have not heard the message? And how can they hear if the message is not proclaimed? </a:t>
            </a:r>
            <a:r>
              <a:rPr b="1" i="0" lang="en-US" sz="5382" u="none" cap="none" strike="noStrike">
                <a:solidFill>
                  <a:srgbClr val="000000"/>
                </a:solidFill>
                <a:latin typeface="Arial"/>
                <a:ea typeface="Arial"/>
                <a:cs typeface="Arial"/>
                <a:sym typeface="Arial"/>
              </a:rPr>
              <a:t>15</a:t>
            </a:r>
            <a:r>
              <a:rPr b="0" i="0" lang="en-US" sz="5382" u="none" cap="none" strike="noStrike">
                <a:solidFill>
                  <a:srgbClr val="000000"/>
                </a:solidFill>
                <a:latin typeface="Arial"/>
                <a:ea typeface="Arial"/>
                <a:cs typeface="Arial"/>
                <a:sym typeface="Arial"/>
              </a:rPr>
              <a:t> And how can the message be proclaimed if the messengers are not sent out? As the scripture says, “How wonderful is the coming of messengers who bring good news!”</a:t>
            </a:r>
            <a:endParaRPr sz="500"/>
          </a:p>
          <a:p>
            <a:pPr indent="0" lvl="0" marL="0" marR="0" rtl="0" algn="l">
              <a:lnSpc>
                <a:spcPct val="100000"/>
              </a:lnSpc>
              <a:spcBef>
                <a:spcPts val="0"/>
              </a:spcBef>
              <a:spcAft>
                <a:spcPts val="0"/>
              </a:spcAft>
              <a:buNone/>
            </a:pPr>
            <a:r>
              <a:t/>
            </a:r>
            <a:endParaRPr b="0" i="0" sz="538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5382" u="none" cap="none" strike="noStrike">
                <a:solidFill>
                  <a:srgbClr val="000000"/>
                </a:solidFill>
                <a:latin typeface="Arial"/>
                <a:ea typeface="Arial"/>
                <a:cs typeface="Arial"/>
                <a:sym typeface="Arial"/>
              </a:rPr>
              <a:t>Romans 10:14-15 GNT</a:t>
            </a:r>
            <a:endParaRPr sz="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20"/>
          <p:cNvGrpSpPr/>
          <p:nvPr/>
        </p:nvGrpSpPr>
        <p:grpSpPr>
          <a:xfrm>
            <a:off x="0" y="-108496"/>
            <a:ext cx="8267700" cy="10395496"/>
            <a:chOff x="0" y="-28575"/>
            <a:chExt cx="2177501" cy="2737908"/>
          </a:xfrm>
        </p:grpSpPr>
        <p:sp>
          <p:nvSpPr>
            <p:cNvPr id="230" name="Google Shape;230;p20"/>
            <p:cNvSpPr/>
            <p:nvPr/>
          </p:nvSpPr>
          <p:spPr>
            <a:xfrm>
              <a:off x="0" y="0"/>
              <a:ext cx="2177501" cy="2709333"/>
            </a:xfrm>
            <a:custGeom>
              <a:rect b="b" l="l" r="r" t="t"/>
              <a:pathLst>
                <a:path extrusionOk="0" h="2709333" w="2177501">
                  <a:moveTo>
                    <a:pt x="0" y="0"/>
                  </a:moveTo>
                  <a:lnTo>
                    <a:pt x="2177501" y="0"/>
                  </a:lnTo>
                  <a:lnTo>
                    <a:pt x="2177501" y="2709333"/>
                  </a:lnTo>
                  <a:lnTo>
                    <a:pt x="0" y="2709333"/>
                  </a:lnTo>
                  <a:close/>
                </a:path>
              </a:pathLst>
            </a:custGeom>
            <a:solidFill>
              <a:srgbClr val="FBB040"/>
            </a:solidFill>
            <a:ln>
              <a:noFill/>
            </a:ln>
          </p:spPr>
        </p:sp>
        <p:sp>
          <p:nvSpPr>
            <p:cNvPr id="231" name="Google Shape;231;p20"/>
            <p:cNvSpPr txBox="1"/>
            <p:nvPr/>
          </p:nvSpPr>
          <p:spPr>
            <a:xfrm>
              <a:off x="0" y="-28575"/>
              <a:ext cx="2177501" cy="273790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2" name="Google Shape;232;p20"/>
          <p:cNvSpPr/>
          <p:nvPr/>
        </p:nvSpPr>
        <p:spPr>
          <a:xfrm>
            <a:off x="666750" y="666750"/>
            <a:ext cx="6886575" cy="8953500"/>
          </a:xfrm>
          <a:custGeom>
            <a:rect b="b" l="l" r="r" t="t"/>
            <a:pathLst>
              <a:path extrusionOk="0" h="1056752" w="812800">
                <a:moveTo>
                  <a:pt x="44968" y="0"/>
                </a:moveTo>
                <a:lnTo>
                  <a:pt x="767832" y="0"/>
                </a:lnTo>
                <a:cubicBezTo>
                  <a:pt x="779758" y="0"/>
                  <a:pt x="791196" y="4738"/>
                  <a:pt x="799629" y="13171"/>
                </a:cubicBezTo>
                <a:cubicBezTo>
                  <a:pt x="808062" y="21604"/>
                  <a:pt x="812800" y="33042"/>
                  <a:pt x="812800" y="44968"/>
                </a:cubicBezTo>
                <a:lnTo>
                  <a:pt x="812800" y="1011784"/>
                </a:lnTo>
                <a:cubicBezTo>
                  <a:pt x="812800" y="1023711"/>
                  <a:pt x="808062" y="1035148"/>
                  <a:pt x="799629" y="1043582"/>
                </a:cubicBezTo>
                <a:cubicBezTo>
                  <a:pt x="791196" y="1052015"/>
                  <a:pt x="779758" y="1056752"/>
                  <a:pt x="767832" y="1056752"/>
                </a:cubicBezTo>
                <a:lnTo>
                  <a:pt x="44968" y="1056752"/>
                </a:lnTo>
                <a:cubicBezTo>
                  <a:pt x="33042" y="1056752"/>
                  <a:pt x="21604" y="1052015"/>
                  <a:pt x="13171" y="1043582"/>
                </a:cubicBezTo>
                <a:cubicBezTo>
                  <a:pt x="4738" y="1035148"/>
                  <a:pt x="0" y="1023711"/>
                  <a:pt x="0" y="1011784"/>
                </a:cubicBezTo>
                <a:lnTo>
                  <a:pt x="0" y="44968"/>
                </a:lnTo>
                <a:cubicBezTo>
                  <a:pt x="0" y="33042"/>
                  <a:pt x="4738" y="21604"/>
                  <a:pt x="13171" y="13171"/>
                </a:cubicBezTo>
                <a:cubicBezTo>
                  <a:pt x="21604" y="4738"/>
                  <a:pt x="33042" y="0"/>
                  <a:pt x="44968"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txBox="1"/>
          <p:nvPr/>
        </p:nvSpPr>
        <p:spPr>
          <a:xfrm>
            <a:off x="9296400" y="2601653"/>
            <a:ext cx="8324700" cy="4125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3399" u="none" cap="none" strike="noStrike">
                <a:solidFill>
                  <a:srgbClr val="000000"/>
                </a:solidFill>
                <a:latin typeface="Arial"/>
                <a:ea typeface="Arial"/>
                <a:cs typeface="Arial"/>
                <a:sym typeface="Arial"/>
              </a:rPr>
              <a:t>Grow and Go</a:t>
            </a:r>
            <a:endParaRPr/>
          </a:p>
        </p:txBody>
      </p:sp>
      <p:sp>
        <p:nvSpPr>
          <p:cNvPr id="234" name="Google Shape;234;p20"/>
          <p:cNvSpPr/>
          <p:nvPr/>
        </p:nvSpPr>
        <p:spPr>
          <a:xfrm>
            <a:off x="-52388" y="1028700"/>
            <a:ext cx="1438275" cy="1315368"/>
          </a:xfrm>
          <a:custGeom>
            <a:rect b="b" l="l" r="r" t="t"/>
            <a:pathLst>
              <a:path extrusionOk="0" h="1315368" w="1438275">
                <a:moveTo>
                  <a:pt x="0" y="0"/>
                </a:moveTo>
                <a:lnTo>
                  <a:pt x="1438276" y="0"/>
                </a:lnTo>
                <a:lnTo>
                  <a:pt x="1438276" y="1315368"/>
                </a:lnTo>
                <a:lnTo>
                  <a:pt x="0" y="131536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1"/>
          <p:cNvSpPr txBox="1"/>
          <p:nvPr/>
        </p:nvSpPr>
        <p:spPr>
          <a:xfrm>
            <a:off x="1028700" y="1152525"/>
            <a:ext cx="16230600" cy="787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682" u="none" cap="none" strike="noStrike">
                <a:solidFill>
                  <a:srgbClr val="000000"/>
                </a:solidFill>
                <a:latin typeface="Arial"/>
                <a:ea typeface="Arial"/>
                <a:cs typeface="Arial"/>
                <a:sym typeface="Arial"/>
              </a:rPr>
              <a:t>Take the teachings that you heard me proclaim in the presence of many witnesses, and entrust them to reliable people, who will be able to teach others also. </a:t>
            </a:r>
            <a:r>
              <a:rPr b="1" i="0" lang="en-US" sz="5682" u="none" cap="none" strike="noStrike">
                <a:solidFill>
                  <a:srgbClr val="000000"/>
                </a:solidFill>
                <a:latin typeface="Arial"/>
                <a:ea typeface="Arial"/>
                <a:cs typeface="Arial"/>
                <a:sym typeface="Arial"/>
              </a:rPr>
              <a:t>3</a:t>
            </a:r>
            <a:r>
              <a:rPr b="0" i="0" lang="en-US" sz="5682" u="none" cap="none" strike="noStrike">
                <a:solidFill>
                  <a:srgbClr val="000000"/>
                </a:solidFill>
                <a:latin typeface="Arial"/>
                <a:ea typeface="Arial"/>
                <a:cs typeface="Arial"/>
                <a:sym typeface="Arial"/>
              </a:rPr>
              <a:t> Take your part in suffering, as a loyal soldier of </a:t>
            </a:r>
            <a:r>
              <a:rPr b="1" i="0" lang="en-US" sz="5682" u="none" cap="none" strike="noStrike">
                <a:solidFill>
                  <a:srgbClr val="000000"/>
                </a:solidFill>
                <a:latin typeface="Arial"/>
                <a:ea typeface="Arial"/>
                <a:cs typeface="Arial"/>
                <a:sym typeface="Arial"/>
              </a:rPr>
              <a:t>Christ Jesus</a:t>
            </a:r>
            <a:r>
              <a:rPr b="0" i="0" lang="en-US" sz="5682" u="none" cap="none" strike="noStrike">
                <a:solidFill>
                  <a:srgbClr val="000000"/>
                </a:solidFill>
                <a:latin typeface="Arial"/>
                <a:ea typeface="Arial"/>
                <a:cs typeface="Arial"/>
                <a:sym typeface="Arial"/>
              </a:rPr>
              <a:t>. </a:t>
            </a:r>
            <a:r>
              <a:rPr b="1" i="0" lang="en-US" sz="5682" u="none" cap="none" strike="noStrike">
                <a:solidFill>
                  <a:srgbClr val="000000"/>
                </a:solidFill>
                <a:latin typeface="Arial"/>
                <a:ea typeface="Arial"/>
                <a:cs typeface="Arial"/>
                <a:sym typeface="Arial"/>
              </a:rPr>
              <a:t>4</a:t>
            </a:r>
            <a:r>
              <a:rPr b="0" i="0" lang="en-US" sz="5682" u="none" cap="none" strike="noStrike">
                <a:solidFill>
                  <a:srgbClr val="000000"/>
                </a:solidFill>
                <a:latin typeface="Arial"/>
                <a:ea typeface="Arial"/>
                <a:cs typeface="Arial"/>
                <a:sym typeface="Arial"/>
              </a:rPr>
              <a:t> A soldier on active duty wants to please his commanding officer and so does not get mixed up in the affairs of civilian life.  </a:t>
            </a:r>
            <a:endParaRPr sz="700"/>
          </a:p>
          <a:p>
            <a:pPr indent="0" lvl="0" marL="0" marR="0" rtl="0" algn="l">
              <a:lnSpc>
                <a:spcPct val="100000"/>
              </a:lnSpc>
              <a:spcBef>
                <a:spcPts val="0"/>
              </a:spcBef>
              <a:spcAft>
                <a:spcPts val="0"/>
              </a:spcAft>
              <a:buNone/>
            </a:pPr>
            <a:r>
              <a:t/>
            </a:r>
            <a:endParaRPr b="0" i="0" sz="568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5682" u="none" cap="none" strike="noStrike">
                <a:solidFill>
                  <a:srgbClr val="000000"/>
                </a:solidFill>
                <a:latin typeface="Arial"/>
                <a:ea typeface="Arial"/>
                <a:cs typeface="Arial"/>
                <a:sym typeface="Arial"/>
              </a:rPr>
              <a:t>2 Timothy 2: 2-4 GNT</a:t>
            </a:r>
            <a:endParaRPr sz="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2"/>
          <p:cNvSpPr txBox="1"/>
          <p:nvPr/>
        </p:nvSpPr>
        <p:spPr>
          <a:xfrm>
            <a:off x="1028700" y="1152525"/>
            <a:ext cx="16230600" cy="787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82" u="none" cap="none" strike="noStrike">
                <a:solidFill>
                  <a:srgbClr val="000000"/>
                </a:solidFill>
                <a:latin typeface="Arial"/>
                <a:ea typeface="Arial"/>
                <a:cs typeface="Arial"/>
                <a:sym typeface="Arial"/>
              </a:rPr>
              <a:t>5</a:t>
            </a:r>
            <a:r>
              <a:rPr b="0" i="0" lang="en-US" sz="5682" u="none" cap="none" strike="noStrike">
                <a:solidFill>
                  <a:srgbClr val="000000"/>
                </a:solidFill>
                <a:latin typeface="Arial"/>
                <a:ea typeface="Arial"/>
                <a:cs typeface="Arial"/>
                <a:sym typeface="Arial"/>
              </a:rPr>
              <a:t> An athlete who runs in a race cannot win the prize unless he obeys the rules. </a:t>
            </a:r>
            <a:r>
              <a:rPr b="1" i="0" lang="en-US" sz="5682" u="none" cap="none" strike="noStrike">
                <a:solidFill>
                  <a:srgbClr val="000000"/>
                </a:solidFill>
                <a:latin typeface="Arial"/>
                <a:ea typeface="Arial"/>
                <a:cs typeface="Arial"/>
                <a:sym typeface="Arial"/>
              </a:rPr>
              <a:t>6</a:t>
            </a:r>
            <a:r>
              <a:rPr b="0" i="0" lang="en-US" sz="5682" u="none" cap="none" strike="noStrike">
                <a:solidFill>
                  <a:srgbClr val="000000"/>
                </a:solidFill>
                <a:latin typeface="Arial"/>
                <a:ea typeface="Arial"/>
                <a:cs typeface="Arial"/>
                <a:sym typeface="Arial"/>
              </a:rPr>
              <a:t> The farmer who has done the hard work should have the first share of the harvest. </a:t>
            </a:r>
            <a:r>
              <a:rPr b="1" i="0" lang="en-US" sz="5682" u="none" cap="none" strike="noStrike">
                <a:solidFill>
                  <a:srgbClr val="000000"/>
                </a:solidFill>
                <a:latin typeface="Arial"/>
                <a:ea typeface="Arial"/>
                <a:cs typeface="Arial"/>
                <a:sym typeface="Arial"/>
              </a:rPr>
              <a:t>7</a:t>
            </a:r>
            <a:r>
              <a:rPr b="0" i="0" lang="en-US" sz="5682" u="none" cap="none" strike="noStrike">
                <a:solidFill>
                  <a:srgbClr val="000000"/>
                </a:solidFill>
                <a:latin typeface="Arial"/>
                <a:ea typeface="Arial"/>
                <a:cs typeface="Arial"/>
                <a:sym typeface="Arial"/>
              </a:rPr>
              <a:t> Think about what I am saying, because the </a:t>
            </a:r>
            <a:r>
              <a:rPr b="1" i="0" lang="en-US" sz="5682" u="none" cap="none" strike="noStrike">
                <a:solidFill>
                  <a:srgbClr val="000000"/>
                </a:solidFill>
                <a:latin typeface="Arial"/>
                <a:ea typeface="Arial"/>
                <a:cs typeface="Arial"/>
                <a:sym typeface="Arial"/>
              </a:rPr>
              <a:t>Lord</a:t>
            </a:r>
            <a:r>
              <a:rPr b="0" i="0" lang="en-US" sz="5682" u="none" cap="none" strike="noStrike">
                <a:solidFill>
                  <a:srgbClr val="000000"/>
                </a:solidFill>
                <a:latin typeface="Arial"/>
                <a:ea typeface="Arial"/>
                <a:cs typeface="Arial"/>
                <a:sym typeface="Arial"/>
              </a:rPr>
              <a:t> will enable you to understand it all.</a:t>
            </a:r>
            <a:endParaRPr sz="700"/>
          </a:p>
          <a:p>
            <a:pPr indent="0" lvl="0" marL="0" marR="0" rtl="0" algn="l">
              <a:lnSpc>
                <a:spcPct val="100000"/>
              </a:lnSpc>
              <a:spcBef>
                <a:spcPts val="0"/>
              </a:spcBef>
              <a:spcAft>
                <a:spcPts val="0"/>
              </a:spcAft>
              <a:buNone/>
            </a:pPr>
            <a:r>
              <a:t/>
            </a:r>
            <a:endParaRPr b="0" i="0" sz="5682"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568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5682" u="none" cap="none" strike="noStrike">
                <a:solidFill>
                  <a:srgbClr val="000000"/>
                </a:solidFill>
                <a:latin typeface="Arial"/>
                <a:ea typeface="Arial"/>
                <a:cs typeface="Arial"/>
                <a:sym typeface="Arial"/>
              </a:rPr>
              <a:t>2 Timothy 2: 5-7 GNT</a:t>
            </a:r>
            <a:endParaRPr sz="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grpSp>
        <p:nvGrpSpPr>
          <p:cNvPr id="249" name="Google Shape;249;p23"/>
          <p:cNvGrpSpPr/>
          <p:nvPr/>
        </p:nvGrpSpPr>
        <p:grpSpPr>
          <a:xfrm>
            <a:off x="-2707446" y="1063538"/>
            <a:ext cx="5414892" cy="8051428"/>
            <a:chOff x="0" y="-28575"/>
            <a:chExt cx="1426144" cy="2120541"/>
          </a:xfrm>
        </p:grpSpPr>
        <p:sp>
          <p:nvSpPr>
            <p:cNvPr id="250" name="Google Shape;250;p23"/>
            <p:cNvSpPr/>
            <p:nvPr/>
          </p:nvSpPr>
          <p:spPr>
            <a:xfrm>
              <a:off x="0" y="0"/>
              <a:ext cx="1426144" cy="2091966"/>
            </a:xfrm>
            <a:custGeom>
              <a:rect b="b" l="l" r="r" t="t"/>
              <a:pathLst>
                <a:path extrusionOk="0" h="2091966" w="1426144">
                  <a:moveTo>
                    <a:pt x="0" y="0"/>
                  </a:moveTo>
                  <a:lnTo>
                    <a:pt x="1426144" y="0"/>
                  </a:lnTo>
                  <a:lnTo>
                    <a:pt x="1426144" y="2091966"/>
                  </a:lnTo>
                  <a:lnTo>
                    <a:pt x="0" y="2091966"/>
                  </a:lnTo>
                  <a:close/>
                </a:path>
              </a:pathLst>
            </a:custGeom>
            <a:solidFill>
              <a:srgbClr val="FBB040"/>
            </a:solidFill>
            <a:ln>
              <a:noFill/>
            </a:ln>
          </p:spPr>
        </p:sp>
        <p:sp>
          <p:nvSpPr>
            <p:cNvPr id="251" name="Google Shape;251;p23"/>
            <p:cNvSpPr txBox="1"/>
            <p:nvPr/>
          </p:nvSpPr>
          <p:spPr>
            <a:xfrm>
              <a:off x="0" y="-28575"/>
              <a:ext cx="1426144" cy="212054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23"/>
          <p:cNvSpPr/>
          <p:nvPr/>
        </p:nvSpPr>
        <p:spPr>
          <a:xfrm>
            <a:off x="692429" y="2237506"/>
            <a:ext cx="4030033" cy="5239601"/>
          </a:xfrm>
          <a:custGeom>
            <a:rect b="b" l="l" r="r" t="t"/>
            <a:pathLst>
              <a:path extrusionOk="0" h="1056752" w="812800">
                <a:moveTo>
                  <a:pt x="76842" y="0"/>
                </a:moveTo>
                <a:lnTo>
                  <a:pt x="735958" y="0"/>
                </a:lnTo>
                <a:cubicBezTo>
                  <a:pt x="778397" y="0"/>
                  <a:pt x="812800" y="34403"/>
                  <a:pt x="812800" y="76842"/>
                </a:cubicBezTo>
                <a:lnTo>
                  <a:pt x="812800" y="979910"/>
                </a:lnTo>
                <a:cubicBezTo>
                  <a:pt x="812800" y="1000290"/>
                  <a:pt x="804704" y="1019835"/>
                  <a:pt x="790293" y="1034246"/>
                </a:cubicBezTo>
                <a:cubicBezTo>
                  <a:pt x="775883" y="1048657"/>
                  <a:pt x="756338" y="1056752"/>
                  <a:pt x="735958" y="1056752"/>
                </a:cubicBezTo>
                <a:lnTo>
                  <a:pt x="76842" y="1056752"/>
                </a:lnTo>
                <a:cubicBezTo>
                  <a:pt x="34403" y="1056752"/>
                  <a:pt x="0" y="1022349"/>
                  <a:pt x="0" y="979910"/>
                </a:cubicBezTo>
                <a:lnTo>
                  <a:pt x="0" y="76842"/>
                </a:lnTo>
                <a:cubicBezTo>
                  <a:pt x="0" y="34403"/>
                  <a:pt x="34403" y="0"/>
                  <a:pt x="76842"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3"/>
          <p:cNvSpPr txBox="1"/>
          <p:nvPr/>
        </p:nvSpPr>
        <p:spPr>
          <a:xfrm>
            <a:off x="4892502" y="1314909"/>
            <a:ext cx="12366900" cy="7189200"/>
          </a:xfrm>
          <a:prstGeom prst="rect">
            <a:avLst/>
          </a:prstGeom>
          <a:noFill/>
          <a:ln>
            <a:noFill/>
          </a:ln>
        </p:spPr>
        <p:txBody>
          <a:bodyPr anchorCtr="0" anchor="t" bIns="0" lIns="0" spcFirstLastPara="1" rIns="0" wrap="square" tIns="0">
            <a:spAutoFit/>
          </a:bodyPr>
          <a:lstStyle/>
          <a:p>
            <a:pPr indent="-768353" lvl="1" marL="1727205" marR="0" rtl="0" algn="l">
              <a:lnSpc>
                <a:spcPct val="100000"/>
              </a:lnSpc>
              <a:spcBef>
                <a:spcPts val="0"/>
              </a:spcBef>
              <a:spcAft>
                <a:spcPts val="0"/>
              </a:spcAft>
              <a:buClr>
                <a:srgbClr val="000000"/>
              </a:buClr>
              <a:buSzPts val="6500"/>
              <a:buFont typeface="Arial"/>
              <a:buChar char="•"/>
            </a:pPr>
            <a:r>
              <a:rPr b="0" i="0" lang="en-US" sz="6500" u="none" cap="none" strike="noStrike">
                <a:solidFill>
                  <a:srgbClr val="000000"/>
                </a:solidFill>
                <a:latin typeface="Arial"/>
                <a:ea typeface="Arial"/>
                <a:cs typeface="Arial"/>
                <a:sym typeface="Arial"/>
              </a:rPr>
              <a:t>The last part is sending them out</a:t>
            </a:r>
            <a:endParaRPr sz="100"/>
          </a:p>
          <a:p>
            <a:pPr indent="-768353" lvl="1" marL="1727205" marR="0" rtl="0" algn="l">
              <a:lnSpc>
                <a:spcPct val="100000"/>
              </a:lnSpc>
              <a:spcBef>
                <a:spcPts val="0"/>
              </a:spcBef>
              <a:spcAft>
                <a:spcPts val="0"/>
              </a:spcAft>
              <a:buClr>
                <a:srgbClr val="000000"/>
              </a:buClr>
              <a:buSzPts val="6500"/>
              <a:buFont typeface="Arial"/>
              <a:buChar char="•"/>
            </a:pPr>
            <a:r>
              <a:rPr b="0" i="0" lang="en-US" sz="6500" u="none" cap="none" strike="noStrike">
                <a:solidFill>
                  <a:srgbClr val="000000"/>
                </a:solidFill>
                <a:latin typeface="Arial"/>
                <a:ea typeface="Arial"/>
                <a:cs typeface="Arial"/>
                <a:sym typeface="Arial"/>
              </a:rPr>
              <a:t>Taking the investment and adding value</a:t>
            </a:r>
            <a:endParaRPr sz="100"/>
          </a:p>
          <a:p>
            <a:pPr indent="-768352" lvl="1" marL="1727205" marR="0" rtl="0" algn="l">
              <a:lnSpc>
                <a:spcPct val="100000"/>
              </a:lnSpc>
              <a:spcBef>
                <a:spcPts val="0"/>
              </a:spcBef>
              <a:spcAft>
                <a:spcPts val="0"/>
              </a:spcAft>
              <a:buClr>
                <a:srgbClr val="000000"/>
              </a:buClr>
              <a:buSzPts val="6500"/>
              <a:buFont typeface="Arial"/>
              <a:buChar char="•"/>
            </a:pPr>
            <a:r>
              <a:rPr b="0" i="0" lang="en-US" sz="6500" u="none" cap="none" strike="noStrike">
                <a:solidFill>
                  <a:srgbClr val="000000"/>
                </a:solidFill>
                <a:latin typeface="Arial"/>
                <a:ea typeface="Arial"/>
                <a:cs typeface="Arial"/>
                <a:sym typeface="Arial"/>
              </a:rPr>
              <a:t>Sending them out with a purpose - multiplying/reproducing</a:t>
            </a:r>
            <a:endParaRPr sz="6500"/>
          </a:p>
          <a:p>
            <a:pPr indent="0" lvl="0" marL="0" marR="0" rtl="0" algn="l">
              <a:lnSpc>
                <a:spcPct val="100000"/>
              </a:lnSpc>
              <a:spcBef>
                <a:spcPts val="0"/>
              </a:spcBef>
              <a:spcAft>
                <a:spcPts val="0"/>
              </a:spcAft>
              <a:buNone/>
            </a:pPr>
            <a:r>
              <a:t/>
            </a:r>
            <a:endParaRPr sz="100"/>
          </a:p>
          <a:p>
            <a:pPr indent="0" lvl="0" marL="0" marR="0" rtl="0" algn="l">
              <a:lnSpc>
                <a:spcPct val="15087"/>
              </a:lnSpc>
              <a:spcBef>
                <a:spcPts val="0"/>
              </a:spcBef>
              <a:spcAft>
                <a:spcPts val="0"/>
              </a:spcAft>
              <a:buNone/>
            </a:pPr>
            <a:r>
              <a:t/>
            </a:r>
            <a:endParaRPr b="0" i="0" sz="6500" u="none" cap="none" strike="noStrike">
              <a:solidFill>
                <a:srgbClr val="000000"/>
              </a:solidFill>
              <a:latin typeface="Arial"/>
              <a:ea typeface="Arial"/>
              <a:cs typeface="Arial"/>
              <a:sym typeface="Arial"/>
            </a:endParaRPr>
          </a:p>
        </p:txBody>
      </p:sp>
      <p:sp>
        <p:nvSpPr>
          <p:cNvPr id="254" name="Google Shape;254;p23"/>
          <p:cNvSpPr/>
          <p:nvPr/>
        </p:nvSpPr>
        <p:spPr>
          <a:xfrm>
            <a:off x="-26708" y="514350"/>
            <a:ext cx="1438275" cy="1315368"/>
          </a:xfrm>
          <a:custGeom>
            <a:rect b="b" l="l" r="r" t="t"/>
            <a:pathLst>
              <a:path extrusionOk="0" h="1315368" w="1438275">
                <a:moveTo>
                  <a:pt x="0" y="0"/>
                </a:moveTo>
                <a:lnTo>
                  <a:pt x="1438275" y="0"/>
                </a:lnTo>
                <a:lnTo>
                  <a:pt x="1438275" y="1315368"/>
                </a:lnTo>
                <a:lnTo>
                  <a:pt x="0" y="131536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txBox="1"/>
          <p:nvPr/>
        </p:nvSpPr>
        <p:spPr>
          <a:xfrm>
            <a:off x="1028700" y="1533430"/>
            <a:ext cx="16230600" cy="787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82" u="none" cap="none" strike="noStrike">
                <a:solidFill>
                  <a:srgbClr val="000000"/>
                </a:solidFill>
                <a:latin typeface="Arial"/>
                <a:ea typeface="Arial"/>
                <a:cs typeface="Arial"/>
                <a:sym typeface="Arial"/>
              </a:rPr>
              <a:t>A Soldier</a:t>
            </a:r>
            <a:r>
              <a:rPr b="0" i="0" lang="en-US" sz="5682" u="none" cap="none" strike="noStrike">
                <a:solidFill>
                  <a:srgbClr val="000000"/>
                </a:solidFill>
                <a:latin typeface="Arial"/>
                <a:ea typeface="Arial"/>
                <a:cs typeface="Arial"/>
                <a:sym typeface="Arial"/>
              </a:rPr>
              <a:t> — stays focused and doesn’t get tangled up in distractions. He lives with purpose and loyalty to his commander — just like we should stay focused on Jesus.</a:t>
            </a:r>
            <a:endParaRPr sz="700"/>
          </a:p>
          <a:p>
            <a:pPr indent="0" lvl="0" marL="0" marR="0" rtl="0" algn="l">
              <a:lnSpc>
                <a:spcPct val="100000"/>
              </a:lnSpc>
              <a:spcBef>
                <a:spcPts val="0"/>
              </a:spcBef>
              <a:spcAft>
                <a:spcPts val="0"/>
              </a:spcAft>
              <a:buNone/>
            </a:pPr>
            <a:r>
              <a:t/>
            </a:r>
            <a:endParaRPr b="0" i="0" sz="5682"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5682" u="none" cap="none" strike="noStrike">
                <a:solidFill>
                  <a:srgbClr val="000000"/>
                </a:solidFill>
                <a:latin typeface="Arial"/>
                <a:ea typeface="Arial"/>
                <a:cs typeface="Arial"/>
                <a:sym typeface="Arial"/>
              </a:rPr>
              <a:t>An Athlete</a:t>
            </a:r>
            <a:r>
              <a:rPr b="0" i="0" lang="en-US" sz="5682" u="none" cap="none" strike="noStrike">
                <a:solidFill>
                  <a:srgbClr val="000000"/>
                </a:solidFill>
                <a:latin typeface="Arial"/>
                <a:ea typeface="Arial"/>
                <a:cs typeface="Arial"/>
                <a:sym typeface="Arial"/>
              </a:rPr>
              <a:t> — trains hard and competes by the rules to win the prize. Following Jesus takes discipline and consistency — it’s not about shortcuts but about staying faithful.</a:t>
            </a:r>
            <a:endParaRPr sz="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5"/>
          <p:cNvSpPr txBox="1"/>
          <p:nvPr/>
        </p:nvSpPr>
        <p:spPr>
          <a:xfrm>
            <a:off x="1028700" y="2003575"/>
            <a:ext cx="16230600" cy="575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482" u="none" cap="none" strike="noStrike">
                <a:solidFill>
                  <a:srgbClr val="000000"/>
                </a:solidFill>
                <a:latin typeface="Arial"/>
                <a:ea typeface="Arial"/>
                <a:cs typeface="Arial"/>
                <a:sym typeface="Arial"/>
              </a:rPr>
              <a:t>A Farmer </a:t>
            </a:r>
            <a:r>
              <a:rPr b="0" i="0" lang="en-US" sz="7482" u="none" cap="none" strike="noStrike">
                <a:solidFill>
                  <a:srgbClr val="000000"/>
                </a:solidFill>
                <a:latin typeface="Arial"/>
                <a:ea typeface="Arial"/>
                <a:cs typeface="Arial"/>
                <a:sym typeface="Arial"/>
              </a:rPr>
              <a:t>— works hard, plants faithfully, and patiently waits for the harvest. Ministry and disciple-making take effort and time — but the reward comes when people’s lives bear fruit.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6"/>
          <p:cNvSpPr txBox="1"/>
          <p:nvPr/>
        </p:nvSpPr>
        <p:spPr>
          <a:xfrm>
            <a:off x="1028700" y="1764349"/>
            <a:ext cx="16230600" cy="546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882" u="none" cap="none" strike="noStrike">
                <a:solidFill>
                  <a:srgbClr val="000000"/>
                </a:solidFill>
                <a:latin typeface="Arial"/>
                <a:ea typeface="Arial"/>
                <a:cs typeface="Arial"/>
                <a:sym typeface="Arial"/>
              </a:rPr>
              <a:t>Follow my example, as I follow the example of </a:t>
            </a:r>
            <a:r>
              <a:rPr b="1" i="0" lang="en-US" sz="8882" u="none" cap="none" strike="noStrike">
                <a:solidFill>
                  <a:srgbClr val="000000"/>
                </a:solidFill>
                <a:latin typeface="Arial"/>
                <a:ea typeface="Arial"/>
                <a:cs typeface="Arial"/>
                <a:sym typeface="Arial"/>
              </a:rPr>
              <a:t>Christ</a:t>
            </a:r>
            <a:r>
              <a:rPr b="0" i="0" lang="en-US" sz="8882"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888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8882" u="none" cap="none" strike="noStrike">
                <a:solidFill>
                  <a:srgbClr val="000000"/>
                </a:solidFill>
                <a:latin typeface="Arial"/>
                <a:ea typeface="Arial"/>
                <a:cs typeface="Arial"/>
                <a:sym typeface="Arial"/>
              </a:rPr>
              <a:t>1 Corinthians 11:1 NIV</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nvSpPr>
        <p:spPr>
          <a:xfrm>
            <a:off x="666750" y="1019676"/>
            <a:ext cx="16244700" cy="5058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6430" u="none" cap="none" strike="noStrike">
                <a:solidFill>
                  <a:srgbClr val="000000"/>
                </a:solidFill>
                <a:latin typeface="Arial"/>
                <a:ea typeface="Arial"/>
                <a:cs typeface="Arial"/>
                <a:sym typeface="Arial"/>
              </a:rPr>
              <a:t>Two Keys Going Forward</a:t>
            </a:r>
            <a:endParaRPr/>
          </a:p>
        </p:txBody>
      </p:sp>
      <p:sp>
        <p:nvSpPr>
          <p:cNvPr id="275" name="Google Shape;275;p27"/>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8"/>
          <p:cNvSpPr txBox="1"/>
          <p:nvPr/>
        </p:nvSpPr>
        <p:spPr>
          <a:xfrm>
            <a:off x="1021625" y="2093276"/>
            <a:ext cx="16244700" cy="505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430" u="none" cap="none" strike="noStrike">
                <a:solidFill>
                  <a:srgbClr val="000000"/>
                </a:solidFill>
                <a:latin typeface="Arial"/>
                <a:ea typeface="Arial"/>
                <a:cs typeface="Arial"/>
                <a:sym typeface="Arial"/>
              </a:rPr>
              <a:t>6P’s</a:t>
            </a:r>
            <a:r>
              <a:rPr b="0" i="0" lang="en-US" sz="16430" u="none" cap="none" strike="noStrike">
                <a:solidFill>
                  <a:srgbClr val="000000"/>
                </a:solidFill>
                <a:latin typeface="Arial"/>
                <a:ea typeface="Arial"/>
                <a:cs typeface="Arial"/>
                <a:sym typeface="Arial"/>
              </a:rPr>
              <a:t> of Disciple Making</a:t>
            </a:r>
            <a:endParaRPr/>
          </a:p>
        </p:txBody>
      </p:sp>
      <p:sp>
        <p:nvSpPr>
          <p:cNvPr id="281" name="Google Shape;281;p28"/>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9"/>
          <p:cNvSpPr txBox="1"/>
          <p:nvPr/>
        </p:nvSpPr>
        <p:spPr>
          <a:xfrm>
            <a:off x="1014550" y="1345675"/>
            <a:ext cx="16244700" cy="7926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0299" u="none" cap="none" strike="noStrike">
                <a:solidFill>
                  <a:srgbClr val="000000"/>
                </a:solidFill>
                <a:latin typeface="Arial"/>
                <a:ea typeface="Arial"/>
                <a:cs typeface="Arial"/>
                <a:sym typeface="Arial"/>
              </a:rPr>
              <a:t>Patience</a:t>
            </a:r>
            <a:endParaRPr sz="900"/>
          </a:p>
          <a:p>
            <a:pPr indent="0" lvl="0" marL="0" marR="0" rtl="0" algn="ctr">
              <a:lnSpc>
                <a:spcPct val="100000"/>
              </a:lnSpc>
              <a:spcBef>
                <a:spcPts val="0"/>
              </a:spcBef>
              <a:spcAft>
                <a:spcPts val="0"/>
              </a:spcAft>
              <a:buNone/>
            </a:pPr>
            <a:r>
              <a:t/>
            </a:r>
            <a:endParaRPr b="1" i="0" sz="1029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0299" u="none" cap="none" strike="noStrike">
                <a:solidFill>
                  <a:srgbClr val="000000"/>
                </a:solidFill>
                <a:latin typeface="Arial"/>
                <a:ea typeface="Arial"/>
                <a:cs typeface="Arial"/>
                <a:sym typeface="Arial"/>
              </a:rPr>
              <a:t>Prayer</a:t>
            </a:r>
            <a:endParaRPr sz="900"/>
          </a:p>
          <a:p>
            <a:pPr indent="0" lvl="0" marL="0" marR="0" rtl="0" algn="ctr">
              <a:lnSpc>
                <a:spcPct val="100000"/>
              </a:lnSpc>
              <a:spcBef>
                <a:spcPts val="0"/>
              </a:spcBef>
              <a:spcAft>
                <a:spcPts val="0"/>
              </a:spcAft>
              <a:buNone/>
            </a:pPr>
            <a:r>
              <a:t/>
            </a:r>
            <a:endParaRPr b="1" i="0" sz="1029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0299" u="none" cap="none" strike="noStrike">
                <a:solidFill>
                  <a:srgbClr val="000000"/>
                </a:solidFill>
                <a:latin typeface="Arial"/>
                <a:ea typeface="Arial"/>
                <a:cs typeface="Arial"/>
                <a:sym typeface="Arial"/>
              </a:rPr>
              <a:t>Persistence</a:t>
            </a:r>
            <a:endParaRPr sz="900"/>
          </a:p>
        </p:txBody>
      </p:sp>
      <p:sp>
        <p:nvSpPr>
          <p:cNvPr id="287" name="Google Shape;287;p29"/>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grpSp>
        <p:nvGrpSpPr>
          <p:cNvPr id="94" name="Google Shape;94;p3"/>
          <p:cNvGrpSpPr/>
          <p:nvPr/>
        </p:nvGrpSpPr>
        <p:grpSpPr>
          <a:xfrm>
            <a:off x="0" y="-108496"/>
            <a:ext cx="8267700" cy="10395496"/>
            <a:chOff x="0" y="-28575"/>
            <a:chExt cx="2177501" cy="2737908"/>
          </a:xfrm>
        </p:grpSpPr>
        <p:sp>
          <p:nvSpPr>
            <p:cNvPr id="95" name="Google Shape;95;p3"/>
            <p:cNvSpPr/>
            <p:nvPr/>
          </p:nvSpPr>
          <p:spPr>
            <a:xfrm>
              <a:off x="0" y="0"/>
              <a:ext cx="2177501" cy="2709333"/>
            </a:xfrm>
            <a:custGeom>
              <a:rect b="b" l="l" r="r" t="t"/>
              <a:pathLst>
                <a:path extrusionOk="0" h="2709333" w="2177501">
                  <a:moveTo>
                    <a:pt x="0" y="0"/>
                  </a:moveTo>
                  <a:lnTo>
                    <a:pt x="2177501" y="0"/>
                  </a:lnTo>
                  <a:lnTo>
                    <a:pt x="2177501" y="2709333"/>
                  </a:lnTo>
                  <a:lnTo>
                    <a:pt x="0" y="2709333"/>
                  </a:lnTo>
                  <a:close/>
                </a:path>
              </a:pathLst>
            </a:custGeom>
            <a:solidFill>
              <a:srgbClr val="FBB040"/>
            </a:solidFill>
            <a:ln>
              <a:noFill/>
            </a:ln>
          </p:spPr>
        </p:sp>
        <p:sp>
          <p:nvSpPr>
            <p:cNvPr id="96" name="Google Shape;96;p3"/>
            <p:cNvSpPr txBox="1"/>
            <p:nvPr/>
          </p:nvSpPr>
          <p:spPr>
            <a:xfrm>
              <a:off x="0" y="-28575"/>
              <a:ext cx="2177501" cy="273790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 name="Google Shape;97;p3"/>
          <p:cNvSpPr/>
          <p:nvPr/>
        </p:nvSpPr>
        <p:spPr>
          <a:xfrm>
            <a:off x="666750" y="666750"/>
            <a:ext cx="6886575" cy="8953500"/>
          </a:xfrm>
          <a:custGeom>
            <a:rect b="b" l="l" r="r" t="t"/>
            <a:pathLst>
              <a:path extrusionOk="0" h="1056752" w="812800">
                <a:moveTo>
                  <a:pt x="44968" y="0"/>
                </a:moveTo>
                <a:lnTo>
                  <a:pt x="767832" y="0"/>
                </a:lnTo>
                <a:cubicBezTo>
                  <a:pt x="779758" y="0"/>
                  <a:pt x="791196" y="4738"/>
                  <a:pt x="799629" y="13171"/>
                </a:cubicBezTo>
                <a:cubicBezTo>
                  <a:pt x="808062" y="21604"/>
                  <a:pt x="812800" y="33042"/>
                  <a:pt x="812800" y="44968"/>
                </a:cubicBezTo>
                <a:lnTo>
                  <a:pt x="812800" y="1011784"/>
                </a:lnTo>
                <a:cubicBezTo>
                  <a:pt x="812800" y="1023711"/>
                  <a:pt x="808062" y="1035148"/>
                  <a:pt x="799629" y="1043582"/>
                </a:cubicBezTo>
                <a:cubicBezTo>
                  <a:pt x="791196" y="1052015"/>
                  <a:pt x="779758" y="1056752"/>
                  <a:pt x="767832" y="1056752"/>
                </a:cubicBezTo>
                <a:lnTo>
                  <a:pt x="44968" y="1056752"/>
                </a:lnTo>
                <a:cubicBezTo>
                  <a:pt x="33042" y="1056752"/>
                  <a:pt x="21604" y="1052015"/>
                  <a:pt x="13171" y="1043582"/>
                </a:cubicBezTo>
                <a:cubicBezTo>
                  <a:pt x="4738" y="1035148"/>
                  <a:pt x="0" y="1023711"/>
                  <a:pt x="0" y="1011784"/>
                </a:cubicBezTo>
                <a:lnTo>
                  <a:pt x="0" y="44968"/>
                </a:lnTo>
                <a:cubicBezTo>
                  <a:pt x="0" y="33042"/>
                  <a:pt x="4738" y="21604"/>
                  <a:pt x="13171" y="13171"/>
                </a:cubicBezTo>
                <a:cubicBezTo>
                  <a:pt x="21604" y="4738"/>
                  <a:pt x="33042" y="0"/>
                  <a:pt x="44968"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txBox="1"/>
          <p:nvPr/>
        </p:nvSpPr>
        <p:spPr>
          <a:xfrm>
            <a:off x="9144000" y="1209675"/>
            <a:ext cx="8325000" cy="808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500" u="none" cap="none" strike="noStrike">
                <a:solidFill>
                  <a:srgbClr val="000000"/>
                </a:solidFill>
                <a:latin typeface="Arial"/>
                <a:ea typeface="Arial"/>
                <a:cs typeface="Arial"/>
                <a:sym typeface="Arial"/>
              </a:rPr>
              <a:t>We are about to talk about Pokémon in Church</a:t>
            </a:r>
            <a:endParaRPr sz="100"/>
          </a:p>
          <a:p>
            <a:pPr indent="0" lvl="0" marL="0" marR="0" rtl="0" algn="l">
              <a:lnSpc>
                <a:spcPct val="100000"/>
              </a:lnSpc>
              <a:spcBef>
                <a:spcPts val="0"/>
              </a:spcBef>
              <a:spcAft>
                <a:spcPts val="0"/>
              </a:spcAft>
              <a:buNone/>
            </a:pPr>
            <a:r>
              <a:t/>
            </a:r>
            <a:endParaRPr b="0" i="0" sz="7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7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7500" u="none" cap="none" strike="noStrike">
                <a:solidFill>
                  <a:srgbClr val="000000"/>
                </a:solidFill>
                <a:latin typeface="Arial"/>
                <a:ea typeface="Arial"/>
                <a:cs typeface="Arial"/>
                <a:sym typeface="Arial"/>
              </a:rPr>
              <a:t>Why?</a:t>
            </a:r>
            <a:endParaRPr sz="100"/>
          </a:p>
        </p:txBody>
      </p:sp>
      <p:sp>
        <p:nvSpPr>
          <p:cNvPr id="99" name="Google Shape;99;p3"/>
          <p:cNvSpPr/>
          <p:nvPr/>
        </p:nvSpPr>
        <p:spPr>
          <a:xfrm>
            <a:off x="-52388" y="1028700"/>
            <a:ext cx="1438275" cy="1315368"/>
          </a:xfrm>
          <a:custGeom>
            <a:rect b="b" l="l" r="r" t="t"/>
            <a:pathLst>
              <a:path extrusionOk="0" h="1315368" w="1438275">
                <a:moveTo>
                  <a:pt x="0" y="0"/>
                </a:moveTo>
                <a:lnTo>
                  <a:pt x="1438276" y="0"/>
                </a:lnTo>
                <a:lnTo>
                  <a:pt x="1438276" y="1315368"/>
                </a:lnTo>
                <a:lnTo>
                  <a:pt x="0" y="131536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0"/>
          <p:cNvSpPr txBox="1"/>
          <p:nvPr/>
        </p:nvSpPr>
        <p:spPr>
          <a:xfrm>
            <a:off x="1014550" y="1061601"/>
            <a:ext cx="16244700" cy="8311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0799" u="none" cap="none" strike="noStrike">
                <a:solidFill>
                  <a:srgbClr val="000000"/>
                </a:solidFill>
                <a:latin typeface="Arial"/>
                <a:ea typeface="Arial"/>
                <a:cs typeface="Arial"/>
                <a:sym typeface="Arial"/>
              </a:rPr>
              <a:t>POUR</a:t>
            </a:r>
            <a:endParaRPr/>
          </a:p>
          <a:p>
            <a:pPr indent="0" lvl="0" marL="0" marR="0" rtl="0" algn="ctr">
              <a:lnSpc>
                <a:spcPct val="100000"/>
              </a:lnSpc>
              <a:spcBef>
                <a:spcPts val="0"/>
              </a:spcBef>
              <a:spcAft>
                <a:spcPts val="0"/>
              </a:spcAft>
              <a:buNone/>
            </a:pPr>
            <a:r>
              <a:t/>
            </a:r>
            <a:endParaRPr b="1" i="0" sz="1079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0799" u="none" cap="none" strike="noStrike">
                <a:solidFill>
                  <a:srgbClr val="000000"/>
                </a:solidFill>
                <a:latin typeface="Arial"/>
                <a:ea typeface="Arial"/>
                <a:cs typeface="Arial"/>
                <a:sym typeface="Arial"/>
              </a:rPr>
              <a:t>What Jesus </a:t>
            </a:r>
            <a:r>
              <a:rPr b="1" i="0" lang="en-US" sz="10799" u="none" cap="none" strike="noStrike">
                <a:solidFill>
                  <a:srgbClr val="000000"/>
                </a:solidFill>
                <a:latin typeface="Arial"/>
                <a:ea typeface="Arial"/>
                <a:cs typeface="Arial"/>
                <a:sym typeface="Arial"/>
              </a:rPr>
              <a:t>pours</a:t>
            </a:r>
            <a:r>
              <a:rPr b="0" i="0" lang="en-US" sz="10799" u="none" cap="none" strike="noStrike">
                <a:solidFill>
                  <a:srgbClr val="000000"/>
                </a:solidFill>
                <a:latin typeface="Arial"/>
                <a:ea typeface="Arial"/>
                <a:cs typeface="Arial"/>
                <a:sym typeface="Arial"/>
              </a:rPr>
              <a:t> into you is meant to flow through you.</a:t>
            </a:r>
            <a:endParaRPr/>
          </a:p>
        </p:txBody>
      </p:sp>
      <p:sp>
        <p:nvSpPr>
          <p:cNvPr id="293" name="Google Shape;293;p30"/>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1"/>
          <p:cNvSpPr txBox="1"/>
          <p:nvPr/>
        </p:nvSpPr>
        <p:spPr>
          <a:xfrm>
            <a:off x="1014550" y="1345674"/>
            <a:ext cx="16244700" cy="664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0799" u="none" cap="none" strike="noStrike">
                <a:solidFill>
                  <a:srgbClr val="000000"/>
                </a:solidFill>
                <a:latin typeface="Arial"/>
                <a:ea typeface="Arial"/>
                <a:cs typeface="Arial"/>
                <a:sym typeface="Arial"/>
              </a:rPr>
              <a:t>PRAISE</a:t>
            </a:r>
            <a:endParaRPr/>
          </a:p>
          <a:p>
            <a:pPr indent="0" lvl="0" marL="0" marR="0" rtl="0" algn="ctr">
              <a:lnSpc>
                <a:spcPct val="100000"/>
              </a:lnSpc>
              <a:spcBef>
                <a:spcPts val="0"/>
              </a:spcBef>
              <a:spcAft>
                <a:spcPts val="0"/>
              </a:spcAft>
              <a:buNone/>
            </a:pPr>
            <a:r>
              <a:t/>
            </a:r>
            <a:endParaRPr b="1" i="0" sz="1079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0799" u="none" cap="none" strike="noStrike">
                <a:solidFill>
                  <a:srgbClr val="000000"/>
                </a:solidFill>
                <a:latin typeface="Arial"/>
                <a:ea typeface="Arial"/>
                <a:cs typeface="Arial"/>
                <a:sym typeface="Arial"/>
              </a:rPr>
              <a:t>Like the early church, live your faith out </a:t>
            </a:r>
            <a:r>
              <a:rPr b="1" i="0" lang="en-US" sz="10799" u="none" cap="none" strike="noStrike">
                <a:solidFill>
                  <a:srgbClr val="000000"/>
                </a:solidFill>
                <a:latin typeface="Arial"/>
                <a:ea typeface="Arial"/>
                <a:cs typeface="Arial"/>
                <a:sym typeface="Arial"/>
              </a:rPr>
              <a:t>loud</a:t>
            </a:r>
            <a:endParaRPr/>
          </a:p>
        </p:txBody>
      </p:sp>
      <p:sp>
        <p:nvSpPr>
          <p:cNvPr id="299" name="Google Shape;299;p31"/>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2"/>
          <p:cNvSpPr txBox="1"/>
          <p:nvPr/>
        </p:nvSpPr>
        <p:spPr>
          <a:xfrm>
            <a:off x="1014550" y="1106449"/>
            <a:ext cx="16244700" cy="7695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9999" u="none" cap="none" strike="noStrike">
                <a:solidFill>
                  <a:srgbClr val="000000"/>
                </a:solidFill>
                <a:latin typeface="Arial"/>
                <a:ea typeface="Arial"/>
                <a:cs typeface="Arial"/>
                <a:sym typeface="Arial"/>
              </a:rPr>
              <a:t>PASS</a:t>
            </a:r>
            <a:endParaRPr sz="600"/>
          </a:p>
          <a:p>
            <a:pPr indent="0" lvl="0" marL="0" marR="0" rtl="0" algn="ctr">
              <a:lnSpc>
                <a:spcPct val="100000"/>
              </a:lnSpc>
              <a:spcBef>
                <a:spcPts val="0"/>
              </a:spcBef>
              <a:spcAft>
                <a:spcPts val="0"/>
              </a:spcAft>
              <a:buNone/>
            </a:pPr>
            <a:r>
              <a:t/>
            </a:r>
            <a:endParaRPr b="1" i="0" sz="999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9999" u="none" cap="none" strike="noStrike">
                <a:solidFill>
                  <a:srgbClr val="000000"/>
                </a:solidFill>
                <a:latin typeface="Arial"/>
                <a:ea typeface="Arial"/>
                <a:cs typeface="Arial"/>
                <a:sym typeface="Arial"/>
              </a:rPr>
              <a:t>Like Paul told Timothy, </a:t>
            </a:r>
            <a:r>
              <a:rPr b="1" i="0" lang="en-US" sz="9999" u="none" cap="none" strike="noStrike">
                <a:solidFill>
                  <a:srgbClr val="000000"/>
                </a:solidFill>
                <a:latin typeface="Arial"/>
                <a:ea typeface="Arial"/>
                <a:cs typeface="Arial"/>
                <a:sym typeface="Arial"/>
              </a:rPr>
              <a:t>pass it on.</a:t>
            </a:r>
            <a:r>
              <a:rPr b="0" i="0" lang="en-US" sz="9999" u="none" cap="none" strike="noStrike">
                <a:solidFill>
                  <a:srgbClr val="000000"/>
                </a:solidFill>
                <a:latin typeface="Arial"/>
                <a:ea typeface="Arial"/>
                <a:cs typeface="Arial"/>
                <a:sym typeface="Arial"/>
              </a:rPr>
              <a:t> Encourage, mentor, and invest in others.</a:t>
            </a:r>
            <a:endParaRPr sz="600"/>
          </a:p>
        </p:txBody>
      </p:sp>
      <p:sp>
        <p:nvSpPr>
          <p:cNvPr id="305" name="Google Shape;305;p32"/>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3"/>
          <p:cNvSpPr txBox="1"/>
          <p:nvPr/>
        </p:nvSpPr>
        <p:spPr>
          <a:xfrm>
            <a:off x="1021625" y="2183001"/>
            <a:ext cx="16244700" cy="505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430" u="none" cap="none" strike="noStrike">
                <a:solidFill>
                  <a:srgbClr val="000000"/>
                </a:solidFill>
                <a:latin typeface="Arial"/>
                <a:ea typeface="Arial"/>
                <a:cs typeface="Arial"/>
                <a:sym typeface="Arial"/>
              </a:rPr>
              <a:t>Stay </a:t>
            </a:r>
            <a:r>
              <a:rPr b="1" i="0" lang="en-US" sz="16430" u="none" cap="none" strike="noStrike">
                <a:solidFill>
                  <a:srgbClr val="000000"/>
                </a:solidFill>
                <a:latin typeface="Arial"/>
                <a:ea typeface="Arial"/>
                <a:cs typeface="Arial"/>
                <a:sym typeface="Arial"/>
              </a:rPr>
              <a:t>PLUGGED</a:t>
            </a:r>
            <a:r>
              <a:rPr b="0" i="0" lang="en-US" sz="16430" u="none" cap="none" strike="noStrike">
                <a:solidFill>
                  <a:srgbClr val="000000"/>
                </a:solidFill>
                <a:latin typeface="Arial"/>
                <a:ea typeface="Arial"/>
                <a:cs typeface="Arial"/>
                <a:sym typeface="Arial"/>
              </a:rPr>
              <a:t> in</a:t>
            </a:r>
            <a:endParaRPr/>
          </a:p>
        </p:txBody>
      </p:sp>
      <p:sp>
        <p:nvSpPr>
          <p:cNvPr id="311" name="Google Shape;311;p33"/>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4"/>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
        <p:nvSpPr>
          <p:cNvPr id="317" name="Google Shape;317;p34"/>
          <p:cNvSpPr txBox="1"/>
          <p:nvPr/>
        </p:nvSpPr>
        <p:spPr>
          <a:xfrm>
            <a:off x="1014557" y="1162050"/>
            <a:ext cx="16244700" cy="6956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532" u="none" cap="none" strike="noStrike">
                <a:solidFill>
                  <a:srgbClr val="000000"/>
                </a:solidFill>
                <a:latin typeface="Arial"/>
                <a:ea typeface="Arial"/>
                <a:cs typeface="Arial"/>
                <a:sym typeface="Arial"/>
              </a:rPr>
              <a:t>“</a:t>
            </a:r>
            <a:r>
              <a:rPr b="1" i="0" lang="en-US" sz="7532" u="none" cap="none" strike="noStrike">
                <a:solidFill>
                  <a:srgbClr val="000000"/>
                </a:solidFill>
                <a:latin typeface="Arial"/>
                <a:ea typeface="Arial"/>
                <a:cs typeface="Arial"/>
                <a:sym typeface="Arial"/>
              </a:rPr>
              <a:t>I</a:t>
            </a:r>
            <a:r>
              <a:rPr b="0" i="0" lang="en-US" sz="7532" u="none" cap="none" strike="noStrike">
                <a:solidFill>
                  <a:srgbClr val="000000"/>
                </a:solidFill>
                <a:latin typeface="Arial"/>
                <a:ea typeface="Arial"/>
                <a:cs typeface="Arial"/>
                <a:sym typeface="Arial"/>
              </a:rPr>
              <a:t> am the vine. You are the branches. Those who live in </a:t>
            </a:r>
            <a:r>
              <a:rPr b="1" i="0" lang="en-US" sz="7532" u="none" cap="none" strike="noStrike">
                <a:solidFill>
                  <a:srgbClr val="000000"/>
                </a:solidFill>
                <a:latin typeface="Arial"/>
                <a:ea typeface="Arial"/>
                <a:cs typeface="Arial"/>
                <a:sym typeface="Arial"/>
              </a:rPr>
              <a:t>me</a:t>
            </a:r>
            <a:r>
              <a:rPr b="0" i="0" lang="en-US" sz="7532" u="none" cap="none" strike="noStrike">
                <a:solidFill>
                  <a:srgbClr val="000000"/>
                </a:solidFill>
                <a:latin typeface="Arial"/>
                <a:ea typeface="Arial"/>
                <a:cs typeface="Arial"/>
                <a:sym typeface="Arial"/>
              </a:rPr>
              <a:t> while </a:t>
            </a:r>
            <a:r>
              <a:rPr b="1" i="0" lang="en-US" sz="7532" u="none" cap="none" strike="noStrike">
                <a:solidFill>
                  <a:srgbClr val="000000"/>
                </a:solidFill>
                <a:latin typeface="Arial"/>
                <a:ea typeface="Arial"/>
                <a:cs typeface="Arial"/>
                <a:sym typeface="Arial"/>
              </a:rPr>
              <a:t>I</a:t>
            </a:r>
            <a:r>
              <a:rPr b="0" i="0" lang="en-US" sz="7532" u="none" cap="none" strike="noStrike">
                <a:solidFill>
                  <a:srgbClr val="000000"/>
                </a:solidFill>
                <a:latin typeface="Arial"/>
                <a:ea typeface="Arial"/>
                <a:cs typeface="Arial"/>
                <a:sym typeface="Arial"/>
              </a:rPr>
              <a:t> live in them will produce a lot of fruit. But you can’t produce anything without me.</a:t>
            </a:r>
            <a:endParaRPr sz="900"/>
          </a:p>
          <a:p>
            <a:pPr indent="0" lvl="0" marL="0" marR="0" rtl="0" algn="l">
              <a:lnSpc>
                <a:spcPct val="100000"/>
              </a:lnSpc>
              <a:spcBef>
                <a:spcPts val="0"/>
              </a:spcBef>
              <a:spcAft>
                <a:spcPts val="0"/>
              </a:spcAft>
              <a:buNone/>
            </a:pPr>
            <a:r>
              <a:t/>
            </a:r>
            <a:endParaRPr b="0" i="0" sz="753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7532" u="none" cap="none" strike="noStrike">
                <a:solidFill>
                  <a:srgbClr val="000000"/>
                </a:solidFill>
                <a:latin typeface="Arial"/>
                <a:ea typeface="Arial"/>
                <a:cs typeface="Arial"/>
                <a:sym typeface="Arial"/>
              </a:rPr>
              <a:t>John 15:5 GWT</a:t>
            </a:r>
            <a:endParaRPr sz="9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5"/>
          <p:cNvSpPr txBox="1"/>
          <p:nvPr/>
        </p:nvSpPr>
        <p:spPr>
          <a:xfrm>
            <a:off x="1021628" y="1475323"/>
            <a:ext cx="16244700" cy="7325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932" u="none" cap="none" strike="noStrike">
                <a:solidFill>
                  <a:srgbClr val="000000"/>
                </a:solidFill>
                <a:latin typeface="Arial"/>
                <a:ea typeface="Arial"/>
                <a:cs typeface="Arial"/>
                <a:sym typeface="Arial"/>
              </a:rPr>
              <a:t>Everything starts with following </a:t>
            </a:r>
            <a:r>
              <a:rPr b="1" i="0" lang="en-US" sz="7932" u="none" cap="none" strike="noStrike">
                <a:solidFill>
                  <a:srgbClr val="000000"/>
                </a:solidFill>
                <a:latin typeface="Arial"/>
                <a:ea typeface="Arial"/>
                <a:cs typeface="Arial"/>
                <a:sym typeface="Arial"/>
              </a:rPr>
              <a:t>Him</a:t>
            </a:r>
            <a:r>
              <a:rPr b="0" i="0" lang="en-US" sz="7932" u="none" cap="none" strike="noStrike">
                <a:solidFill>
                  <a:srgbClr val="000000"/>
                </a:solidFill>
                <a:latin typeface="Arial"/>
                <a:ea typeface="Arial"/>
                <a:cs typeface="Arial"/>
                <a:sym typeface="Arial"/>
              </a:rPr>
              <a:t>.</a:t>
            </a:r>
            <a:endParaRPr sz="1000"/>
          </a:p>
          <a:p>
            <a:pPr indent="0" lvl="0" marL="0" marR="0" rtl="0" algn="ctr">
              <a:lnSpc>
                <a:spcPct val="100000"/>
              </a:lnSpc>
              <a:spcBef>
                <a:spcPts val="0"/>
              </a:spcBef>
              <a:spcAft>
                <a:spcPts val="0"/>
              </a:spcAft>
              <a:buNone/>
            </a:pPr>
            <a:r>
              <a:t/>
            </a:r>
            <a:endParaRPr b="0" i="0" sz="79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7932" u="none" cap="none" strike="noStrike">
                <a:solidFill>
                  <a:srgbClr val="000000"/>
                </a:solidFill>
                <a:latin typeface="Arial"/>
                <a:ea typeface="Arial"/>
                <a:cs typeface="Arial"/>
                <a:sym typeface="Arial"/>
              </a:rPr>
              <a:t>Like the disciples, growth doesn’t come from </a:t>
            </a:r>
            <a:r>
              <a:rPr b="1" i="0" lang="en-US" sz="7932" u="none" cap="none" strike="noStrike">
                <a:solidFill>
                  <a:srgbClr val="000000"/>
                </a:solidFill>
                <a:latin typeface="Arial"/>
                <a:ea typeface="Arial"/>
                <a:cs typeface="Arial"/>
                <a:sym typeface="Arial"/>
              </a:rPr>
              <a:t>knowing</a:t>
            </a:r>
            <a:r>
              <a:rPr b="0" i="0" lang="en-US" sz="7932" u="none" cap="none" strike="noStrike">
                <a:solidFill>
                  <a:srgbClr val="000000"/>
                </a:solidFill>
                <a:latin typeface="Arial"/>
                <a:ea typeface="Arial"/>
                <a:cs typeface="Arial"/>
                <a:sym typeface="Arial"/>
              </a:rPr>
              <a:t> all the answers, it comes from staying connected to the </a:t>
            </a:r>
            <a:r>
              <a:rPr b="1" i="0" lang="en-US" sz="7932" u="none" cap="none" strike="noStrike">
                <a:solidFill>
                  <a:srgbClr val="000000"/>
                </a:solidFill>
                <a:latin typeface="Arial"/>
                <a:ea typeface="Arial"/>
                <a:cs typeface="Arial"/>
                <a:sym typeface="Arial"/>
              </a:rPr>
              <a:t>SOURCE</a:t>
            </a:r>
            <a:r>
              <a:rPr b="0" i="0" lang="en-US" sz="7932" u="none" cap="none" strike="noStrike">
                <a:solidFill>
                  <a:srgbClr val="000000"/>
                </a:solidFill>
                <a:latin typeface="Arial"/>
                <a:ea typeface="Arial"/>
                <a:cs typeface="Arial"/>
                <a:sym typeface="Arial"/>
              </a:rPr>
              <a:t>.</a:t>
            </a:r>
            <a:endParaRPr sz="1000"/>
          </a:p>
        </p:txBody>
      </p:sp>
      <p:sp>
        <p:nvSpPr>
          <p:cNvPr id="323" name="Google Shape;323;p35"/>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
        <p:nvSpPr>
          <p:cNvPr id="329" name="Google Shape;329;p36"/>
          <p:cNvSpPr txBox="1"/>
          <p:nvPr/>
        </p:nvSpPr>
        <p:spPr>
          <a:xfrm>
            <a:off x="1021628" y="1573250"/>
            <a:ext cx="16244700" cy="7695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332" u="none" cap="none" strike="noStrike">
                <a:solidFill>
                  <a:srgbClr val="000000"/>
                </a:solidFill>
                <a:latin typeface="Arial"/>
                <a:ea typeface="Arial"/>
                <a:cs typeface="Arial"/>
                <a:sym typeface="Arial"/>
              </a:rPr>
              <a:t>Spend time in </a:t>
            </a:r>
            <a:r>
              <a:rPr b="1" i="0" lang="en-US" sz="8332" u="none" cap="none" strike="noStrike">
                <a:solidFill>
                  <a:srgbClr val="000000"/>
                </a:solidFill>
                <a:latin typeface="Arial"/>
                <a:ea typeface="Arial"/>
                <a:cs typeface="Arial"/>
                <a:sym typeface="Arial"/>
              </a:rPr>
              <a:t>His</a:t>
            </a:r>
            <a:r>
              <a:rPr b="0" i="0" lang="en-US" sz="8332" u="none" cap="none" strike="noStrike">
                <a:solidFill>
                  <a:srgbClr val="000000"/>
                </a:solidFill>
                <a:latin typeface="Arial"/>
                <a:ea typeface="Arial"/>
                <a:cs typeface="Arial"/>
                <a:sym typeface="Arial"/>
              </a:rPr>
              <a:t> presence.</a:t>
            </a:r>
            <a:endParaRPr sz="700"/>
          </a:p>
          <a:p>
            <a:pPr indent="0" lvl="0" marL="0" marR="0" rtl="0" algn="ctr">
              <a:lnSpc>
                <a:spcPct val="100000"/>
              </a:lnSpc>
              <a:spcBef>
                <a:spcPts val="0"/>
              </a:spcBef>
              <a:spcAft>
                <a:spcPts val="0"/>
              </a:spcAft>
              <a:buNone/>
            </a:pPr>
            <a:r>
              <a:t/>
            </a:r>
            <a:endParaRPr b="0" i="0" sz="83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8332" u="none" cap="none" strike="noStrike">
                <a:solidFill>
                  <a:srgbClr val="000000"/>
                </a:solidFill>
                <a:latin typeface="Arial"/>
                <a:ea typeface="Arial"/>
                <a:cs typeface="Arial"/>
                <a:sym typeface="Arial"/>
              </a:rPr>
              <a:t>Learn </a:t>
            </a:r>
            <a:r>
              <a:rPr b="1" i="0" lang="en-US" sz="8332" u="none" cap="none" strike="noStrike">
                <a:solidFill>
                  <a:srgbClr val="000000"/>
                </a:solidFill>
                <a:latin typeface="Arial"/>
                <a:ea typeface="Arial"/>
                <a:cs typeface="Arial"/>
                <a:sym typeface="Arial"/>
              </a:rPr>
              <a:t>His</a:t>
            </a:r>
            <a:r>
              <a:rPr b="0" i="0" lang="en-US" sz="8332" u="none" cap="none" strike="noStrike">
                <a:solidFill>
                  <a:srgbClr val="000000"/>
                </a:solidFill>
                <a:latin typeface="Arial"/>
                <a:ea typeface="Arial"/>
                <a:cs typeface="Arial"/>
                <a:sym typeface="Arial"/>
              </a:rPr>
              <a:t> voice.</a:t>
            </a:r>
            <a:endParaRPr sz="700"/>
          </a:p>
          <a:p>
            <a:pPr indent="0" lvl="0" marL="0" marR="0" rtl="0" algn="ctr">
              <a:lnSpc>
                <a:spcPct val="100000"/>
              </a:lnSpc>
              <a:spcBef>
                <a:spcPts val="0"/>
              </a:spcBef>
              <a:spcAft>
                <a:spcPts val="0"/>
              </a:spcAft>
              <a:buNone/>
            </a:pPr>
            <a:r>
              <a:t/>
            </a:r>
            <a:endParaRPr b="0" i="0" sz="83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8332" u="none" cap="none" strike="noStrike">
                <a:solidFill>
                  <a:srgbClr val="000000"/>
                </a:solidFill>
                <a:latin typeface="Arial"/>
                <a:ea typeface="Arial"/>
                <a:cs typeface="Arial"/>
                <a:sym typeface="Arial"/>
              </a:rPr>
              <a:t>Let </a:t>
            </a:r>
            <a:r>
              <a:rPr b="1" i="0" lang="en-US" sz="8332" u="none" cap="none" strike="noStrike">
                <a:solidFill>
                  <a:srgbClr val="000000"/>
                </a:solidFill>
                <a:latin typeface="Arial"/>
                <a:ea typeface="Arial"/>
                <a:cs typeface="Arial"/>
                <a:sym typeface="Arial"/>
              </a:rPr>
              <a:t>Him</a:t>
            </a:r>
            <a:r>
              <a:rPr b="0" i="0" lang="en-US" sz="8332" u="none" cap="none" strike="noStrike">
                <a:solidFill>
                  <a:srgbClr val="000000"/>
                </a:solidFill>
                <a:latin typeface="Arial"/>
                <a:ea typeface="Arial"/>
                <a:cs typeface="Arial"/>
                <a:sym typeface="Arial"/>
              </a:rPr>
              <a:t> shape your character while you chase your calling.</a:t>
            </a:r>
            <a:endParaRPr sz="7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7"/>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
        <p:nvSpPr>
          <p:cNvPr id="335" name="Google Shape;335;p37"/>
          <p:cNvSpPr txBox="1"/>
          <p:nvPr/>
        </p:nvSpPr>
        <p:spPr>
          <a:xfrm>
            <a:off x="1014550" y="1270925"/>
            <a:ext cx="16244700" cy="741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32" u="none" cap="none" strike="noStrike">
                <a:solidFill>
                  <a:srgbClr val="000000"/>
                </a:solidFill>
                <a:latin typeface="Arial"/>
                <a:ea typeface="Arial"/>
                <a:cs typeface="Arial"/>
                <a:sym typeface="Arial"/>
              </a:rPr>
              <a:t>But continue to grow in the grace and knowledge of our </a:t>
            </a:r>
            <a:r>
              <a:rPr b="1" i="0" lang="en-US" sz="8032" u="none" cap="none" strike="noStrike">
                <a:solidFill>
                  <a:srgbClr val="000000"/>
                </a:solidFill>
                <a:latin typeface="Arial"/>
                <a:ea typeface="Arial"/>
                <a:cs typeface="Arial"/>
                <a:sym typeface="Arial"/>
              </a:rPr>
              <a:t>Lord and Savior Jesus Christ</a:t>
            </a:r>
            <a:r>
              <a:rPr b="0" i="0" lang="en-US" sz="8032" u="none" cap="none" strike="noStrike">
                <a:solidFill>
                  <a:srgbClr val="000000"/>
                </a:solidFill>
                <a:latin typeface="Arial"/>
                <a:ea typeface="Arial"/>
                <a:cs typeface="Arial"/>
                <a:sym typeface="Arial"/>
              </a:rPr>
              <a:t>. To him be the glory, now and forever! Amen.</a:t>
            </a:r>
            <a:endParaRPr/>
          </a:p>
          <a:p>
            <a:pPr indent="0" lvl="0" marL="0" marR="0" rtl="0" algn="l">
              <a:lnSpc>
                <a:spcPct val="100000"/>
              </a:lnSpc>
              <a:spcBef>
                <a:spcPts val="0"/>
              </a:spcBef>
              <a:spcAft>
                <a:spcPts val="0"/>
              </a:spcAft>
              <a:buNone/>
            </a:pPr>
            <a:r>
              <a:t/>
            </a:r>
            <a:endParaRPr b="0" i="0" sz="803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8032" u="none" cap="none" strike="noStrike">
                <a:solidFill>
                  <a:srgbClr val="000000"/>
                </a:solidFill>
                <a:latin typeface="Arial"/>
                <a:ea typeface="Arial"/>
                <a:cs typeface="Arial"/>
                <a:sym typeface="Arial"/>
              </a:rPr>
              <a:t>2 Peter 3:18 GNT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8"/>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
        <p:nvSpPr>
          <p:cNvPr id="341" name="Google Shape;341;p38"/>
          <p:cNvSpPr txBox="1"/>
          <p:nvPr/>
        </p:nvSpPr>
        <p:spPr>
          <a:xfrm>
            <a:off x="1014550" y="1676400"/>
            <a:ext cx="16244700" cy="7048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632" u="none" cap="none" strike="noStrike">
                <a:solidFill>
                  <a:srgbClr val="000000"/>
                </a:solidFill>
                <a:latin typeface="Arial"/>
                <a:ea typeface="Arial"/>
                <a:cs typeface="Arial"/>
                <a:sym typeface="Arial"/>
              </a:rPr>
              <a:t>Instead, as we lovingly speak the truth, we will grow up completely in our relationship to </a:t>
            </a:r>
            <a:r>
              <a:rPr b="1" i="0" lang="en-US" sz="7632" u="none" cap="none" strike="noStrike">
                <a:solidFill>
                  <a:srgbClr val="000000"/>
                </a:solidFill>
                <a:latin typeface="Arial"/>
                <a:ea typeface="Arial"/>
                <a:cs typeface="Arial"/>
                <a:sym typeface="Arial"/>
              </a:rPr>
              <a:t>Christ</a:t>
            </a:r>
            <a:r>
              <a:rPr b="0" i="0" lang="en-US" sz="7632" u="none" cap="none" strike="noStrike">
                <a:solidFill>
                  <a:srgbClr val="000000"/>
                </a:solidFill>
                <a:latin typeface="Arial"/>
                <a:ea typeface="Arial"/>
                <a:cs typeface="Arial"/>
                <a:sym typeface="Arial"/>
              </a:rPr>
              <a:t>, who is the head.</a:t>
            </a:r>
            <a:endParaRPr sz="1000"/>
          </a:p>
          <a:p>
            <a:pPr indent="0" lvl="0" marL="0" marR="0" rtl="0" algn="l">
              <a:lnSpc>
                <a:spcPct val="100000"/>
              </a:lnSpc>
              <a:spcBef>
                <a:spcPts val="0"/>
              </a:spcBef>
              <a:spcAft>
                <a:spcPts val="0"/>
              </a:spcAft>
              <a:buNone/>
            </a:pPr>
            <a:r>
              <a:t/>
            </a:r>
            <a:endParaRPr b="0" i="0" sz="763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7632" u="none" cap="none" strike="noStrike">
                <a:solidFill>
                  <a:srgbClr val="000000"/>
                </a:solidFill>
                <a:latin typeface="Arial"/>
                <a:ea typeface="Arial"/>
                <a:cs typeface="Arial"/>
                <a:sym typeface="Arial"/>
              </a:rPr>
              <a:t>Ephesians 4:15 GWT</a:t>
            </a:r>
            <a:endParaRPr sz="1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9"/>
          <p:cNvSpPr/>
          <p:nvPr/>
        </p:nvSpPr>
        <p:spPr>
          <a:xfrm>
            <a:off x="15428144" y="6607510"/>
            <a:ext cx="3459016" cy="4461104"/>
          </a:xfrm>
          <a:custGeom>
            <a:rect b="b" l="l" r="r" t="t"/>
            <a:pathLst>
              <a:path extrusionOk="0" h="4461104" w="3459016">
                <a:moveTo>
                  <a:pt x="0" y="0"/>
                </a:moveTo>
                <a:lnTo>
                  <a:pt x="3459015" y="0"/>
                </a:lnTo>
                <a:lnTo>
                  <a:pt x="3459015" y="4461105"/>
                </a:lnTo>
                <a:lnTo>
                  <a:pt x="0" y="4461105"/>
                </a:lnTo>
                <a:lnTo>
                  <a:pt x="0" y="0"/>
                </a:lnTo>
                <a:close/>
              </a:path>
            </a:pathLst>
          </a:custGeom>
          <a:blipFill rotWithShape="1">
            <a:blip r:embed="rId3">
              <a:alphaModFix/>
            </a:blip>
            <a:stretch>
              <a:fillRect b="0" l="0" r="0" t="0"/>
            </a:stretch>
          </a:blipFill>
          <a:ln>
            <a:noFill/>
          </a:ln>
        </p:spPr>
      </p:sp>
      <p:sp>
        <p:nvSpPr>
          <p:cNvPr id="347" name="Google Shape;347;p39"/>
          <p:cNvSpPr txBox="1"/>
          <p:nvPr/>
        </p:nvSpPr>
        <p:spPr>
          <a:xfrm>
            <a:off x="1014550" y="1315775"/>
            <a:ext cx="16244700" cy="741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32" u="none" cap="none" strike="noStrike">
                <a:solidFill>
                  <a:srgbClr val="000000"/>
                </a:solidFill>
                <a:latin typeface="Arial"/>
                <a:ea typeface="Arial"/>
                <a:cs typeface="Arial"/>
                <a:sym typeface="Arial"/>
              </a:rPr>
              <a:t>And so I am sure that </a:t>
            </a:r>
            <a:r>
              <a:rPr b="1" i="0" lang="en-US" sz="8032" u="none" cap="none" strike="noStrike">
                <a:solidFill>
                  <a:srgbClr val="000000"/>
                </a:solidFill>
                <a:latin typeface="Arial"/>
                <a:ea typeface="Arial"/>
                <a:cs typeface="Arial"/>
                <a:sym typeface="Arial"/>
              </a:rPr>
              <a:t>God</a:t>
            </a:r>
            <a:r>
              <a:rPr b="0" i="0" lang="en-US" sz="8032" u="none" cap="none" strike="noStrike">
                <a:solidFill>
                  <a:srgbClr val="000000"/>
                </a:solidFill>
                <a:latin typeface="Arial"/>
                <a:ea typeface="Arial"/>
                <a:cs typeface="Arial"/>
                <a:sym typeface="Arial"/>
              </a:rPr>
              <a:t>, who began this good work in you, will carry it on until it is finished on the Day of </a:t>
            </a:r>
            <a:r>
              <a:rPr b="1" i="0" lang="en-US" sz="8032" u="none" cap="none" strike="noStrike">
                <a:solidFill>
                  <a:srgbClr val="000000"/>
                </a:solidFill>
                <a:latin typeface="Arial"/>
                <a:ea typeface="Arial"/>
                <a:cs typeface="Arial"/>
                <a:sym typeface="Arial"/>
              </a:rPr>
              <a:t>Christ Jesus</a:t>
            </a:r>
            <a:r>
              <a:rPr b="0" i="0" lang="en-US" sz="8032"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803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8032" u="none" cap="none" strike="noStrike">
                <a:solidFill>
                  <a:srgbClr val="000000"/>
                </a:solidFill>
                <a:latin typeface="Arial"/>
                <a:ea typeface="Arial"/>
                <a:cs typeface="Arial"/>
                <a:sym typeface="Arial"/>
              </a:rPr>
              <a:t>Philippians 1:6 GNT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grpSp>
        <p:nvGrpSpPr>
          <p:cNvPr id="104" name="Google Shape;104;p4"/>
          <p:cNvGrpSpPr/>
          <p:nvPr/>
        </p:nvGrpSpPr>
        <p:grpSpPr>
          <a:xfrm>
            <a:off x="0" y="-108496"/>
            <a:ext cx="8267700" cy="10395496"/>
            <a:chOff x="0" y="-28575"/>
            <a:chExt cx="2177501" cy="2737908"/>
          </a:xfrm>
        </p:grpSpPr>
        <p:sp>
          <p:nvSpPr>
            <p:cNvPr id="105" name="Google Shape;105;p4"/>
            <p:cNvSpPr/>
            <p:nvPr/>
          </p:nvSpPr>
          <p:spPr>
            <a:xfrm>
              <a:off x="0" y="0"/>
              <a:ext cx="2177501" cy="2709333"/>
            </a:xfrm>
            <a:custGeom>
              <a:rect b="b" l="l" r="r" t="t"/>
              <a:pathLst>
                <a:path extrusionOk="0" h="2709333" w="2177501">
                  <a:moveTo>
                    <a:pt x="0" y="0"/>
                  </a:moveTo>
                  <a:lnTo>
                    <a:pt x="2177501" y="0"/>
                  </a:lnTo>
                  <a:lnTo>
                    <a:pt x="2177501" y="2709333"/>
                  </a:lnTo>
                  <a:lnTo>
                    <a:pt x="0" y="2709333"/>
                  </a:lnTo>
                  <a:close/>
                </a:path>
              </a:pathLst>
            </a:custGeom>
            <a:solidFill>
              <a:srgbClr val="39A0A0"/>
            </a:solidFill>
            <a:ln>
              <a:noFill/>
            </a:ln>
          </p:spPr>
        </p:sp>
        <p:sp>
          <p:nvSpPr>
            <p:cNvPr id="106" name="Google Shape;106;p4"/>
            <p:cNvSpPr txBox="1"/>
            <p:nvPr/>
          </p:nvSpPr>
          <p:spPr>
            <a:xfrm>
              <a:off x="0" y="-28575"/>
              <a:ext cx="2177501" cy="273790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7" name="Google Shape;107;p4"/>
          <p:cNvSpPr/>
          <p:nvPr/>
        </p:nvSpPr>
        <p:spPr>
          <a:xfrm>
            <a:off x="666750" y="666750"/>
            <a:ext cx="6886575" cy="8953500"/>
          </a:xfrm>
          <a:custGeom>
            <a:rect b="b" l="l" r="r" t="t"/>
            <a:pathLst>
              <a:path extrusionOk="0" h="1056752" w="812800">
                <a:moveTo>
                  <a:pt x="44968" y="0"/>
                </a:moveTo>
                <a:lnTo>
                  <a:pt x="767832" y="0"/>
                </a:lnTo>
                <a:cubicBezTo>
                  <a:pt x="779758" y="0"/>
                  <a:pt x="791196" y="4738"/>
                  <a:pt x="799629" y="13171"/>
                </a:cubicBezTo>
                <a:cubicBezTo>
                  <a:pt x="808062" y="21604"/>
                  <a:pt x="812800" y="33042"/>
                  <a:pt x="812800" y="44968"/>
                </a:cubicBezTo>
                <a:lnTo>
                  <a:pt x="812800" y="1011784"/>
                </a:lnTo>
                <a:cubicBezTo>
                  <a:pt x="812800" y="1023711"/>
                  <a:pt x="808062" y="1035148"/>
                  <a:pt x="799629" y="1043582"/>
                </a:cubicBezTo>
                <a:cubicBezTo>
                  <a:pt x="791196" y="1052015"/>
                  <a:pt x="779758" y="1056752"/>
                  <a:pt x="767832" y="1056752"/>
                </a:cubicBezTo>
                <a:lnTo>
                  <a:pt x="44968" y="1056752"/>
                </a:lnTo>
                <a:cubicBezTo>
                  <a:pt x="33042" y="1056752"/>
                  <a:pt x="21604" y="1052015"/>
                  <a:pt x="13171" y="1043582"/>
                </a:cubicBezTo>
                <a:cubicBezTo>
                  <a:pt x="4738" y="1035148"/>
                  <a:pt x="0" y="1023711"/>
                  <a:pt x="0" y="1011784"/>
                </a:cubicBezTo>
                <a:lnTo>
                  <a:pt x="0" y="44968"/>
                </a:lnTo>
                <a:cubicBezTo>
                  <a:pt x="0" y="33042"/>
                  <a:pt x="4738" y="21604"/>
                  <a:pt x="13171" y="13171"/>
                </a:cubicBezTo>
                <a:cubicBezTo>
                  <a:pt x="21604" y="4738"/>
                  <a:pt x="33042" y="0"/>
                  <a:pt x="44968"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txBox="1"/>
          <p:nvPr/>
        </p:nvSpPr>
        <p:spPr>
          <a:xfrm>
            <a:off x="9144000" y="2709874"/>
            <a:ext cx="8324850" cy="512442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3199" u="none" cap="none" strike="noStrike">
                <a:solidFill>
                  <a:srgbClr val="000000"/>
                </a:solidFill>
                <a:latin typeface="Arial"/>
                <a:ea typeface="Arial"/>
                <a:cs typeface="Arial"/>
                <a:sym typeface="Arial"/>
              </a:rPr>
              <a:t>Guide and Provide</a:t>
            </a:r>
            <a:endParaRPr/>
          </a:p>
        </p:txBody>
      </p:sp>
      <p:sp>
        <p:nvSpPr>
          <p:cNvPr id="109" name="Google Shape;109;p4"/>
          <p:cNvSpPr/>
          <p:nvPr/>
        </p:nvSpPr>
        <p:spPr>
          <a:xfrm>
            <a:off x="-52388" y="1028700"/>
            <a:ext cx="1438275" cy="1315368"/>
          </a:xfrm>
          <a:custGeom>
            <a:rect b="b" l="l" r="r" t="t"/>
            <a:pathLst>
              <a:path extrusionOk="0" h="1315368" w="1438275">
                <a:moveTo>
                  <a:pt x="0" y="0"/>
                </a:moveTo>
                <a:lnTo>
                  <a:pt x="1438276" y="0"/>
                </a:lnTo>
                <a:lnTo>
                  <a:pt x="1438276" y="1315368"/>
                </a:lnTo>
                <a:lnTo>
                  <a:pt x="0" y="131536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5"/>
          <p:cNvGrpSpPr/>
          <p:nvPr/>
        </p:nvGrpSpPr>
        <p:grpSpPr>
          <a:xfrm>
            <a:off x="-3221224" y="405854"/>
            <a:ext cx="6337672" cy="9366796"/>
            <a:chOff x="0" y="-28575"/>
            <a:chExt cx="1669181" cy="2466975"/>
          </a:xfrm>
        </p:grpSpPr>
        <p:sp>
          <p:nvSpPr>
            <p:cNvPr id="115" name="Google Shape;115;p5"/>
            <p:cNvSpPr/>
            <p:nvPr/>
          </p:nvSpPr>
          <p:spPr>
            <a:xfrm>
              <a:off x="0" y="0"/>
              <a:ext cx="1669181" cy="2438400"/>
            </a:xfrm>
            <a:custGeom>
              <a:rect b="b" l="l" r="r" t="t"/>
              <a:pathLst>
                <a:path extrusionOk="0" h="2438400" w="1669181">
                  <a:moveTo>
                    <a:pt x="0" y="0"/>
                  </a:moveTo>
                  <a:lnTo>
                    <a:pt x="1669181" y="0"/>
                  </a:lnTo>
                  <a:lnTo>
                    <a:pt x="1669181" y="2438400"/>
                  </a:lnTo>
                  <a:lnTo>
                    <a:pt x="0" y="2438400"/>
                  </a:lnTo>
                  <a:close/>
                </a:path>
              </a:pathLst>
            </a:custGeom>
            <a:solidFill>
              <a:srgbClr val="39A0A0"/>
            </a:solidFill>
            <a:ln>
              <a:noFill/>
            </a:ln>
          </p:spPr>
        </p:sp>
        <p:sp>
          <p:nvSpPr>
            <p:cNvPr id="116" name="Google Shape;116;p5"/>
            <p:cNvSpPr txBox="1"/>
            <p:nvPr/>
          </p:nvSpPr>
          <p:spPr>
            <a:xfrm>
              <a:off x="0" y="-28575"/>
              <a:ext cx="1669181" cy="246697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7" name="Google Shape;117;p5"/>
          <p:cNvSpPr/>
          <p:nvPr/>
        </p:nvSpPr>
        <p:spPr>
          <a:xfrm>
            <a:off x="240849" y="2344068"/>
            <a:ext cx="4408137" cy="5731187"/>
          </a:xfrm>
          <a:custGeom>
            <a:rect b="b" l="l" r="r" t="t"/>
            <a:pathLst>
              <a:path extrusionOk="0" h="1056752" w="812800">
                <a:moveTo>
                  <a:pt x="70251" y="0"/>
                </a:moveTo>
                <a:lnTo>
                  <a:pt x="742549" y="0"/>
                </a:lnTo>
                <a:cubicBezTo>
                  <a:pt x="781347" y="0"/>
                  <a:pt x="812800" y="31453"/>
                  <a:pt x="812800" y="70251"/>
                </a:cubicBezTo>
                <a:lnTo>
                  <a:pt x="812800" y="986501"/>
                </a:lnTo>
                <a:cubicBezTo>
                  <a:pt x="812800" y="1005133"/>
                  <a:pt x="805399" y="1023002"/>
                  <a:pt x="792224" y="1036176"/>
                </a:cubicBezTo>
                <a:cubicBezTo>
                  <a:pt x="779049" y="1049351"/>
                  <a:pt x="761181" y="1056752"/>
                  <a:pt x="742549" y="1056752"/>
                </a:cubicBezTo>
                <a:lnTo>
                  <a:pt x="70251" y="1056752"/>
                </a:lnTo>
                <a:cubicBezTo>
                  <a:pt x="31453" y="1056752"/>
                  <a:pt x="0" y="1025300"/>
                  <a:pt x="0" y="986501"/>
                </a:cubicBezTo>
                <a:lnTo>
                  <a:pt x="0" y="70251"/>
                </a:lnTo>
                <a:cubicBezTo>
                  <a:pt x="0" y="31453"/>
                  <a:pt x="31453" y="0"/>
                  <a:pt x="70251"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txBox="1"/>
          <p:nvPr/>
        </p:nvSpPr>
        <p:spPr>
          <a:xfrm>
            <a:off x="5212725" y="1218450"/>
            <a:ext cx="12061500" cy="785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500" u="none" cap="none" strike="noStrike">
                <a:solidFill>
                  <a:srgbClr val="000000"/>
                </a:solidFill>
                <a:latin typeface="Arial"/>
                <a:ea typeface="Arial"/>
                <a:cs typeface="Arial"/>
                <a:sym typeface="Arial"/>
              </a:rPr>
              <a:t>Poke-xplanation</a:t>
            </a:r>
            <a:endParaRPr/>
          </a:p>
          <a:p>
            <a:pPr indent="-917604" lvl="1" marL="1835208" marR="0" rtl="0" algn="l">
              <a:lnSpc>
                <a:spcPct val="100000"/>
              </a:lnSpc>
              <a:spcBef>
                <a:spcPts val="0"/>
              </a:spcBef>
              <a:spcAft>
                <a:spcPts val="0"/>
              </a:spcAft>
              <a:buClr>
                <a:srgbClr val="000000"/>
              </a:buClr>
              <a:buSzPts val="8500"/>
              <a:buFont typeface="Arial"/>
              <a:buChar char="•"/>
            </a:pPr>
            <a:r>
              <a:rPr b="0" i="0" lang="en-US" sz="8500" u="none" cap="none" strike="noStrike">
                <a:solidFill>
                  <a:srgbClr val="000000"/>
                </a:solidFill>
                <a:latin typeface="Arial"/>
                <a:ea typeface="Arial"/>
                <a:cs typeface="Arial"/>
                <a:sym typeface="Arial"/>
              </a:rPr>
              <a:t>Wild before caught</a:t>
            </a:r>
            <a:endParaRPr/>
          </a:p>
          <a:p>
            <a:pPr indent="-917604" lvl="1" marL="1835208" marR="0" rtl="0" algn="l">
              <a:lnSpc>
                <a:spcPct val="100000"/>
              </a:lnSpc>
              <a:spcBef>
                <a:spcPts val="0"/>
              </a:spcBef>
              <a:spcAft>
                <a:spcPts val="0"/>
              </a:spcAft>
              <a:buClr>
                <a:srgbClr val="000000"/>
              </a:buClr>
              <a:buSzPts val="8500"/>
              <a:buFont typeface="Arial"/>
              <a:buChar char="•"/>
            </a:pPr>
            <a:r>
              <a:rPr b="0" i="0" lang="en-US" sz="8500" u="none" cap="none" strike="noStrike">
                <a:solidFill>
                  <a:srgbClr val="000000"/>
                </a:solidFill>
                <a:latin typeface="Arial"/>
                <a:ea typeface="Arial"/>
                <a:cs typeface="Arial"/>
                <a:sym typeface="Arial"/>
              </a:rPr>
              <a:t>Once caught - cared for and trained</a:t>
            </a:r>
            <a:endParaRPr/>
          </a:p>
          <a:p>
            <a:pPr indent="-917604" lvl="1" marL="1835208" marR="0" rtl="0" algn="l">
              <a:lnSpc>
                <a:spcPct val="100000"/>
              </a:lnSpc>
              <a:spcBef>
                <a:spcPts val="0"/>
              </a:spcBef>
              <a:spcAft>
                <a:spcPts val="0"/>
              </a:spcAft>
              <a:buClr>
                <a:srgbClr val="000000"/>
              </a:buClr>
              <a:buSzPts val="8500"/>
              <a:buFont typeface="Arial"/>
              <a:buChar char="•"/>
            </a:pPr>
            <a:r>
              <a:rPr b="0" i="0" lang="en-US" sz="8500" u="none" cap="none" strike="noStrike">
                <a:solidFill>
                  <a:srgbClr val="000000"/>
                </a:solidFill>
                <a:latin typeface="Arial"/>
                <a:ea typeface="Arial"/>
                <a:cs typeface="Arial"/>
                <a:sym typeface="Arial"/>
              </a:rPr>
              <a:t>Nourished until they level up</a:t>
            </a:r>
            <a:endParaRPr/>
          </a:p>
        </p:txBody>
      </p:sp>
      <p:sp>
        <p:nvSpPr>
          <p:cNvPr id="119" name="Google Shape;119;p5"/>
          <p:cNvSpPr/>
          <p:nvPr/>
        </p:nvSpPr>
        <p:spPr>
          <a:xfrm>
            <a:off x="-52388" y="1028700"/>
            <a:ext cx="1438275" cy="1315368"/>
          </a:xfrm>
          <a:custGeom>
            <a:rect b="b" l="l" r="r" t="t"/>
            <a:pathLst>
              <a:path extrusionOk="0" h="1315368" w="1438275">
                <a:moveTo>
                  <a:pt x="0" y="0"/>
                </a:moveTo>
                <a:lnTo>
                  <a:pt x="1438276" y="0"/>
                </a:lnTo>
                <a:lnTo>
                  <a:pt x="1438276" y="1315368"/>
                </a:lnTo>
                <a:lnTo>
                  <a:pt x="0" y="131536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nvSpPr>
        <p:spPr>
          <a:xfrm>
            <a:off x="1028700" y="1152525"/>
            <a:ext cx="16230600" cy="797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182" u="none" cap="none" strike="noStrike">
                <a:solidFill>
                  <a:srgbClr val="000000"/>
                </a:solidFill>
                <a:latin typeface="Arial"/>
                <a:ea typeface="Arial"/>
                <a:cs typeface="Arial"/>
                <a:sym typeface="Arial"/>
              </a:rPr>
              <a:t>15 </a:t>
            </a:r>
            <a:r>
              <a:rPr b="0" i="0" lang="en-US" sz="5182" u="none" cap="none" strike="noStrike">
                <a:solidFill>
                  <a:srgbClr val="000000"/>
                </a:solidFill>
                <a:latin typeface="Arial"/>
                <a:ea typeface="Arial"/>
                <a:cs typeface="Arial"/>
                <a:sym typeface="Arial"/>
              </a:rPr>
              <a:t>When they had finished eating, </a:t>
            </a:r>
            <a:r>
              <a:rPr b="1" i="0" lang="en-US" sz="5182" u="none" cap="none" strike="noStrike">
                <a:solidFill>
                  <a:srgbClr val="000000"/>
                </a:solidFill>
                <a:latin typeface="Arial"/>
                <a:ea typeface="Arial"/>
                <a:cs typeface="Arial"/>
                <a:sym typeface="Arial"/>
              </a:rPr>
              <a:t>Jesus</a:t>
            </a:r>
            <a:r>
              <a:rPr b="0" i="0" lang="en-US" sz="5182" u="none" cap="none" strike="noStrike">
                <a:solidFill>
                  <a:srgbClr val="000000"/>
                </a:solidFill>
                <a:latin typeface="Arial"/>
                <a:ea typeface="Arial"/>
                <a:cs typeface="Arial"/>
                <a:sym typeface="Arial"/>
              </a:rPr>
              <a:t> said to Simon Peter, “Simon son of John, do you love me more than these?” “Yes, </a:t>
            </a:r>
            <a:r>
              <a:rPr b="1" i="0" lang="en-US" sz="5182" u="none" cap="none" strike="noStrike">
                <a:solidFill>
                  <a:srgbClr val="000000"/>
                </a:solidFill>
                <a:latin typeface="Arial"/>
                <a:ea typeface="Arial"/>
                <a:cs typeface="Arial"/>
                <a:sym typeface="Arial"/>
              </a:rPr>
              <a:t>Lord</a:t>
            </a:r>
            <a:r>
              <a:rPr b="0" i="0" lang="en-US" sz="5182" u="none" cap="none" strike="noStrike">
                <a:solidFill>
                  <a:srgbClr val="000000"/>
                </a:solidFill>
                <a:latin typeface="Arial"/>
                <a:ea typeface="Arial"/>
                <a:cs typeface="Arial"/>
                <a:sym typeface="Arial"/>
              </a:rPr>
              <a:t>,” he said, “you know that I love you.”</a:t>
            </a:r>
            <a:endParaRPr sz="200"/>
          </a:p>
          <a:p>
            <a:pPr indent="0" lvl="0" marL="0" marR="0" rtl="0" algn="l">
              <a:lnSpc>
                <a:spcPct val="100000"/>
              </a:lnSpc>
              <a:spcBef>
                <a:spcPts val="0"/>
              </a:spcBef>
              <a:spcAft>
                <a:spcPts val="0"/>
              </a:spcAft>
              <a:buNone/>
            </a:pPr>
            <a:r>
              <a:rPr b="1" i="0" lang="en-US" sz="5182" u="none" cap="none" strike="noStrike">
                <a:solidFill>
                  <a:srgbClr val="000000"/>
                </a:solidFill>
                <a:latin typeface="Arial"/>
                <a:ea typeface="Arial"/>
                <a:cs typeface="Arial"/>
                <a:sym typeface="Arial"/>
              </a:rPr>
              <a:t>Jesus</a:t>
            </a:r>
            <a:r>
              <a:rPr b="0" i="0" lang="en-US" sz="5182" u="none" cap="none" strike="noStrike">
                <a:solidFill>
                  <a:srgbClr val="000000"/>
                </a:solidFill>
                <a:latin typeface="Arial"/>
                <a:ea typeface="Arial"/>
                <a:cs typeface="Arial"/>
                <a:sym typeface="Arial"/>
              </a:rPr>
              <a:t> said, “Feed my lambs.” </a:t>
            </a:r>
            <a:r>
              <a:rPr b="1" i="0" lang="en-US" sz="5182" u="none" cap="none" strike="noStrike">
                <a:solidFill>
                  <a:srgbClr val="000000"/>
                </a:solidFill>
                <a:latin typeface="Arial"/>
                <a:ea typeface="Arial"/>
                <a:cs typeface="Arial"/>
                <a:sym typeface="Arial"/>
              </a:rPr>
              <a:t>16</a:t>
            </a:r>
            <a:r>
              <a:rPr b="0" i="0" lang="en-US" sz="5182" u="none" cap="none" strike="noStrike">
                <a:solidFill>
                  <a:srgbClr val="000000"/>
                </a:solidFill>
                <a:latin typeface="Arial"/>
                <a:ea typeface="Arial"/>
                <a:cs typeface="Arial"/>
                <a:sym typeface="Arial"/>
              </a:rPr>
              <a:t> Again </a:t>
            </a:r>
            <a:r>
              <a:rPr b="1" i="0" lang="en-US" sz="5182" u="none" cap="none" strike="noStrike">
                <a:solidFill>
                  <a:srgbClr val="000000"/>
                </a:solidFill>
                <a:latin typeface="Arial"/>
                <a:ea typeface="Arial"/>
                <a:cs typeface="Arial"/>
                <a:sym typeface="Arial"/>
              </a:rPr>
              <a:t>Jesus</a:t>
            </a:r>
            <a:r>
              <a:rPr b="0" i="0" lang="en-US" sz="5182" u="none" cap="none" strike="noStrike">
                <a:solidFill>
                  <a:srgbClr val="000000"/>
                </a:solidFill>
                <a:latin typeface="Arial"/>
                <a:ea typeface="Arial"/>
                <a:cs typeface="Arial"/>
                <a:sym typeface="Arial"/>
              </a:rPr>
              <a:t> said, “Simon son of John, do you love me?” He answered, “Yes, </a:t>
            </a:r>
            <a:r>
              <a:rPr b="1" i="0" lang="en-US" sz="5182" u="none" cap="none" strike="noStrike">
                <a:solidFill>
                  <a:srgbClr val="000000"/>
                </a:solidFill>
                <a:latin typeface="Arial"/>
                <a:ea typeface="Arial"/>
                <a:cs typeface="Arial"/>
                <a:sym typeface="Arial"/>
              </a:rPr>
              <a:t>Lord</a:t>
            </a:r>
            <a:r>
              <a:rPr b="0" i="0" lang="en-US" sz="5182" u="none" cap="none" strike="noStrike">
                <a:solidFill>
                  <a:srgbClr val="000000"/>
                </a:solidFill>
                <a:latin typeface="Arial"/>
                <a:ea typeface="Arial"/>
                <a:cs typeface="Arial"/>
                <a:sym typeface="Arial"/>
              </a:rPr>
              <a:t>, you know that I love you.” </a:t>
            </a:r>
            <a:r>
              <a:rPr b="1" i="0" lang="en-US" sz="5182" u="none" cap="none" strike="noStrike">
                <a:solidFill>
                  <a:srgbClr val="000000"/>
                </a:solidFill>
                <a:latin typeface="Arial"/>
                <a:ea typeface="Arial"/>
                <a:cs typeface="Arial"/>
                <a:sym typeface="Arial"/>
              </a:rPr>
              <a:t>Jesus</a:t>
            </a:r>
            <a:r>
              <a:rPr b="0" i="0" lang="en-US" sz="5182" u="none" cap="none" strike="noStrike">
                <a:solidFill>
                  <a:srgbClr val="000000"/>
                </a:solidFill>
                <a:latin typeface="Arial"/>
                <a:ea typeface="Arial"/>
                <a:cs typeface="Arial"/>
                <a:sym typeface="Arial"/>
              </a:rPr>
              <a:t> said, “Take care of my sheep.” </a:t>
            </a:r>
            <a:endParaRPr sz="200"/>
          </a:p>
          <a:p>
            <a:pPr indent="0" lvl="0" marL="0" marR="0" rtl="0" algn="l">
              <a:lnSpc>
                <a:spcPct val="100000"/>
              </a:lnSpc>
              <a:spcBef>
                <a:spcPts val="0"/>
              </a:spcBef>
              <a:spcAft>
                <a:spcPts val="0"/>
              </a:spcAft>
              <a:buNone/>
            </a:pPr>
            <a:r>
              <a:t/>
            </a:r>
            <a:endParaRPr b="0" i="0" sz="518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5182" u="none" cap="none" strike="noStrike">
                <a:solidFill>
                  <a:srgbClr val="000000"/>
                </a:solidFill>
                <a:latin typeface="Arial"/>
                <a:ea typeface="Arial"/>
                <a:cs typeface="Arial"/>
                <a:sym typeface="Arial"/>
              </a:rPr>
              <a:t>John 21: 15-16 NIV</a:t>
            </a:r>
            <a:endParaRPr sz="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nvSpPr>
        <p:spPr>
          <a:xfrm>
            <a:off x="1028700" y="1315775"/>
            <a:ext cx="16230600" cy="798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482" u="none" cap="none" strike="noStrike">
                <a:solidFill>
                  <a:srgbClr val="000000"/>
                </a:solidFill>
                <a:latin typeface="Arial"/>
                <a:ea typeface="Arial"/>
                <a:cs typeface="Arial"/>
                <a:sym typeface="Arial"/>
              </a:rPr>
              <a:t>17</a:t>
            </a:r>
            <a:r>
              <a:rPr b="0" i="0" lang="en-US" sz="6482" u="none" cap="none" strike="noStrike">
                <a:solidFill>
                  <a:srgbClr val="000000"/>
                </a:solidFill>
                <a:latin typeface="Arial"/>
                <a:ea typeface="Arial"/>
                <a:cs typeface="Arial"/>
                <a:sym typeface="Arial"/>
              </a:rPr>
              <a:t> The third time he said to him, “Simon son of John, do you love </a:t>
            </a:r>
            <a:r>
              <a:rPr b="1" i="0" lang="en-US" sz="6482" u="none" cap="none" strike="noStrike">
                <a:solidFill>
                  <a:srgbClr val="000000"/>
                </a:solidFill>
                <a:latin typeface="Arial"/>
                <a:ea typeface="Arial"/>
                <a:cs typeface="Arial"/>
                <a:sym typeface="Arial"/>
              </a:rPr>
              <a:t>me</a:t>
            </a:r>
            <a:r>
              <a:rPr b="0" i="0" lang="en-US" sz="6482" u="none" cap="none" strike="noStrike">
                <a:solidFill>
                  <a:srgbClr val="000000"/>
                </a:solidFill>
                <a:latin typeface="Arial"/>
                <a:ea typeface="Arial"/>
                <a:cs typeface="Arial"/>
                <a:sym typeface="Arial"/>
              </a:rPr>
              <a:t>?” Peter was hurt because </a:t>
            </a:r>
            <a:r>
              <a:rPr b="1" i="0" lang="en-US" sz="6482" u="none" cap="none" strike="noStrike">
                <a:solidFill>
                  <a:srgbClr val="000000"/>
                </a:solidFill>
                <a:latin typeface="Arial"/>
                <a:ea typeface="Arial"/>
                <a:cs typeface="Arial"/>
                <a:sym typeface="Arial"/>
              </a:rPr>
              <a:t>Jesus</a:t>
            </a:r>
            <a:r>
              <a:rPr b="0" i="0" lang="en-US" sz="6482" u="none" cap="none" strike="noStrike">
                <a:solidFill>
                  <a:srgbClr val="000000"/>
                </a:solidFill>
                <a:latin typeface="Arial"/>
                <a:ea typeface="Arial"/>
                <a:cs typeface="Arial"/>
                <a:sym typeface="Arial"/>
              </a:rPr>
              <a:t> asked him the third time, “Do you love me?” He said, “</a:t>
            </a:r>
            <a:r>
              <a:rPr b="1" i="0" lang="en-US" sz="6482" u="none" cap="none" strike="noStrike">
                <a:solidFill>
                  <a:srgbClr val="000000"/>
                </a:solidFill>
                <a:latin typeface="Arial"/>
                <a:ea typeface="Arial"/>
                <a:cs typeface="Arial"/>
                <a:sym typeface="Arial"/>
              </a:rPr>
              <a:t>Lord</a:t>
            </a:r>
            <a:r>
              <a:rPr b="0" i="0" lang="en-US" sz="6482" u="none" cap="none" strike="noStrike">
                <a:solidFill>
                  <a:srgbClr val="000000"/>
                </a:solidFill>
                <a:latin typeface="Arial"/>
                <a:ea typeface="Arial"/>
                <a:cs typeface="Arial"/>
                <a:sym typeface="Arial"/>
              </a:rPr>
              <a:t>, you know all things; you know that I love you.” </a:t>
            </a:r>
            <a:r>
              <a:rPr b="1" i="0" lang="en-US" sz="6482" u="none" cap="none" strike="noStrike">
                <a:solidFill>
                  <a:srgbClr val="000000"/>
                </a:solidFill>
                <a:latin typeface="Arial"/>
                <a:ea typeface="Arial"/>
                <a:cs typeface="Arial"/>
                <a:sym typeface="Arial"/>
              </a:rPr>
              <a:t>Jesus</a:t>
            </a:r>
            <a:r>
              <a:rPr b="0" i="0" lang="en-US" sz="6482" u="none" cap="none" strike="noStrike">
                <a:solidFill>
                  <a:srgbClr val="000000"/>
                </a:solidFill>
                <a:latin typeface="Arial"/>
                <a:ea typeface="Arial"/>
                <a:cs typeface="Arial"/>
                <a:sym typeface="Arial"/>
              </a:rPr>
              <a:t> said, “Feed my sheep.</a:t>
            </a:r>
            <a:endParaRPr/>
          </a:p>
          <a:p>
            <a:pPr indent="0" lvl="0" marL="0" marR="0" rtl="0" algn="l">
              <a:lnSpc>
                <a:spcPct val="100000"/>
              </a:lnSpc>
              <a:spcBef>
                <a:spcPts val="0"/>
              </a:spcBef>
              <a:spcAft>
                <a:spcPts val="0"/>
              </a:spcAft>
              <a:buNone/>
            </a:pPr>
            <a:r>
              <a:t/>
            </a:r>
            <a:endParaRPr b="0" i="0" sz="6482"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US" sz="6482" u="none" cap="none" strike="noStrike">
                <a:solidFill>
                  <a:srgbClr val="000000"/>
                </a:solidFill>
                <a:latin typeface="Arial"/>
                <a:ea typeface="Arial"/>
                <a:cs typeface="Arial"/>
                <a:sym typeface="Arial"/>
              </a:rPr>
              <a:t>John 21:17 NIV</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8"/>
          <p:cNvGrpSpPr/>
          <p:nvPr/>
        </p:nvGrpSpPr>
        <p:grpSpPr>
          <a:xfrm>
            <a:off x="-3221224" y="405854"/>
            <a:ext cx="6337672" cy="9366796"/>
            <a:chOff x="0" y="-28575"/>
            <a:chExt cx="1669181" cy="2466975"/>
          </a:xfrm>
        </p:grpSpPr>
        <p:sp>
          <p:nvSpPr>
            <p:cNvPr id="135" name="Google Shape;135;p8"/>
            <p:cNvSpPr/>
            <p:nvPr/>
          </p:nvSpPr>
          <p:spPr>
            <a:xfrm>
              <a:off x="0" y="0"/>
              <a:ext cx="1669181" cy="2438400"/>
            </a:xfrm>
            <a:custGeom>
              <a:rect b="b" l="l" r="r" t="t"/>
              <a:pathLst>
                <a:path extrusionOk="0" h="2438400" w="1669181">
                  <a:moveTo>
                    <a:pt x="0" y="0"/>
                  </a:moveTo>
                  <a:lnTo>
                    <a:pt x="1669181" y="0"/>
                  </a:lnTo>
                  <a:lnTo>
                    <a:pt x="1669181" y="2438400"/>
                  </a:lnTo>
                  <a:lnTo>
                    <a:pt x="0" y="2438400"/>
                  </a:lnTo>
                  <a:close/>
                </a:path>
              </a:pathLst>
            </a:custGeom>
            <a:solidFill>
              <a:srgbClr val="39A0A0"/>
            </a:solidFill>
            <a:ln>
              <a:noFill/>
            </a:ln>
          </p:spPr>
        </p:sp>
        <p:sp>
          <p:nvSpPr>
            <p:cNvPr id="136" name="Google Shape;136;p8"/>
            <p:cNvSpPr txBox="1"/>
            <p:nvPr/>
          </p:nvSpPr>
          <p:spPr>
            <a:xfrm>
              <a:off x="0" y="-28575"/>
              <a:ext cx="1669181" cy="246697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8"/>
          <p:cNvSpPr/>
          <p:nvPr/>
        </p:nvSpPr>
        <p:spPr>
          <a:xfrm>
            <a:off x="240849" y="2344068"/>
            <a:ext cx="4408137" cy="5731187"/>
          </a:xfrm>
          <a:custGeom>
            <a:rect b="b" l="l" r="r" t="t"/>
            <a:pathLst>
              <a:path extrusionOk="0" h="1056752" w="812800">
                <a:moveTo>
                  <a:pt x="70251" y="0"/>
                </a:moveTo>
                <a:lnTo>
                  <a:pt x="742549" y="0"/>
                </a:lnTo>
                <a:cubicBezTo>
                  <a:pt x="781347" y="0"/>
                  <a:pt x="812800" y="31453"/>
                  <a:pt x="812800" y="70251"/>
                </a:cubicBezTo>
                <a:lnTo>
                  <a:pt x="812800" y="986501"/>
                </a:lnTo>
                <a:cubicBezTo>
                  <a:pt x="812800" y="1005133"/>
                  <a:pt x="805399" y="1023002"/>
                  <a:pt x="792224" y="1036176"/>
                </a:cubicBezTo>
                <a:cubicBezTo>
                  <a:pt x="779049" y="1049351"/>
                  <a:pt x="761181" y="1056752"/>
                  <a:pt x="742549" y="1056752"/>
                </a:cubicBezTo>
                <a:lnTo>
                  <a:pt x="70251" y="1056752"/>
                </a:lnTo>
                <a:cubicBezTo>
                  <a:pt x="31453" y="1056752"/>
                  <a:pt x="0" y="1025300"/>
                  <a:pt x="0" y="986501"/>
                </a:cubicBezTo>
                <a:lnTo>
                  <a:pt x="0" y="70251"/>
                </a:lnTo>
                <a:cubicBezTo>
                  <a:pt x="0" y="31453"/>
                  <a:pt x="31453" y="0"/>
                  <a:pt x="70251"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txBox="1"/>
          <p:nvPr/>
        </p:nvSpPr>
        <p:spPr>
          <a:xfrm>
            <a:off x="4981575" y="1152525"/>
            <a:ext cx="12556800" cy="7634700"/>
          </a:xfrm>
          <a:prstGeom prst="rect">
            <a:avLst/>
          </a:prstGeom>
          <a:noFill/>
          <a:ln>
            <a:noFill/>
          </a:ln>
        </p:spPr>
        <p:txBody>
          <a:bodyPr anchorCtr="0" anchor="t" bIns="0" lIns="0" spcFirstLastPara="1" rIns="0" wrap="square" tIns="0">
            <a:spAutoFit/>
          </a:bodyPr>
          <a:lstStyle/>
          <a:p>
            <a:pPr indent="-696019" lvl="1" marL="1468237" marR="0" rtl="0" algn="l">
              <a:lnSpc>
                <a:spcPct val="100000"/>
              </a:lnSpc>
              <a:spcBef>
                <a:spcPts val="0"/>
              </a:spcBef>
              <a:spcAft>
                <a:spcPts val="0"/>
              </a:spcAft>
              <a:buClr>
                <a:srgbClr val="000000"/>
              </a:buClr>
              <a:buSzPts val="6200"/>
              <a:buFont typeface="Arial"/>
              <a:buChar char="•"/>
            </a:pPr>
            <a:r>
              <a:rPr b="1" i="0" lang="en-US" sz="6200" u="none" cap="none" strike="noStrike">
                <a:solidFill>
                  <a:srgbClr val="000000"/>
                </a:solidFill>
                <a:latin typeface="Arial"/>
                <a:ea typeface="Arial"/>
                <a:cs typeface="Arial"/>
                <a:sym typeface="Arial"/>
              </a:rPr>
              <a:t>Jesus’</a:t>
            </a:r>
            <a:r>
              <a:rPr b="0" i="0" lang="en-US" sz="6200" u="none" cap="none" strike="noStrike">
                <a:solidFill>
                  <a:srgbClr val="000000"/>
                </a:solidFill>
                <a:latin typeface="Arial"/>
                <a:ea typeface="Arial"/>
                <a:cs typeface="Arial"/>
                <a:sym typeface="Arial"/>
              </a:rPr>
              <a:t> intention was to restore </a:t>
            </a:r>
            <a:r>
              <a:rPr b="1" i="0" lang="en-US" sz="6200" u="none" cap="none" strike="noStrike">
                <a:solidFill>
                  <a:srgbClr val="000000"/>
                </a:solidFill>
                <a:latin typeface="Arial"/>
                <a:ea typeface="Arial"/>
                <a:cs typeface="Arial"/>
                <a:sym typeface="Arial"/>
              </a:rPr>
              <a:t>Peter</a:t>
            </a:r>
            <a:r>
              <a:rPr b="0" i="0" lang="en-US" sz="6200" u="none" cap="none" strike="noStrike">
                <a:solidFill>
                  <a:srgbClr val="000000"/>
                </a:solidFill>
                <a:latin typeface="Arial"/>
                <a:ea typeface="Arial"/>
                <a:cs typeface="Arial"/>
                <a:sym typeface="Arial"/>
              </a:rPr>
              <a:t> from the three times that he had denied </a:t>
            </a:r>
            <a:r>
              <a:rPr b="1" i="0" lang="en-US" sz="6200" u="none" cap="none" strike="noStrike">
                <a:solidFill>
                  <a:srgbClr val="000000"/>
                </a:solidFill>
                <a:latin typeface="Arial"/>
                <a:ea typeface="Arial"/>
                <a:cs typeface="Arial"/>
                <a:sym typeface="Arial"/>
              </a:rPr>
              <a:t>Him</a:t>
            </a:r>
            <a:endParaRPr sz="800"/>
          </a:p>
          <a:p>
            <a:pPr indent="-696019" lvl="1" marL="1468237" marR="0" rtl="0" algn="l">
              <a:lnSpc>
                <a:spcPct val="100000"/>
              </a:lnSpc>
              <a:spcBef>
                <a:spcPts val="0"/>
              </a:spcBef>
              <a:spcAft>
                <a:spcPts val="0"/>
              </a:spcAft>
              <a:buClr>
                <a:srgbClr val="000000"/>
              </a:buClr>
              <a:buSzPts val="6200"/>
              <a:buFont typeface="Arial"/>
              <a:buChar char="•"/>
            </a:pPr>
            <a:r>
              <a:rPr b="1" i="0" lang="en-US" sz="6200" u="none" cap="none" strike="noStrike">
                <a:solidFill>
                  <a:srgbClr val="000000"/>
                </a:solidFill>
                <a:latin typeface="Arial"/>
                <a:ea typeface="Arial"/>
                <a:cs typeface="Arial"/>
                <a:sym typeface="Arial"/>
              </a:rPr>
              <a:t>He</a:t>
            </a:r>
            <a:r>
              <a:rPr b="0" i="0" lang="en-US" sz="6200" u="none" cap="none" strike="noStrike">
                <a:solidFill>
                  <a:srgbClr val="000000"/>
                </a:solidFill>
                <a:latin typeface="Arial"/>
                <a:ea typeface="Arial"/>
                <a:cs typeface="Arial"/>
                <a:sym typeface="Arial"/>
              </a:rPr>
              <a:t> shows </a:t>
            </a:r>
            <a:r>
              <a:rPr b="1" i="0" lang="en-US" sz="6200" u="none" cap="none" strike="noStrike">
                <a:solidFill>
                  <a:srgbClr val="000000"/>
                </a:solidFill>
                <a:latin typeface="Arial"/>
                <a:ea typeface="Arial"/>
                <a:cs typeface="Arial"/>
                <a:sym typeface="Arial"/>
              </a:rPr>
              <a:t>Peter</a:t>
            </a:r>
            <a:r>
              <a:rPr b="0" i="0" lang="en-US" sz="6200" u="none" cap="none" strike="noStrike">
                <a:solidFill>
                  <a:srgbClr val="000000"/>
                </a:solidFill>
                <a:latin typeface="Arial"/>
                <a:ea typeface="Arial"/>
                <a:cs typeface="Arial"/>
                <a:sym typeface="Arial"/>
              </a:rPr>
              <a:t> </a:t>
            </a:r>
            <a:r>
              <a:rPr b="1" i="0" lang="en-US" sz="6200" u="none" cap="none" strike="noStrike">
                <a:solidFill>
                  <a:srgbClr val="000000"/>
                </a:solidFill>
                <a:latin typeface="Arial"/>
                <a:ea typeface="Arial"/>
                <a:cs typeface="Arial"/>
                <a:sym typeface="Arial"/>
              </a:rPr>
              <a:t>His</a:t>
            </a:r>
            <a:r>
              <a:rPr b="0" i="0" lang="en-US" sz="6200" u="none" cap="none" strike="noStrike">
                <a:solidFill>
                  <a:srgbClr val="000000"/>
                </a:solidFill>
                <a:latin typeface="Arial"/>
                <a:ea typeface="Arial"/>
                <a:cs typeface="Arial"/>
                <a:sym typeface="Arial"/>
              </a:rPr>
              <a:t> grace so that </a:t>
            </a:r>
            <a:r>
              <a:rPr b="1" i="0" lang="en-US" sz="6200" u="none" cap="none" strike="noStrike">
                <a:solidFill>
                  <a:srgbClr val="000000"/>
                </a:solidFill>
                <a:latin typeface="Arial"/>
                <a:ea typeface="Arial"/>
                <a:cs typeface="Arial"/>
                <a:sym typeface="Arial"/>
              </a:rPr>
              <a:t>Peter</a:t>
            </a:r>
            <a:r>
              <a:rPr b="0" i="0" lang="en-US" sz="6200" u="none" cap="none" strike="noStrike">
                <a:solidFill>
                  <a:srgbClr val="000000"/>
                </a:solidFill>
                <a:latin typeface="Arial"/>
                <a:ea typeface="Arial"/>
                <a:cs typeface="Arial"/>
                <a:sym typeface="Arial"/>
              </a:rPr>
              <a:t> can get back to his purpose</a:t>
            </a:r>
            <a:endParaRPr sz="800"/>
          </a:p>
          <a:p>
            <a:pPr indent="-696019" lvl="1" marL="1468237" marR="0" rtl="0" algn="l">
              <a:lnSpc>
                <a:spcPct val="100000"/>
              </a:lnSpc>
              <a:spcBef>
                <a:spcPts val="0"/>
              </a:spcBef>
              <a:spcAft>
                <a:spcPts val="0"/>
              </a:spcAft>
              <a:buClr>
                <a:srgbClr val="000000"/>
              </a:buClr>
              <a:buSzPts val="6200"/>
              <a:buFont typeface="Arial"/>
              <a:buChar char="•"/>
            </a:pPr>
            <a:r>
              <a:rPr b="0" i="0" lang="en-US" sz="6200" u="none" cap="none" strike="noStrike">
                <a:solidFill>
                  <a:srgbClr val="000000"/>
                </a:solidFill>
                <a:latin typeface="Arial"/>
                <a:ea typeface="Arial"/>
                <a:cs typeface="Arial"/>
                <a:sym typeface="Arial"/>
              </a:rPr>
              <a:t>This also outlines how we should work with others in </a:t>
            </a:r>
            <a:r>
              <a:rPr b="1" i="0" lang="en-US" sz="6200" u="none" cap="none" strike="noStrike">
                <a:solidFill>
                  <a:srgbClr val="000000"/>
                </a:solidFill>
                <a:latin typeface="Arial"/>
                <a:ea typeface="Arial"/>
                <a:cs typeface="Arial"/>
                <a:sym typeface="Arial"/>
              </a:rPr>
              <a:t>love</a:t>
            </a:r>
            <a:endParaRPr sz="800"/>
          </a:p>
        </p:txBody>
      </p:sp>
      <p:sp>
        <p:nvSpPr>
          <p:cNvPr id="139" name="Google Shape;139;p8"/>
          <p:cNvSpPr/>
          <p:nvPr/>
        </p:nvSpPr>
        <p:spPr>
          <a:xfrm>
            <a:off x="-52388" y="1028700"/>
            <a:ext cx="1438275" cy="1315368"/>
          </a:xfrm>
          <a:custGeom>
            <a:rect b="b" l="l" r="r" t="t"/>
            <a:pathLst>
              <a:path extrusionOk="0" h="1315368" w="1438275">
                <a:moveTo>
                  <a:pt x="0" y="0"/>
                </a:moveTo>
                <a:lnTo>
                  <a:pt x="1438276" y="0"/>
                </a:lnTo>
                <a:lnTo>
                  <a:pt x="1438276" y="1315368"/>
                </a:lnTo>
                <a:lnTo>
                  <a:pt x="0" y="131536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9"/>
          <p:cNvGrpSpPr/>
          <p:nvPr/>
        </p:nvGrpSpPr>
        <p:grpSpPr>
          <a:xfrm>
            <a:off x="-3221224" y="405854"/>
            <a:ext cx="6337672" cy="9366796"/>
            <a:chOff x="0" y="-28575"/>
            <a:chExt cx="1669181" cy="2466975"/>
          </a:xfrm>
        </p:grpSpPr>
        <p:sp>
          <p:nvSpPr>
            <p:cNvPr id="145" name="Google Shape;145;p9"/>
            <p:cNvSpPr/>
            <p:nvPr/>
          </p:nvSpPr>
          <p:spPr>
            <a:xfrm>
              <a:off x="0" y="0"/>
              <a:ext cx="1669181" cy="2438400"/>
            </a:xfrm>
            <a:custGeom>
              <a:rect b="b" l="l" r="r" t="t"/>
              <a:pathLst>
                <a:path extrusionOk="0" h="2438400" w="1669181">
                  <a:moveTo>
                    <a:pt x="0" y="0"/>
                  </a:moveTo>
                  <a:lnTo>
                    <a:pt x="1669181" y="0"/>
                  </a:lnTo>
                  <a:lnTo>
                    <a:pt x="1669181" y="2438400"/>
                  </a:lnTo>
                  <a:lnTo>
                    <a:pt x="0" y="2438400"/>
                  </a:lnTo>
                  <a:close/>
                </a:path>
              </a:pathLst>
            </a:custGeom>
            <a:solidFill>
              <a:srgbClr val="39A0A0"/>
            </a:solidFill>
            <a:ln>
              <a:noFill/>
            </a:ln>
          </p:spPr>
        </p:sp>
        <p:sp>
          <p:nvSpPr>
            <p:cNvPr id="146" name="Google Shape;146;p9"/>
            <p:cNvSpPr txBox="1"/>
            <p:nvPr/>
          </p:nvSpPr>
          <p:spPr>
            <a:xfrm>
              <a:off x="0" y="-28575"/>
              <a:ext cx="1669181" cy="246697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9"/>
          <p:cNvSpPr/>
          <p:nvPr/>
        </p:nvSpPr>
        <p:spPr>
          <a:xfrm>
            <a:off x="240849" y="2344068"/>
            <a:ext cx="4408137" cy="5731187"/>
          </a:xfrm>
          <a:custGeom>
            <a:rect b="b" l="l" r="r" t="t"/>
            <a:pathLst>
              <a:path extrusionOk="0" h="1056752" w="812800">
                <a:moveTo>
                  <a:pt x="70251" y="0"/>
                </a:moveTo>
                <a:lnTo>
                  <a:pt x="742549" y="0"/>
                </a:lnTo>
                <a:cubicBezTo>
                  <a:pt x="781347" y="0"/>
                  <a:pt x="812800" y="31453"/>
                  <a:pt x="812800" y="70251"/>
                </a:cubicBezTo>
                <a:lnTo>
                  <a:pt x="812800" y="986501"/>
                </a:lnTo>
                <a:cubicBezTo>
                  <a:pt x="812800" y="1005133"/>
                  <a:pt x="805399" y="1023002"/>
                  <a:pt x="792224" y="1036176"/>
                </a:cubicBezTo>
                <a:cubicBezTo>
                  <a:pt x="779049" y="1049351"/>
                  <a:pt x="761181" y="1056752"/>
                  <a:pt x="742549" y="1056752"/>
                </a:cubicBezTo>
                <a:lnTo>
                  <a:pt x="70251" y="1056752"/>
                </a:lnTo>
                <a:cubicBezTo>
                  <a:pt x="31453" y="1056752"/>
                  <a:pt x="0" y="1025300"/>
                  <a:pt x="0" y="986501"/>
                </a:cubicBezTo>
                <a:lnTo>
                  <a:pt x="0" y="70251"/>
                </a:lnTo>
                <a:cubicBezTo>
                  <a:pt x="0" y="31453"/>
                  <a:pt x="31453" y="0"/>
                  <a:pt x="70251" y="0"/>
                </a:cubicBezTo>
                <a:close/>
              </a:path>
            </a:pathLst>
          </a:custGeom>
          <a:blipFill rotWithShape="1">
            <a:blip r:embed="rId3">
              <a:alphaModFix/>
            </a:blip>
            <a:stretch>
              <a:fillRect b="-270" l="0" r="0" t="-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txBox="1"/>
          <p:nvPr/>
        </p:nvSpPr>
        <p:spPr>
          <a:xfrm>
            <a:off x="4846525" y="1883949"/>
            <a:ext cx="12556800" cy="628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800" u="none" cap="none" strike="noStrike">
                <a:solidFill>
                  <a:srgbClr val="000000"/>
                </a:solidFill>
                <a:latin typeface="Arial"/>
                <a:ea typeface="Arial"/>
                <a:cs typeface="Arial"/>
                <a:sym typeface="Arial"/>
              </a:rPr>
              <a:t>From Lambs to Sheep - Spiritual Maturity</a:t>
            </a:r>
            <a:endParaRPr/>
          </a:p>
          <a:p>
            <a:pPr indent="0" lvl="0" marL="0" marR="0" rtl="0" algn="l">
              <a:lnSpc>
                <a:spcPct val="100000"/>
              </a:lnSpc>
              <a:spcBef>
                <a:spcPts val="0"/>
              </a:spcBef>
              <a:spcAft>
                <a:spcPts val="0"/>
              </a:spcAft>
              <a:buNone/>
            </a:pPr>
            <a:r>
              <a:t/>
            </a:r>
            <a:endParaRPr b="0" i="0" sz="6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6800" u="none" cap="none" strike="noStrike">
                <a:solidFill>
                  <a:srgbClr val="000000"/>
                </a:solidFill>
                <a:latin typeface="Arial"/>
                <a:ea typeface="Arial"/>
                <a:cs typeface="Arial"/>
                <a:sym typeface="Arial"/>
              </a:rPr>
              <a:t>You don’t just walk with </a:t>
            </a:r>
            <a:r>
              <a:rPr b="1" i="0" lang="en-US" sz="6800" u="none" cap="none" strike="noStrike">
                <a:solidFill>
                  <a:srgbClr val="000000"/>
                </a:solidFill>
                <a:latin typeface="Arial"/>
                <a:ea typeface="Arial"/>
                <a:cs typeface="Arial"/>
                <a:sym typeface="Arial"/>
              </a:rPr>
              <a:t>Jesus</a:t>
            </a:r>
            <a:r>
              <a:rPr b="0" i="0" lang="en-US" sz="6800" u="none" cap="none" strike="noStrike">
                <a:solidFill>
                  <a:srgbClr val="000000"/>
                </a:solidFill>
                <a:latin typeface="Arial"/>
                <a:ea typeface="Arial"/>
                <a:cs typeface="Arial"/>
                <a:sym typeface="Arial"/>
              </a:rPr>
              <a:t> — you walk with others toward Him</a:t>
            </a:r>
            <a:endParaRPr/>
          </a:p>
        </p:txBody>
      </p:sp>
      <p:sp>
        <p:nvSpPr>
          <p:cNvPr id="149" name="Google Shape;149;p9"/>
          <p:cNvSpPr/>
          <p:nvPr/>
        </p:nvSpPr>
        <p:spPr>
          <a:xfrm>
            <a:off x="-52388" y="1028700"/>
            <a:ext cx="1438275" cy="1315368"/>
          </a:xfrm>
          <a:custGeom>
            <a:rect b="b" l="l" r="r" t="t"/>
            <a:pathLst>
              <a:path extrusionOk="0" h="1315368" w="1438275">
                <a:moveTo>
                  <a:pt x="0" y="0"/>
                </a:moveTo>
                <a:lnTo>
                  <a:pt x="1438276" y="0"/>
                </a:lnTo>
                <a:lnTo>
                  <a:pt x="1438276" y="1315368"/>
                </a:lnTo>
                <a:lnTo>
                  <a:pt x="0" y="1315368"/>
                </a:lnTo>
                <a:lnTo>
                  <a:pt x="0" y="0"/>
                </a:lnTo>
                <a:close/>
              </a:path>
            </a:pathLst>
          </a:custGeom>
          <a:blipFill rotWithShape="1">
            <a:blip r:embed="rId4">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