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68" r:id="rId4"/>
    <p:sldId id="269" r:id="rId5"/>
    <p:sldId id="270" r:id="rId6"/>
    <p:sldId id="271" r:id="rId7"/>
    <p:sldId id="272" r:id="rId8"/>
    <p:sldId id="262" r:id="rId9"/>
    <p:sldId id="273" r:id="rId10"/>
    <p:sldId id="274" r:id="rId11"/>
    <p:sldId id="265" r:id="rId12"/>
    <p:sldId id="275" r:id="rId13"/>
    <p:sldId id="276" r:id="rId14"/>
    <p:sldId id="264" r:id="rId15"/>
    <p:sldId id="277" r:id="rId16"/>
    <p:sldId id="279" r:id="rId17"/>
    <p:sldId id="280" r:id="rId18"/>
    <p:sldId id="266" r:id="rId19"/>
    <p:sldId id="281" r:id="rId20"/>
    <p:sldId id="286" r:id="rId21"/>
    <p:sldId id="283" r:id="rId22"/>
    <p:sldId id="284" r:id="rId23"/>
    <p:sldId id="261" r:id="rId24"/>
    <p:sldId id="263" r:id="rId25"/>
    <p:sldId id="25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165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71986" y="4944337"/>
            <a:ext cx="2188550" cy="14742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71986" y="4944337"/>
            <a:ext cx="2188550" cy="14742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17399" y="2059093"/>
            <a:ext cx="4172987" cy="239776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48306" y="349310"/>
            <a:ext cx="5860415" cy="620727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48306" y="349310"/>
            <a:ext cx="5860415" cy="620727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48306" y="349310"/>
            <a:ext cx="5860415" cy="620727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85942" y="4538133"/>
            <a:ext cx="1899495" cy="14041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EE465-E532-ECBD-4983-74824D1401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text on a background of stars&#10;&#10;Description automatically generated">
            <a:extLst>
              <a:ext uri="{FF2B5EF4-FFF2-40B4-BE49-F238E27FC236}">
                <a16:creationId xmlns:a16="http://schemas.microsoft.com/office/drawing/2014/main" id="{DE874EAF-C9FE-706A-3172-834827FADF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1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BAD7E-0C16-23AA-FFFA-67F1B7408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i="0" baseline="30000" dirty="0">
                <a:effectLst/>
                <a:latin typeface="Georgia" panose="02040502050405020303" pitchFamily="18" charset="0"/>
              </a:rPr>
              <a:t>34 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I will not violate my covenant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b="0" i="0" dirty="0">
                <a:effectLst/>
                <a:latin typeface="Georgia" panose="02040502050405020303" pitchFamily="18" charset="0"/>
              </a:rPr>
              <a:t>    or alter what my lips have uttered.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b="1" i="0" baseline="30000" dirty="0">
                <a:effectLst/>
                <a:latin typeface="Georgia" panose="02040502050405020303" pitchFamily="18" charset="0"/>
              </a:rPr>
              <a:t>35 </a:t>
            </a:r>
            <a:r>
              <a:rPr lang="en-US" b="1" i="0" dirty="0">
                <a:effectLst/>
                <a:latin typeface="Georgia" panose="02040502050405020303" pitchFamily="18" charset="0"/>
              </a:rPr>
              <a:t>Once for all, I have sworn by </a:t>
            </a:r>
          </a:p>
          <a:p>
            <a:r>
              <a:rPr lang="en-US" b="1" i="0" dirty="0">
                <a:effectLst/>
                <a:latin typeface="Georgia" panose="02040502050405020303" pitchFamily="18" charset="0"/>
              </a:rPr>
              <a:t>my holiness—</a:t>
            </a:r>
            <a:br>
              <a:rPr lang="en-US" b="1" dirty="0">
                <a:latin typeface="Georgia" panose="02040502050405020303" pitchFamily="18" charset="0"/>
              </a:rPr>
            </a:br>
            <a:r>
              <a:rPr lang="en-US" b="0" i="0" dirty="0">
                <a:effectLst/>
                <a:latin typeface="Georgia" panose="02040502050405020303" pitchFamily="18" charset="0"/>
              </a:rPr>
              <a:t>    and I will not lie to David—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b="1" i="0" baseline="30000" dirty="0">
                <a:effectLst/>
                <a:latin typeface="Georgia" panose="02040502050405020303" pitchFamily="18" charset="0"/>
              </a:rPr>
              <a:t>36 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that his line will continue forever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b="0" i="0" dirty="0">
                <a:effectLst/>
                <a:latin typeface="Georgia" panose="02040502050405020303" pitchFamily="18" charset="0"/>
              </a:rPr>
              <a:t>    and his throne endure before me 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like the sun;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78918-CEAE-1F01-EC30-1EAC5AFF2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Psalm 89: 34-36 NIV </a:t>
            </a:r>
          </a:p>
        </p:txBody>
      </p:sp>
    </p:spTree>
    <p:extLst>
      <p:ext uri="{BB962C8B-B14F-4D97-AF65-F5344CB8AC3E}">
        <p14:creationId xmlns:p14="http://schemas.microsoft.com/office/powerpoint/2010/main" val="1447112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Holiness is </a:t>
            </a:r>
          </a:p>
          <a:p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to Live Set Apart</a:t>
            </a:r>
          </a:p>
        </p:txBody>
      </p:sp>
    </p:spTree>
    <p:extLst>
      <p:ext uri="{BB962C8B-B14F-4D97-AF65-F5344CB8AC3E}">
        <p14:creationId xmlns:p14="http://schemas.microsoft.com/office/powerpoint/2010/main" val="1064101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BAD7E-0C16-23AA-FFFA-67F1B7408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i="0" baseline="30000" dirty="0">
                <a:effectLst/>
                <a:latin typeface="Georgia" panose="02040502050405020303" pitchFamily="18" charset="0"/>
              </a:rPr>
              <a:t>26 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You are to be holy to me because </a:t>
            </a:r>
          </a:p>
          <a:p>
            <a:r>
              <a:rPr lang="en-US" b="1" i="0" dirty="0">
                <a:effectLst/>
                <a:latin typeface="Georgia" panose="02040502050405020303" pitchFamily="18" charset="0"/>
              </a:rPr>
              <a:t>I, the </a:t>
            </a:r>
            <a:r>
              <a:rPr lang="en-US" b="1" i="0" cap="small" dirty="0">
                <a:effectLst/>
                <a:latin typeface="Georgia" panose="02040502050405020303" pitchFamily="18" charset="0"/>
              </a:rPr>
              <a:t>Lord</a:t>
            </a:r>
            <a:r>
              <a:rPr lang="en-US" b="1" i="0" dirty="0">
                <a:effectLst/>
                <a:latin typeface="Georgia" panose="02040502050405020303" pitchFamily="18" charset="0"/>
              </a:rPr>
              <a:t>, am holy, 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and </a:t>
            </a:r>
            <a:r>
              <a:rPr lang="en-US" b="1" i="0" dirty="0">
                <a:effectLst/>
                <a:latin typeface="Georgia" panose="02040502050405020303" pitchFamily="18" charset="0"/>
              </a:rPr>
              <a:t>I have set you apart 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from the nations to be my own.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78918-CEAE-1F01-EC30-1EAC5AFF2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Leviticus 20:26 NIV </a:t>
            </a:r>
          </a:p>
        </p:txBody>
      </p:sp>
    </p:spTree>
    <p:extLst>
      <p:ext uri="{BB962C8B-B14F-4D97-AF65-F5344CB8AC3E}">
        <p14:creationId xmlns:p14="http://schemas.microsoft.com/office/powerpoint/2010/main" val="972544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BAD7E-0C16-23AA-FFFA-67F1B7408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i="0" baseline="30000" dirty="0">
                <a:effectLst/>
                <a:latin typeface="Georgia" panose="02040502050405020303" pitchFamily="18" charset="0"/>
              </a:rPr>
              <a:t>36 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what about </a:t>
            </a:r>
            <a:r>
              <a:rPr lang="en-US" b="1" i="0" dirty="0">
                <a:effectLst/>
                <a:latin typeface="Georgia" panose="02040502050405020303" pitchFamily="18" charset="0"/>
              </a:rPr>
              <a:t>the one whom the Father </a:t>
            </a:r>
          </a:p>
          <a:p>
            <a:r>
              <a:rPr lang="en-US" b="1" i="0" dirty="0">
                <a:effectLst/>
                <a:latin typeface="Georgia" panose="02040502050405020303" pitchFamily="18" charset="0"/>
              </a:rPr>
              <a:t>set apart as his very own and sent into the world?</a:t>
            </a:r>
            <a:r>
              <a:rPr lang="en-US" b="0" i="0" dirty="0">
                <a:effectLst/>
                <a:latin typeface="Georgia" panose="02040502050405020303" pitchFamily="18" charset="0"/>
              </a:rPr>
              <a:t> 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Why then do you accuse me of blasphemy because I said, ‘I am God’s Son’?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78918-CEAE-1F01-EC30-1EAC5AFF2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John 10: 36 NIV </a:t>
            </a:r>
          </a:p>
        </p:txBody>
      </p:sp>
    </p:spTree>
    <p:extLst>
      <p:ext uri="{BB962C8B-B14F-4D97-AF65-F5344CB8AC3E}">
        <p14:creationId xmlns:p14="http://schemas.microsoft.com/office/powerpoint/2010/main" val="3287592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Jesus is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Holy One 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Who Makes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Us Holy </a:t>
            </a:r>
          </a:p>
        </p:txBody>
      </p:sp>
    </p:spTree>
    <p:extLst>
      <p:ext uri="{BB962C8B-B14F-4D97-AF65-F5344CB8AC3E}">
        <p14:creationId xmlns:p14="http://schemas.microsoft.com/office/powerpoint/2010/main" val="3083534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BAD7E-0C16-23AA-FFFA-67F1B7408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i="0" baseline="30000" dirty="0">
                <a:effectLst/>
                <a:latin typeface="Georgia" panose="02040502050405020303" pitchFamily="18" charset="0"/>
              </a:rPr>
              <a:t>35 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The angel answered, “The Holy Spirit will come on you, and the power of the Most High will overshadow you. </a:t>
            </a:r>
          </a:p>
          <a:p>
            <a:r>
              <a:rPr lang="en-US" b="1" i="0" dirty="0">
                <a:effectLst/>
                <a:latin typeface="Georgia" panose="02040502050405020303" pitchFamily="18" charset="0"/>
              </a:rPr>
              <a:t>So the holy one to be born </a:t>
            </a:r>
          </a:p>
          <a:p>
            <a:r>
              <a:rPr lang="en-US" b="1" i="0" dirty="0">
                <a:effectLst/>
                <a:latin typeface="Georgia" panose="02040502050405020303" pitchFamily="18" charset="0"/>
              </a:rPr>
              <a:t>will be called</a:t>
            </a:r>
            <a:r>
              <a:rPr lang="en-US" b="1" baseline="30000" dirty="0">
                <a:latin typeface="Georgia" panose="02040502050405020303" pitchFamily="18" charset="0"/>
              </a:rPr>
              <a:t> </a:t>
            </a:r>
            <a:r>
              <a:rPr lang="en-US" b="1" i="0" dirty="0">
                <a:effectLst/>
                <a:latin typeface="Georgia" panose="02040502050405020303" pitchFamily="18" charset="0"/>
              </a:rPr>
              <a:t>the Son of God.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78918-CEAE-1F01-EC30-1EAC5AFF2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Luke 1:35 NIV </a:t>
            </a:r>
          </a:p>
        </p:txBody>
      </p:sp>
    </p:spTree>
    <p:extLst>
      <p:ext uri="{BB962C8B-B14F-4D97-AF65-F5344CB8AC3E}">
        <p14:creationId xmlns:p14="http://schemas.microsoft.com/office/powerpoint/2010/main" val="161700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BAD7E-0C16-23AA-FFFA-67F1B7408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Georgia" panose="02040502050405020303" pitchFamily="18" charset="0"/>
              </a:rPr>
              <a:t> </a:t>
            </a:r>
            <a:r>
              <a:rPr lang="en-US" b="1" i="0" baseline="30000" dirty="0">
                <a:effectLst/>
                <a:latin typeface="Georgia" panose="02040502050405020303" pitchFamily="18" charset="0"/>
              </a:rPr>
              <a:t>28 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God chose the lowly things of this world and the despised things—and the things that are not—to nullify the things that are, </a:t>
            </a:r>
            <a:r>
              <a:rPr lang="en-US" b="1" i="0" baseline="30000" dirty="0">
                <a:effectLst/>
                <a:latin typeface="Georgia" panose="02040502050405020303" pitchFamily="18" charset="0"/>
              </a:rPr>
              <a:t>29 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so that no one may boast before him.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 </a:t>
            </a:r>
            <a:r>
              <a:rPr lang="en-US" b="1" i="0" baseline="30000" dirty="0">
                <a:effectLst/>
                <a:latin typeface="Georgia" panose="02040502050405020303" pitchFamily="18" charset="0"/>
              </a:rPr>
              <a:t>30 </a:t>
            </a:r>
            <a:r>
              <a:rPr lang="en-US" b="1" i="0" dirty="0">
                <a:effectLst/>
                <a:latin typeface="Georgia" panose="02040502050405020303" pitchFamily="18" charset="0"/>
              </a:rPr>
              <a:t>It is because of him that you are in Christ Jesus, who has become for us wisdom from God</a:t>
            </a:r>
            <a:r>
              <a:rPr lang="en-US" b="0" i="0" dirty="0">
                <a:effectLst/>
                <a:latin typeface="Georgia" panose="02040502050405020303" pitchFamily="18" charset="0"/>
              </a:rPr>
              <a:t>—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that is, our </a:t>
            </a:r>
            <a:r>
              <a:rPr lang="en-US" b="1" i="0" dirty="0">
                <a:effectLst/>
                <a:latin typeface="Georgia" panose="02040502050405020303" pitchFamily="18" charset="0"/>
              </a:rPr>
              <a:t>righteousness</a:t>
            </a:r>
            <a:r>
              <a:rPr lang="en-US" b="0" i="0" dirty="0">
                <a:effectLst/>
                <a:latin typeface="Georgia" panose="02040502050405020303" pitchFamily="18" charset="0"/>
              </a:rPr>
              <a:t>, </a:t>
            </a:r>
            <a:r>
              <a:rPr lang="en-US" b="1" i="0" dirty="0">
                <a:effectLst/>
                <a:latin typeface="Georgia" panose="02040502050405020303" pitchFamily="18" charset="0"/>
              </a:rPr>
              <a:t>holiness 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and </a:t>
            </a:r>
            <a:r>
              <a:rPr lang="en-US" b="1" i="0" dirty="0">
                <a:effectLst/>
                <a:latin typeface="Georgia" panose="02040502050405020303" pitchFamily="18" charset="0"/>
              </a:rPr>
              <a:t>redemption</a:t>
            </a:r>
            <a:r>
              <a:rPr lang="en-US" b="0" i="0" dirty="0">
                <a:effectLst/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78918-CEAE-1F01-EC30-1EAC5AFF2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1 Corinthians 1: 28-30 NIV </a:t>
            </a:r>
          </a:p>
        </p:txBody>
      </p:sp>
    </p:spTree>
    <p:extLst>
      <p:ext uri="{BB962C8B-B14F-4D97-AF65-F5344CB8AC3E}">
        <p14:creationId xmlns:p14="http://schemas.microsoft.com/office/powerpoint/2010/main" val="1464489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BAD7E-0C16-23AA-FFFA-67F1B7408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4799688"/>
          </a:xfrm>
        </p:spPr>
        <p:txBody>
          <a:bodyPr>
            <a:normAutofit fontScale="92500"/>
          </a:bodyPr>
          <a:lstStyle/>
          <a:p>
            <a:r>
              <a:rPr lang="en-US" b="1" i="0" baseline="30000" dirty="0">
                <a:effectLst/>
                <a:latin typeface="Georgia" panose="02040502050405020303" pitchFamily="18" charset="0"/>
              </a:rPr>
              <a:t>8 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First he said, “Sacrifices and offerings, burnt offerings and sin offerings you did not desire, nor were you pleased with them”—though they were offered in accordance with the law. </a:t>
            </a:r>
            <a:r>
              <a:rPr lang="en-US" b="1" i="0" baseline="30000" dirty="0">
                <a:effectLst/>
                <a:latin typeface="Georgia" panose="02040502050405020303" pitchFamily="18" charset="0"/>
              </a:rPr>
              <a:t>9 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Then he said, </a:t>
            </a:r>
            <a:r>
              <a:rPr lang="en-US" b="1" i="0" dirty="0">
                <a:effectLst/>
                <a:latin typeface="Georgia" panose="02040502050405020303" pitchFamily="18" charset="0"/>
              </a:rPr>
              <a:t>“Here I am, I have come to do your will.” 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He sets aside the first to establish the second. </a:t>
            </a:r>
            <a:r>
              <a:rPr lang="en-US" b="1" i="0" baseline="30000" dirty="0">
                <a:effectLst/>
                <a:latin typeface="Georgia" panose="02040502050405020303" pitchFamily="18" charset="0"/>
              </a:rPr>
              <a:t>10 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And by that will, </a:t>
            </a:r>
          </a:p>
          <a:p>
            <a:r>
              <a:rPr lang="en-US" b="1" i="0" dirty="0">
                <a:effectLst/>
                <a:latin typeface="Georgia" panose="02040502050405020303" pitchFamily="18" charset="0"/>
              </a:rPr>
              <a:t>we have been made holy through the sacrifice of the body of Jesus Christ </a:t>
            </a:r>
          </a:p>
          <a:p>
            <a:r>
              <a:rPr lang="en-US" b="1" i="0" dirty="0">
                <a:effectLst/>
                <a:latin typeface="Georgia" panose="02040502050405020303" pitchFamily="18" charset="0"/>
              </a:rPr>
              <a:t>once for all.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78918-CEAE-1F01-EC30-1EAC5AFF2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Hebrews 10: 8-10 NIV </a:t>
            </a:r>
          </a:p>
        </p:txBody>
      </p:sp>
    </p:spTree>
    <p:extLst>
      <p:ext uri="{BB962C8B-B14F-4D97-AF65-F5344CB8AC3E}">
        <p14:creationId xmlns:p14="http://schemas.microsoft.com/office/powerpoint/2010/main" val="3674052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Our Response: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Receive and Revere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25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BAD7E-0C16-23AA-FFFA-67F1B7408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4799688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effectLst/>
                <a:latin typeface="Georgia" panose="02040502050405020303" pitchFamily="18" charset="0"/>
              </a:rPr>
              <a:t>15 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But just as he who called you is holy, so be holy in all you do; </a:t>
            </a:r>
            <a:r>
              <a:rPr lang="en-US" b="1" i="0" baseline="30000" dirty="0">
                <a:effectLst/>
                <a:latin typeface="Georgia" panose="02040502050405020303" pitchFamily="18" charset="0"/>
              </a:rPr>
              <a:t>16 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for it is written: </a:t>
            </a:r>
          </a:p>
          <a:p>
            <a:r>
              <a:rPr lang="en-US" b="1" i="0" dirty="0">
                <a:effectLst/>
                <a:latin typeface="Georgia" panose="02040502050405020303" pitchFamily="18" charset="0"/>
              </a:rPr>
              <a:t>“Be holy, because I am holy.”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78918-CEAE-1F01-EC30-1EAC5AFF2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1 Peter 1: 15-16 NIV </a:t>
            </a:r>
          </a:p>
        </p:txBody>
      </p:sp>
    </p:spTree>
    <p:extLst>
      <p:ext uri="{BB962C8B-B14F-4D97-AF65-F5344CB8AC3E}">
        <p14:creationId xmlns:p14="http://schemas.microsoft.com/office/powerpoint/2010/main" val="113282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77725" y="4944337"/>
            <a:ext cx="2188550" cy="147423"/>
          </a:xfrm>
        </p:spPr>
        <p:txBody>
          <a:bodyPr/>
          <a:lstStyle/>
          <a:p>
            <a:r>
              <a:rPr lang="en-US" sz="2800" dirty="0"/>
              <a:t>Isaiah 40</a:t>
            </a: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BAD7E-0C16-23AA-FFFA-67F1B7408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4799688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effectLst/>
                <a:latin typeface="Georgia" panose="02040502050405020303" pitchFamily="18" charset="0"/>
              </a:rPr>
              <a:t>16 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Do you not know that you are a temple of God and </a:t>
            </a:r>
            <a:r>
              <a:rPr lang="en-US" b="0" i="1" dirty="0">
                <a:effectLst/>
                <a:latin typeface="Georgia" panose="02040502050405020303" pitchFamily="18" charset="0"/>
              </a:rPr>
              <a:t>that</a:t>
            </a:r>
            <a:r>
              <a:rPr lang="en-US" b="0" i="0" dirty="0">
                <a:effectLst/>
                <a:latin typeface="Georgia" panose="02040502050405020303" pitchFamily="18" charset="0"/>
              </a:rPr>
              <a:t> the Spirit of God dwells in you? </a:t>
            </a:r>
            <a:r>
              <a:rPr lang="en-US" b="1" i="0" baseline="30000" dirty="0">
                <a:effectLst/>
                <a:latin typeface="Georgia" panose="02040502050405020303" pitchFamily="18" charset="0"/>
              </a:rPr>
              <a:t>17 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If anyone destroys the temple of God, God will destroy that person; </a:t>
            </a:r>
          </a:p>
          <a:p>
            <a:r>
              <a:rPr lang="en-US" b="1" i="0" dirty="0">
                <a:effectLst/>
                <a:latin typeface="Georgia" panose="02040502050405020303" pitchFamily="18" charset="0"/>
              </a:rPr>
              <a:t>for the temple of God is holy, </a:t>
            </a:r>
            <a:endParaRPr lang="en-US" b="1" baseline="30000" dirty="0">
              <a:latin typeface="Georgia" panose="02040502050405020303" pitchFamily="18" charset="0"/>
            </a:endParaRPr>
          </a:p>
          <a:p>
            <a:r>
              <a:rPr lang="en-US" b="1" i="0" dirty="0">
                <a:effectLst/>
                <a:latin typeface="Georgia" panose="02040502050405020303" pitchFamily="18" charset="0"/>
              </a:rPr>
              <a:t>and that is what you are.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78918-CEAE-1F01-EC30-1EAC5AFF2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1 Corinthians 3: 16-17 NASB </a:t>
            </a:r>
          </a:p>
        </p:txBody>
      </p:sp>
    </p:spTree>
    <p:extLst>
      <p:ext uri="{BB962C8B-B14F-4D97-AF65-F5344CB8AC3E}">
        <p14:creationId xmlns:p14="http://schemas.microsoft.com/office/powerpoint/2010/main" val="1095042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BAD7E-0C16-23AA-FFFA-67F1B7408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4799688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effectLst/>
                <a:latin typeface="Georgia" panose="02040502050405020303" pitchFamily="18" charset="0"/>
              </a:rPr>
              <a:t>22 </a:t>
            </a:r>
            <a:r>
              <a:rPr lang="en-US" b="1" i="0" dirty="0">
                <a:effectLst/>
                <a:latin typeface="Georgia" panose="02040502050405020303" pitchFamily="18" charset="0"/>
              </a:rPr>
              <a:t>You were taught, </a:t>
            </a:r>
            <a:r>
              <a:rPr lang="en-US" b="0" i="0" dirty="0">
                <a:effectLst/>
                <a:latin typeface="Georgia" panose="02040502050405020303" pitchFamily="18" charset="0"/>
              </a:rPr>
              <a:t>with regard to your former way of life, to put off your old self, which is being corrupted by its 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deceitful desires; </a:t>
            </a:r>
          </a:p>
          <a:p>
            <a:r>
              <a:rPr lang="en-US" b="1" i="0" baseline="30000" dirty="0">
                <a:effectLst/>
                <a:latin typeface="Georgia" panose="02040502050405020303" pitchFamily="18" charset="0"/>
              </a:rPr>
              <a:t>23 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to be made new in the attitude of 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your minds; </a:t>
            </a:r>
          </a:p>
          <a:p>
            <a:r>
              <a:rPr lang="en-US" b="1" i="0" baseline="30000" dirty="0">
                <a:effectLst/>
                <a:latin typeface="Georgia" panose="02040502050405020303" pitchFamily="18" charset="0"/>
              </a:rPr>
              <a:t>24 </a:t>
            </a:r>
            <a:r>
              <a:rPr lang="en-US" b="1" i="0" dirty="0">
                <a:effectLst/>
                <a:latin typeface="Georgia" panose="02040502050405020303" pitchFamily="18" charset="0"/>
              </a:rPr>
              <a:t>and to put on the new self, created to be like God in true righteousness and holiness.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78918-CEAE-1F01-EC30-1EAC5AFF2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Ephesians 4: 22-24 NIV </a:t>
            </a:r>
          </a:p>
        </p:txBody>
      </p:sp>
    </p:spTree>
    <p:extLst>
      <p:ext uri="{BB962C8B-B14F-4D97-AF65-F5344CB8AC3E}">
        <p14:creationId xmlns:p14="http://schemas.microsoft.com/office/powerpoint/2010/main" val="3827413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BAD7E-0C16-23AA-FFFA-67F1B7408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4799688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effectLst/>
                <a:latin typeface="Georgia" panose="02040502050405020303" pitchFamily="18" charset="0"/>
              </a:rPr>
              <a:t>8 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Each of the four living creatures had six wings and was covered with eyes all around, even under its wings. </a:t>
            </a:r>
          </a:p>
          <a:p>
            <a:r>
              <a:rPr lang="en-US" b="1" i="0" dirty="0">
                <a:effectLst/>
                <a:latin typeface="Georgia" panose="02040502050405020303" pitchFamily="18" charset="0"/>
              </a:rPr>
              <a:t>Day and night they never stop saying: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“‘</a:t>
            </a:r>
            <a:r>
              <a:rPr lang="en-US" b="1" i="0" dirty="0">
                <a:effectLst/>
                <a:latin typeface="Georgia" panose="02040502050405020303" pitchFamily="18" charset="0"/>
              </a:rPr>
              <a:t>Holy, holy, holy</a:t>
            </a:r>
          </a:p>
          <a:p>
            <a:r>
              <a:rPr lang="en-US" b="1" i="0" dirty="0">
                <a:effectLst/>
                <a:latin typeface="Georgia" panose="02040502050405020303" pitchFamily="18" charset="0"/>
              </a:rPr>
              <a:t>is the Lord God Almighty</a:t>
            </a:r>
            <a:r>
              <a:rPr lang="en-US" b="0" i="0" dirty="0">
                <a:effectLst/>
                <a:latin typeface="Georgia" panose="02040502050405020303" pitchFamily="18" charset="0"/>
              </a:rPr>
              <a:t>,’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who was, and is, and is to come.”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78918-CEAE-1F01-EC30-1EAC5AFF2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Revelation 4:8 NIV </a:t>
            </a:r>
          </a:p>
        </p:txBody>
      </p:sp>
    </p:spTree>
    <p:extLst>
      <p:ext uri="{BB962C8B-B14F-4D97-AF65-F5344CB8AC3E}">
        <p14:creationId xmlns:p14="http://schemas.microsoft.com/office/powerpoint/2010/main" val="827750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E4289D-64A1-92BF-8755-43DDEB793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Conclusion:</a:t>
            </a:r>
          </a:p>
          <a:p>
            <a:r>
              <a:rPr lang="en-US" dirty="0">
                <a:latin typeface="Georgia" panose="02040502050405020303" pitchFamily="18" charset="0"/>
              </a:rPr>
              <a:t>God is holy, set apart from all creation. Yet through His Son Jesus, He invites us to live in His holiness, </a:t>
            </a:r>
            <a:r>
              <a:rPr lang="en-US" i="1" dirty="0">
                <a:latin typeface="Georgia" panose="02040502050405020303" pitchFamily="18" charset="0"/>
              </a:rPr>
              <a:t>also set apart</a:t>
            </a:r>
            <a:r>
              <a:rPr lang="en-US" dirty="0">
                <a:latin typeface="Georgia" panose="02040502050405020303" pitchFamily="18" charset="0"/>
              </a:rPr>
              <a:t>, so all the world might see the riches of His grace and the depths of His love </a:t>
            </a:r>
            <a:r>
              <a:rPr lang="en-US" b="1" dirty="0">
                <a:latin typeface="Georgia" panose="02040502050405020303" pitchFamily="18" charset="0"/>
              </a:rPr>
              <a:t>through us</a:t>
            </a:r>
            <a:r>
              <a:rPr lang="en-US" dirty="0">
                <a:latin typeface="Georgia" panose="02040502050405020303" pitchFamily="18" charset="0"/>
              </a:rPr>
              <a:t>.</a:t>
            </a:r>
          </a:p>
          <a:p>
            <a:r>
              <a:rPr lang="en-US" dirty="0">
                <a:latin typeface="Georgia" panose="02040502050405020303" pitchFamily="18" charset="0"/>
              </a:rPr>
              <a:t>Holiness is an automatic manifestation when abiding in Christ, who is the Holy One. 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olorful explosion of paint&#10;&#10;Description automatically generated">
            <a:extLst>
              <a:ext uri="{FF2B5EF4-FFF2-40B4-BE49-F238E27FC236}">
                <a16:creationId xmlns:a16="http://schemas.microsoft.com/office/drawing/2014/main" id="{BBCDFBF3-726A-69AF-8DB7-DFCBC8A239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8EAC3C-09A1-2284-006B-34F767EB4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urple lines of light and stars&#10;&#10;Description automatically generated">
            <a:extLst>
              <a:ext uri="{FF2B5EF4-FFF2-40B4-BE49-F238E27FC236}">
                <a16:creationId xmlns:a16="http://schemas.microsoft.com/office/drawing/2014/main" id="{4D5DBE0D-60C9-05B6-C035-E2FAFD610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BAD7E-0C16-23AA-FFFA-67F1B7408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i="0" baseline="30000" dirty="0">
                <a:effectLst/>
                <a:latin typeface="Georgia" panose="02040502050405020303" pitchFamily="18" charset="0"/>
              </a:rPr>
              <a:t>10 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See, </a:t>
            </a:r>
            <a:r>
              <a:rPr lang="en-US" b="1" i="0" dirty="0">
                <a:effectLst/>
                <a:latin typeface="Georgia" panose="02040502050405020303" pitchFamily="18" charset="0"/>
              </a:rPr>
              <a:t>the Sovereign </a:t>
            </a:r>
            <a:r>
              <a:rPr lang="en-US" b="1" i="0" cap="small" dirty="0">
                <a:effectLst/>
                <a:latin typeface="Georgia" panose="02040502050405020303" pitchFamily="18" charset="0"/>
              </a:rPr>
              <a:t>Lord</a:t>
            </a:r>
            <a:r>
              <a:rPr lang="en-US" b="1" i="0" dirty="0">
                <a:effectLst/>
                <a:latin typeface="Georgia" panose="02040502050405020303" pitchFamily="18" charset="0"/>
              </a:rPr>
              <a:t> comes </a:t>
            </a:r>
          </a:p>
          <a:p>
            <a:r>
              <a:rPr lang="en-US" b="1" i="0" dirty="0">
                <a:effectLst/>
                <a:latin typeface="Georgia" panose="02040502050405020303" pitchFamily="18" charset="0"/>
              </a:rPr>
              <a:t>with power</a:t>
            </a:r>
            <a:r>
              <a:rPr lang="en-US" b="0" i="0" dirty="0">
                <a:effectLst/>
                <a:latin typeface="Georgia" panose="02040502050405020303" pitchFamily="18" charset="0"/>
              </a:rPr>
              <a:t>,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b="0" i="0" dirty="0">
                <a:effectLst/>
                <a:latin typeface="Georgia" panose="02040502050405020303" pitchFamily="18" charset="0"/>
              </a:rPr>
              <a:t>    and he rules with a mighty arm.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b="0" i="0" dirty="0">
                <a:effectLst/>
                <a:latin typeface="Georgia" panose="02040502050405020303" pitchFamily="18" charset="0"/>
              </a:rPr>
              <a:t>See, his reward is with him,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b="0" i="0" dirty="0">
                <a:effectLst/>
                <a:latin typeface="Georgia" panose="02040502050405020303" pitchFamily="18" charset="0"/>
              </a:rPr>
              <a:t>    and his recompense accompanies him.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b="1" i="0" baseline="30000" dirty="0">
                <a:effectLst/>
                <a:latin typeface="Georgia" panose="02040502050405020303" pitchFamily="18" charset="0"/>
              </a:rPr>
              <a:t>11 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He tends his flock like a shepherd: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b="0" i="0" dirty="0">
                <a:effectLst/>
                <a:latin typeface="Georgia" panose="02040502050405020303" pitchFamily="18" charset="0"/>
              </a:rPr>
              <a:t>    He gathers the lambs in his arms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b="0" i="0" dirty="0">
                <a:effectLst/>
                <a:latin typeface="Georgia" panose="02040502050405020303" pitchFamily="18" charset="0"/>
              </a:rPr>
              <a:t>and carries them close to his heart;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b="0" i="0" dirty="0">
                <a:effectLst/>
                <a:latin typeface="Georgia" panose="02040502050405020303" pitchFamily="18" charset="0"/>
              </a:rPr>
              <a:t>    he gently leads those that have young.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78918-CEAE-1F01-EC30-1EAC5AFF2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Isaiah 40: 10-14, 18, 25 NIV </a:t>
            </a:r>
          </a:p>
        </p:txBody>
      </p:sp>
    </p:spTree>
    <p:extLst>
      <p:ext uri="{BB962C8B-B14F-4D97-AF65-F5344CB8AC3E}">
        <p14:creationId xmlns:p14="http://schemas.microsoft.com/office/powerpoint/2010/main" val="2269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BAD7E-0C16-23AA-FFFA-67F1B7408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i="0" baseline="30000" dirty="0">
                <a:effectLst/>
                <a:latin typeface="Georgia" panose="02040502050405020303" pitchFamily="18" charset="0"/>
              </a:rPr>
              <a:t>12 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Who has measured the waters in the 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hollow of his hand,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b="0" i="0" dirty="0">
                <a:effectLst/>
                <a:latin typeface="Georgia" panose="02040502050405020303" pitchFamily="18" charset="0"/>
              </a:rPr>
              <a:t>    or with the breadth of his hand marked 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off the heavens?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b="0" i="0" dirty="0">
                <a:effectLst/>
                <a:latin typeface="Georgia" panose="02040502050405020303" pitchFamily="18" charset="0"/>
              </a:rPr>
              <a:t>Who has held the dust of the earth in a basket,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b="0" i="0" dirty="0">
                <a:effectLst/>
                <a:latin typeface="Georgia" panose="02040502050405020303" pitchFamily="18" charset="0"/>
              </a:rPr>
              <a:t>    or weighed the mountains on the scales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b="0" i="0" dirty="0">
                <a:effectLst/>
                <a:latin typeface="Georgia" panose="02040502050405020303" pitchFamily="18" charset="0"/>
              </a:rPr>
              <a:t>    and the hills in a balance?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b="1" i="0" baseline="30000" dirty="0">
                <a:effectLst/>
                <a:latin typeface="Georgia" panose="02040502050405020303" pitchFamily="18" charset="0"/>
              </a:rPr>
              <a:t>13 </a:t>
            </a:r>
            <a:r>
              <a:rPr lang="en-US" b="1" i="0" dirty="0">
                <a:effectLst/>
                <a:latin typeface="Georgia" panose="02040502050405020303" pitchFamily="18" charset="0"/>
              </a:rPr>
              <a:t>Who can fathom the Spirit of the </a:t>
            </a:r>
            <a:r>
              <a:rPr lang="en-US" b="1" i="0" cap="small" dirty="0">
                <a:effectLst/>
                <a:latin typeface="Georgia" panose="02040502050405020303" pitchFamily="18" charset="0"/>
              </a:rPr>
              <a:t>Lord</a:t>
            </a:r>
            <a:r>
              <a:rPr lang="en-US" b="1" i="0" dirty="0">
                <a:effectLst/>
                <a:latin typeface="Georgia" panose="02040502050405020303" pitchFamily="18" charset="0"/>
              </a:rPr>
              <a:t>,</a:t>
            </a:r>
            <a:br>
              <a:rPr lang="en-US" b="1" dirty="0">
                <a:latin typeface="Georgia" panose="02040502050405020303" pitchFamily="18" charset="0"/>
              </a:rPr>
            </a:br>
            <a:r>
              <a:rPr lang="en-US" b="1" i="0" dirty="0">
                <a:effectLst/>
                <a:latin typeface="Georgia" panose="02040502050405020303" pitchFamily="18" charset="0"/>
              </a:rPr>
              <a:t>    or instruct the </a:t>
            </a:r>
            <a:r>
              <a:rPr lang="en-US" b="1" i="0" cap="small" dirty="0">
                <a:effectLst/>
                <a:latin typeface="Georgia" panose="02040502050405020303" pitchFamily="18" charset="0"/>
              </a:rPr>
              <a:t>Lord</a:t>
            </a:r>
            <a:r>
              <a:rPr lang="en-US" b="1" i="0" dirty="0">
                <a:effectLst/>
                <a:latin typeface="Georgia" panose="02040502050405020303" pitchFamily="18" charset="0"/>
              </a:rPr>
              <a:t> as his counselor?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78918-CEAE-1F01-EC30-1EAC5AFF2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Isaiah 40: 10-14, 18, 25 NIV </a:t>
            </a:r>
          </a:p>
        </p:txBody>
      </p:sp>
    </p:spTree>
    <p:extLst>
      <p:ext uri="{BB962C8B-B14F-4D97-AF65-F5344CB8AC3E}">
        <p14:creationId xmlns:p14="http://schemas.microsoft.com/office/powerpoint/2010/main" val="26552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BAD7E-0C16-23AA-FFFA-67F1B7408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i="0" baseline="30000" dirty="0">
                <a:effectLst/>
                <a:latin typeface="Georgia" panose="02040502050405020303" pitchFamily="18" charset="0"/>
              </a:rPr>
              <a:t>14 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Whom did the </a:t>
            </a:r>
            <a:r>
              <a:rPr lang="en-US" b="0" i="0" cap="small" dirty="0">
                <a:effectLst/>
                <a:latin typeface="Georgia" panose="02040502050405020303" pitchFamily="18" charset="0"/>
              </a:rPr>
              <a:t>Lord</a:t>
            </a:r>
            <a:r>
              <a:rPr lang="en-US" b="0" i="0" dirty="0">
                <a:effectLst/>
                <a:latin typeface="Georgia" panose="02040502050405020303" pitchFamily="18" charset="0"/>
              </a:rPr>
              <a:t> consult to </a:t>
            </a:r>
          </a:p>
          <a:p>
            <a:r>
              <a:rPr lang="en-US" b="0" i="0" dirty="0">
                <a:effectLst/>
                <a:latin typeface="Georgia" panose="02040502050405020303" pitchFamily="18" charset="0"/>
              </a:rPr>
              <a:t>enlighten him,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b="0" i="0" dirty="0">
                <a:effectLst/>
                <a:latin typeface="Georgia" panose="02040502050405020303" pitchFamily="18" charset="0"/>
              </a:rPr>
              <a:t>    and who taught him the right way?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b="0" i="0" dirty="0">
                <a:effectLst/>
                <a:latin typeface="Georgia" panose="02040502050405020303" pitchFamily="18" charset="0"/>
              </a:rPr>
              <a:t>Who was it that taught him knowledge,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b="0" i="0" dirty="0">
                <a:effectLst/>
                <a:latin typeface="Georgia" panose="02040502050405020303" pitchFamily="18" charset="0"/>
              </a:rPr>
              <a:t>    or showed him the path of understanding?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78918-CEAE-1F01-EC30-1EAC5AFF2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Isaiah 40: 10-14, 18, 25 NIV </a:t>
            </a:r>
          </a:p>
        </p:txBody>
      </p:sp>
    </p:spTree>
    <p:extLst>
      <p:ext uri="{BB962C8B-B14F-4D97-AF65-F5344CB8AC3E}">
        <p14:creationId xmlns:p14="http://schemas.microsoft.com/office/powerpoint/2010/main" val="118032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BAD7E-0C16-23AA-FFFA-67F1B7408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i="0" baseline="30000" dirty="0">
                <a:effectLst/>
                <a:latin typeface="Georgia" panose="02040502050405020303" pitchFamily="18" charset="0"/>
              </a:rPr>
              <a:t>18 </a:t>
            </a:r>
            <a:r>
              <a:rPr lang="en-US" b="1" i="0" dirty="0">
                <a:effectLst/>
                <a:latin typeface="Georgia" panose="02040502050405020303" pitchFamily="18" charset="0"/>
              </a:rPr>
              <a:t>With whom, then, will you </a:t>
            </a:r>
          </a:p>
          <a:p>
            <a:r>
              <a:rPr lang="en-US" b="1" i="0" dirty="0">
                <a:effectLst/>
                <a:latin typeface="Georgia" panose="02040502050405020303" pitchFamily="18" charset="0"/>
              </a:rPr>
              <a:t>compare God?</a:t>
            </a:r>
            <a:br>
              <a:rPr lang="en-US" b="1" dirty="0">
                <a:latin typeface="Georgia" panose="02040502050405020303" pitchFamily="18" charset="0"/>
              </a:rPr>
            </a:br>
            <a:r>
              <a:rPr lang="en-US" b="0" i="0" dirty="0">
                <a:effectLst/>
                <a:latin typeface="Georgia" panose="02040502050405020303" pitchFamily="18" charset="0"/>
              </a:rPr>
              <a:t>    To what image will you liken him?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78918-CEAE-1F01-EC30-1EAC5AFF2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Isaiah 40: 10-14, 18, 25 NIV </a:t>
            </a:r>
          </a:p>
        </p:txBody>
      </p:sp>
    </p:spTree>
    <p:extLst>
      <p:ext uri="{BB962C8B-B14F-4D97-AF65-F5344CB8AC3E}">
        <p14:creationId xmlns:p14="http://schemas.microsoft.com/office/powerpoint/2010/main" val="77701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BAD7E-0C16-23AA-FFFA-67F1B7408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i="0" baseline="30000" dirty="0">
                <a:effectLst/>
                <a:latin typeface="Georgia" panose="02040502050405020303" pitchFamily="18" charset="0"/>
              </a:rPr>
              <a:t>25 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“To whom will you compare me?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b="0" i="0" dirty="0">
                <a:effectLst/>
                <a:latin typeface="Georgia" panose="02040502050405020303" pitchFamily="18" charset="0"/>
              </a:rPr>
              <a:t>    Or who is my equal?” </a:t>
            </a:r>
          </a:p>
          <a:p>
            <a:r>
              <a:rPr lang="en-US" b="1" i="0" dirty="0">
                <a:effectLst/>
                <a:latin typeface="Georgia" panose="02040502050405020303" pitchFamily="18" charset="0"/>
              </a:rPr>
              <a:t>says the Holy One</a:t>
            </a:r>
            <a:r>
              <a:rPr lang="en-US" b="0" i="0" dirty="0">
                <a:effectLst/>
                <a:latin typeface="Georgia" panose="02040502050405020303" pitchFamily="18" charset="0"/>
              </a:rPr>
              <a:t>.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78918-CEAE-1F01-EC30-1EAC5AFF2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Isaiah 40: 10-14, 18, 25 NIV </a:t>
            </a:r>
          </a:p>
        </p:txBody>
      </p:sp>
    </p:spTree>
    <p:extLst>
      <p:ext uri="{BB962C8B-B14F-4D97-AF65-F5344CB8AC3E}">
        <p14:creationId xmlns:p14="http://schemas.microsoft.com/office/powerpoint/2010/main" val="162978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AM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Holy 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BAD7E-0C16-23AA-FFFA-67F1B7408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Georgia" panose="02040502050405020303" pitchFamily="18" charset="0"/>
              </a:rPr>
              <a:t>“</a:t>
            </a:r>
            <a:r>
              <a:rPr lang="en-US" b="1" i="0" dirty="0">
                <a:effectLst/>
                <a:latin typeface="Georgia" panose="02040502050405020303" pitchFamily="18" charset="0"/>
              </a:rPr>
              <a:t>There is no one holy like the </a:t>
            </a:r>
            <a:r>
              <a:rPr lang="en-US" b="1" i="0" cap="small" dirty="0">
                <a:effectLst/>
                <a:latin typeface="Georgia" panose="02040502050405020303" pitchFamily="18" charset="0"/>
              </a:rPr>
              <a:t>Lord</a:t>
            </a:r>
            <a:r>
              <a:rPr lang="en-US" b="0" i="0" dirty="0">
                <a:effectLst/>
                <a:latin typeface="Georgia" panose="02040502050405020303" pitchFamily="18" charset="0"/>
              </a:rPr>
              <a:t>;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b="0" i="0" dirty="0">
                <a:effectLst/>
                <a:latin typeface="Georgia" panose="02040502050405020303" pitchFamily="18" charset="0"/>
              </a:rPr>
              <a:t>    there is no one besides you;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b="0" i="0" dirty="0">
                <a:effectLst/>
                <a:latin typeface="Georgia" panose="02040502050405020303" pitchFamily="18" charset="0"/>
              </a:rPr>
              <a:t>    there is no Rock like our God.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78918-CEAE-1F01-EC30-1EAC5AFF2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1 Samuel 2:2 NIV </a:t>
            </a:r>
          </a:p>
        </p:txBody>
      </p:sp>
    </p:spTree>
    <p:extLst>
      <p:ext uri="{BB962C8B-B14F-4D97-AF65-F5344CB8AC3E}">
        <p14:creationId xmlns:p14="http://schemas.microsoft.com/office/powerpoint/2010/main" val="7779363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1833</TotalTime>
  <Words>987</Words>
  <Application>Microsoft Office PowerPoint</Application>
  <PresentationFormat>On-screen Show (4:3)</PresentationFormat>
  <Paragraphs>78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Georgia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Karrie Landsverk</cp:lastModifiedBy>
  <cp:revision>31</cp:revision>
  <dcterms:created xsi:type="dcterms:W3CDTF">2014-03-26T14:03:34Z</dcterms:created>
  <dcterms:modified xsi:type="dcterms:W3CDTF">2025-09-19T20:37:44Z</dcterms:modified>
</cp:coreProperties>
</file>