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6"/>
  </p:notesMasterIdLst>
  <p:handoutMasterIdLst>
    <p:handoutMasterId r:id="rId37"/>
  </p:handoutMasterIdLst>
  <p:sldIdLst>
    <p:sldId id="399" r:id="rId2"/>
    <p:sldId id="395" r:id="rId3"/>
    <p:sldId id="400" r:id="rId4"/>
    <p:sldId id="396" r:id="rId5"/>
    <p:sldId id="397" r:id="rId6"/>
    <p:sldId id="392" r:id="rId7"/>
    <p:sldId id="389" r:id="rId8"/>
    <p:sldId id="350" r:id="rId9"/>
    <p:sldId id="383" r:id="rId10"/>
    <p:sldId id="382" r:id="rId11"/>
    <p:sldId id="373" r:id="rId12"/>
    <p:sldId id="391" r:id="rId13"/>
    <p:sldId id="402" r:id="rId14"/>
    <p:sldId id="401" r:id="rId15"/>
    <p:sldId id="257" r:id="rId16"/>
    <p:sldId id="398" r:id="rId17"/>
    <p:sldId id="375" r:id="rId18"/>
    <p:sldId id="381" r:id="rId19"/>
    <p:sldId id="376" r:id="rId20"/>
    <p:sldId id="377" r:id="rId21"/>
    <p:sldId id="390" r:id="rId22"/>
    <p:sldId id="354" r:id="rId23"/>
    <p:sldId id="393" r:id="rId24"/>
    <p:sldId id="394" r:id="rId25"/>
    <p:sldId id="404" r:id="rId26"/>
    <p:sldId id="403" r:id="rId27"/>
    <p:sldId id="384" r:id="rId28"/>
    <p:sldId id="385" r:id="rId29"/>
    <p:sldId id="386" r:id="rId30"/>
    <p:sldId id="387" r:id="rId31"/>
    <p:sldId id="357" r:id="rId32"/>
    <p:sldId id="351" r:id="rId33"/>
    <p:sldId id="379" r:id="rId34"/>
    <p:sldId id="353" r:id="rId35"/>
  </p:sldIdLst>
  <p:sldSz cx="9144000" cy="6858000" type="screen4x3"/>
  <p:notesSz cx="7086600" cy="9372600"/>
  <p:defaultTextStyle>
    <a:defPPr>
      <a:defRPr lang="en-US"/>
    </a:defPPr>
    <a:lvl1pPr algn="l" rtl="0" fontAlgn="base">
      <a:spcBef>
        <a:spcPct val="0"/>
      </a:spcBef>
      <a:spcAft>
        <a:spcPct val="0"/>
      </a:spcAft>
      <a:defRPr sz="28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8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8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8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8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8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8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8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8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2">
          <p15:clr>
            <a:srgbClr val="A4A3A4"/>
          </p15:clr>
        </p15:guide>
        <p15:guide id="2" pos="22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acDonald" initials="dc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464" autoAdjust="0"/>
  </p:normalViewPr>
  <p:slideViewPr>
    <p:cSldViewPr snapToObjects="1">
      <p:cViewPr>
        <p:scale>
          <a:sx n="83" d="100"/>
          <a:sy n="83" d="100"/>
        </p:scale>
        <p:origin x="1450" y="67"/>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75" d="100"/>
          <a:sy n="75" d="100"/>
        </p:scale>
        <p:origin x="-1434" y="372"/>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2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4-02-03T07:55:23.540" idx="1">
    <p:pos x="10" y="10"/>
    <p:text>The colors of the boxes should be different to highlight that they are different accounts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xmlns="" id="{8FE25ED8-64A9-408F-A405-549530A88501}"/>
              </a:ext>
            </a:extLst>
          </p:cNvPr>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4439" tIns="47220" rIns="94439" bIns="47220" numCol="1" anchor="t" anchorCtr="0" compatLnSpc="1">
            <a:prstTxWarp prst="textNoShape">
              <a:avLst/>
            </a:prstTxWarp>
          </a:bodyPr>
          <a:lstStyle>
            <a:lvl1pPr eaLnBrk="1" hangingPunct="1">
              <a:defRPr sz="1200">
                <a:cs typeface="+mn-cs"/>
              </a:defRPr>
            </a:lvl1pPr>
          </a:lstStyle>
          <a:p>
            <a:pPr>
              <a:defRPr/>
            </a:pPr>
            <a:endParaRPr lang="en-US"/>
          </a:p>
        </p:txBody>
      </p:sp>
      <p:sp>
        <p:nvSpPr>
          <p:cNvPr id="221187" name="Rectangle 3">
            <a:extLst>
              <a:ext uri="{FF2B5EF4-FFF2-40B4-BE49-F238E27FC236}">
                <a16:creationId xmlns:a16="http://schemas.microsoft.com/office/drawing/2014/main" xmlns="" id="{A8CBA977-7380-547A-436E-99192D1A2DBF}"/>
              </a:ext>
            </a:extLst>
          </p:cNvPr>
          <p:cNvSpPr>
            <a:spLocks noGrp="1" noChangeArrowheads="1"/>
          </p:cNvSpPr>
          <p:nvPr>
            <p:ph type="dt" sz="quarter" idx="1"/>
          </p:nvPr>
        </p:nvSpPr>
        <p:spPr bwMode="auto">
          <a:xfrm>
            <a:off x="4014788" y="0"/>
            <a:ext cx="3070225" cy="468313"/>
          </a:xfrm>
          <a:prstGeom prst="rect">
            <a:avLst/>
          </a:prstGeom>
          <a:noFill/>
          <a:ln w="9525">
            <a:noFill/>
            <a:miter lim="800000"/>
            <a:headEnd/>
            <a:tailEnd/>
          </a:ln>
          <a:effectLst/>
        </p:spPr>
        <p:txBody>
          <a:bodyPr vert="horz" wrap="square" lIns="94439" tIns="47220" rIns="94439" bIns="47220"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221188" name="Rectangle 4">
            <a:extLst>
              <a:ext uri="{FF2B5EF4-FFF2-40B4-BE49-F238E27FC236}">
                <a16:creationId xmlns:a16="http://schemas.microsoft.com/office/drawing/2014/main" xmlns="" id="{B318E376-A99E-D680-0CC9-C0D83AF81D6A}"/>
              </a:ext>
            </a:extLst>
          </p:cNvPr>
          <p:cNvSpPr>
            <a:spLocks noGrp="1" noChangeArrowheads="1"/>
          </p:cNvSpPr>
          <p:nvPr>
            <p:ph type="ftr" sz="quarter" idx="2"/>
          </p:nvPr>
        </p:nvSpPr>
        <p:spPr bwMode="auto">
          <a:xfrm>
            <a:off x="0" y="8902700"/>
            <a:ext cx="3070225" cy="468313"/>
          </a:xfrm>
          <a:prstGeom prst="rect">
            <a:avLst/>
          </a:prstGeom>
          <a:noFill/>
          <a:ln w="9525">
            <a:noFill/>
            <a:miter lim="800000"/>
            <a:headEnd/>
            <a:tailEnd/>
          </a:ln>
          <a:effectLst/>
        </p:spPr>
        <p:txBody>
          <a:bodyPr vert="horz" wrap="square" lIns="94439" tIns="47220" rIns="94439" bIns="47220" numCol="1" anchor="b" anchorCtr="0" compatLnSpc="1">
            <a:prstTxWarp prst="textNoShape">
              <a:avLst/>
            </a:prstTxWarp>
          </a:bodyPr>
          <a:lstStyle>
            <a:lvl1pPr eaLnBrk="1" hangingPunct="1">
              <a:defRPr sz="1200">
                <a:cs typeface="+mn-cs"/>
              </a:defRPr>
            </a:lvl1pPr>
          </a:lstStyle>
          <a:p>
            <a:pPr>
              <a:defRPr/>
            </a:pPr>
            <a:endParaRPr lang="en-US"/>
          </a:p>
        </p:txBody>
      </p:sp>
      <p:sp>
        <p:nvSpPr>
          <p:cNvPr id="221189" name="Rectangle 5">
            <a:extLst>
              <a:ext uri="{FF2B5EF4-FFF2-40B4-BE49-F238E27FC236}">
                <a16:creationId xmlns:a16="http://schemas.microsoft.com/office/drawing/2014/main" xmlns="" id="{F25E4B4B-6827-C418-4B9F-FD7AE16CF3E1}"/>
              </a:ext>
            </a:extLst>
          </p:cNvPr>
          <p:cNvSpPr>
            <a:spLocks noGrp="1" noChangeArrowheads="1"/>
          </p:cNvSpPr>
          <p:nvPr>
            <p:ph type="sldNum" sz="quarter" idx="3"/>
          </p:nvPr>
        </p:nvSpPr>
        <p:spPr bwMode="auto">
          <a:xfrm>
            <a:off x="4014788" y="8902700"/>
            <a:ext cx="3070225" cy="468313"/>
          </a:xfrm>
          <a:prstGeom prst="rect">
            <a:avLst/>
          </a:prstGeom>
          <a:noFill/>
          <a:ln w="9525">
            <a:noFill/>
            <a:miter lim="800000"/>
            <a:headEnd/>
            <a:tailEnd/>
          </a:ln>
          <a:effectLst/>
        </p:spPr>
        <p:txBody>
          <a:bodyPr vert="horz" wrap="square" lIns="94439" tIns="47220" rIns="94439" bIns="47220" numCol="1" anchor="b" anchorCtr="0" compatLnSpc="1">
            <a:prstTxWarp prst="textNoShape">
              <a:avLst/>
            </a:prstTxWarp>
          </a:bodyPr>
          <a:lstStyle>
            <a:lvl1pPr algn="r">
              <a:defRPr sz="1200"/>
            </a:lvl1pPr>
          </a:lstStyle>
          <a:p>
            <a:fld id="{879AAC35-3053-874C-A9EB-E6951710DA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F77BBF37-2D0D-6BCE-389B-AE308B841A18}"/>
              </a:ext>
            </a:extLst>
          </p:cNvPr>
          <p:cNvSpPr>
            <a:spLocks noGrp="1" noChangeArrowheads="1"/>
          </p:cNvSpPr>
          <p:nvPr>
            <p:ph type="hdr" sz="quarter"/>
          </p:nvPr>
        </p:nvSpPr>
        <p:spPr bwMode="auto">
          <a:xfrm>
            <a:off x="0" y="0"/>
            <a:ext cx="3070225" cy="466725"/>
          </a:xfrm>
          <a:prstGeom prst="rect">
            <a:avLst/>
          </a:prstGeom>
          <a:noFill/>
          <a:ln w="9525">
            <a:noFill/>
            <a:miter lim="800000"/>
            <a:headEnd/>
            <a:tailEnd/>
          </a:ln>
          <a:effectLst/>
        </p:spPr>
        <p:txBody>
          <a:bodyPr vert="horz" wrap="square" lIns="94760" tIns="47381" rIns="94760" bIns="47381" numCol="1" anchor="t" anchorCtr="0" compatLnSpc="1">
            <a:prstTxWarp prst="textNoShape">
              <a:avLst/>
            </a:prstTxWarp>
          </a:bodyPr>
          <a:lstStyle>
            <a:lvl1pPr defTabSz="947671" eaLnBrk="1" hangingPunct="1">
              <a:defRPr sz="1200">
                <a:cs typeface="+mn-cs"/>
              </a:defRPr>
            </a:lvl1pPr>
          </a:lstStyle>
          <a:p>
            <a:pPr>
              <a:defRPr/>
            </a:pPr>
            <a:endParaRPr lang="en-US"/>
          </a:p>
        </p:txBody>
      </p:sp>
      <p:sp>
        <p:nvSpPr>
          <p:cNvPr id="6147" name="Rectangle 3">
            <a:extLst>
              <a:ext uri="{FF2B5EF4-FFF2-40B4-BE49-F238E27FC236}">
                <a16:creationId xmlns:a16="http://schemas.microsoft.com/office/drawing/2014/main" xmlns="" id="{F6999505-5F71-6F93-56DC-3969E46973AE}"/>
              </a:ext>
            </a:extLst>
          </p:cNvPr>
          <p:cNvSpPr>
            <a:spLocks noGrp="1" noChangeArrowheads="1"/>
          </p:cNvSpPr>
          <p:nvPr>
            <p:ph type="dt" idx="1"/>
          </p:nvPr>
        </p:nvSpPr>
        <p:spPr bwMode="auto">
          <a:xfrm>
            <a:off x="4016375" y="0"/>
            <a:ext cx="3070225" cy="466725"/>
          </a:xfrm>
          <a:prstGeom prst="rect">
            <a:avLst/>
          </a:prstGeom>
          <a:noFill/>
          <a:ln w="9525">
            <a:noFill/>
            <a:miter lim="800000"/>
            <a:headEnd/>
            <a:tailEnd/>
          </a:ln>
          <a:effectLst/>
        </p:spPr>
        <p:txBody>
          <a:bodyPr vert="horz" wrap="square" lIns="94760" tIns="47381" rIns="94760" bIns="47381" numCol="1" anchor="t" anchorCtr="0" compatLnSpc="1">
            <a:prstTxWarp prst="textNoShape">
              <a:avLst/>
            </a:prstTxWarp>
          </a:bodyPr>
          <a:lstStyle>
            <a:lvl1pPr algn="r" defTabSz="947671" eaLnBrk="1" hangingPunct="1">
              <a:defRPr sz="1200">
                <a:cs typeface="+mn-cs"/>
              </a:defRPr>
            </a:lvl1pPr>
          </a:lstStyle>
          <a:p>
            <a:pPr>
              <a:defRPr/>
            </a:pPr>
            <a:endParaRPr lang="en-US"/>
          </a:p>
        </p:txBody>
      </p:sp>
      <p:sp>
        <p:nvSpPr>
          <p:cNvPr id="27652" name="Rectangle 4">
            <a:extLst>
              <a:ext uri="{FF2B5EF4-FFF2-40B4-BE49-F238E27FC236}">
                <a16:creationId xmlns:a16="http://schemas.microsoft.com/office/drawing/2014/main" xmlns="" id="{CF642524-C714-5C47-3A27-7408F23B4E59}"/>
              </a:ext>
            </a:extLst>
          </p:cNvPr>
          <p:cNvSpPr>
            <a:spLocks noGrp="1" noRot="1" noChangeAspect="1" noChangeArrowheads="1" noTextEdit="1"/>
          </p:cNvSpPr>
          <p:nvPr>
            <p:ph type="sldImg" idx="2"/>
          </p:nvPr>
        </p:nvSpPr>
        <p:spPr bwMode="auto">
          <a:xfrm>
            <a:off x="1200150" y="703263"/>
            <a:ext cx="4687888"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xmlns="" id="{8011D1ED-EC78-596C-A872-6DCC9809ADD3}"/>
              </a:ext>
            </a:extLst>
          </p:cNvPr>
          <p:cNvSpPr>
            <a:spLocks noGrp="1" noChangeArrowheads="1"/>
          </p:cNvSpPr>
          <p:nvPr>
            <p:ph type="body" sz="quarter" idx="3"/>
          </p:nvPr>
        </p:nvSpPr>
        <p:spPr bwMode="auto">
          <a:xfrm>
            <a:off x="944563" y="4451350"/>
            <a:ext cx="5197475" cy="4217988"/>
          </a:xfrm>
          <a:prstGeom prst="rect">
            <a:avLst/>
          </a:prstGeom>
          <a:noFill/>
          <a:ln w="9525">
            <a:noFill/>
            <a:miter lim="800000"/>
            <a:headEnd/>
            <a:tailEnd/>
          </a:ln>
          <a:effectLst/>
        </p:spPr>
        <p:txBody>
          <a:bodyPr vert="horz" wrap="square" lIns="94760" tIns="47381" rIns="94760" bIns="473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xmlns="" id="{4AA5BBE0-F30D-83F2-1CF6-28AC15BA6CF7}"/>
              </a:ext>
            </a:extLst>
          </p:cNvPr>
          <p:cNvSpPr>
            <a:spLocks noGrp="1" noChangeArrowheads="1"/>
          </p:cNvSpPr>
          <p:nvPr>
            <p:ph type="ftr" sz="quarter" idx="4"/>
          </p:nvPr>
        </p:nvSpPr>
        <p:spPr bwMode="auto">
          <a:xfrm>
            <a:off x="0" y="8905875"/>
            <a:ext cx="3070225" cy="466725"/>
          </a:xfrm>
          <a:prstGeom prst="rect">
            <a:avLst/>
          </a:prstGeom>
          <a:noFill/>
          <a:ln w="9525">
            <a:noFill/>
            <a:miter lim="800000"/>
            <a:headEnd/>
            <a:tailEnd/>
          </a:ln>
          <a:effectLst/>
        </p:spPr>
        <p:txBody>
          <a:bodyPr vert="horz" wrap="square" lIns="94760" tIns="47381" rIns="94760" bIns="47381" numCol="1" anchor="b" anchorCtr="0" compatLnSpc="1">
            <a:prstTxWarp prst="textNoShape">
              <a:avLst/>
            </a:prstTxWarp>
          </a:bodyPr>
          <a:lstStyle>
            <a:lvl1pPr defTabSz="947671" eaLnBrk="1" hangingPunct="1">
              <a:defRPr sz="1200">
                <a:cs typeface="+mn-cs"/>
              </a:defRPr>
            </a:lvl1pPr>
          </a:lstStyle>
          <a:p>
            <a:pPr>
              <a:defRPr/>
            </a:pPr>
            <a:endParaRPr lang="en-US"/>
          </a:p>
        </p:txBody>
      </p:sp>
      <p:sp>
        <p:nvSpPr>
          <p:cNvPr id="6151" name="Rectangle 7">
            <a:extLst>
              <a:ext uri="{FF2B5EF4-FFF2-40B4-BE49-F238E27FC236}">
                <a16:creationId xmlns:a16="http://schemas.microsoft.com/office/drawing/2014/main" xmlns="" id="{240C7F8A-A1FE-2A79-747D-EDC82531F0C4}"/>
              </a:ext>
            </a:extLst>
          </p:cNvPr>
          <p:cNvSpPr>
            <a:spLocks noGrp="1" noChangeArrowheads="1"/>
          </p:cNvSpPr>
          <p:nvPr>
            <p:ph type="sldNum" sz="quarter" idx="5"/>
          </p:nvPr>
        </p:nvSpPr>
        <p:spPr bwMode="auto">
          <a:xfrm>
            <a:off x="4016375" y="8905875"/>
            <a:ext cx="3070225" cy="466725"/>
          </a:xfrm>
          <a:prstGeom prst="rect">
            <a:avLst/>
          </a:prstGeom>
          <a:noFill/>
          <a:ln w="9525">
            <a:noFill/>
            <a:miter lim="800000"/>
            <a:headEnd/>
            <a:tailEnd/>
          </a:ln>
          <a:effectLst/>
        </p:spPr>
        <p:txBody>
          <a:bodyPr vert="horz" wrap="square" lIns="94760" tIns="47381" rIns="94760" bIns="47381" numCol="1" anchor="b" anchorCtr="0" compatLnSpc="1">
            <a:prstTxWarp prst="textNoShape">
              <a:avLst/>
            </a:prstTxWarp>
          </a:bodyPr>
          <a:lstStyle>
            <a:lvl1pPr algn="r" defTabSz="946150">
              <a:defRPr sz="1200"/>
            </a:lvl1pPr>
          </a:lstStyle>
          <a:p>
            <a:fld id="{F11590C5-7A4B-064C-AE56-5F824642F920}" type="slidenum">
              <a:rPr lang="en-US" altLang="en-US"/>
              <a:pPr/>
              <a:t>‹#›</a:t>
            </a:fld>
            <a:endParaRPr lang="en-US" altLang="en-US"/>
          </a:p>
        </p:txBody>
      </p:sp>
    </p:spTree>
    <p:extLst>
      <p:ext uri="{BB962C8B-B14F-4D97-AF65-F5344CB8AC3E}">
        <p14:creationId xmlns:p14="http://schemas.microsoft.com/office/powerpoint/2010/main" val="1636851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xmlns="" id="{631A6229-0371-29B7-C4A5-F064B3E79C85}"/>
              </a:ext>
            </a:extLst>
          </p:cNvPr>
          <p:cNvSpPr>
            <a:spLocks noGrp="1" noChangeArrowheads="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2DD7A40B-DFEA-C645-B7C5-EA2FDC6B8A81}" type="slidenum">
              <a:rPr lang="en-US" altLang="en-US" sz="1200"/>
              <a:pPr eaLnBrk="1" hangingPunct="1"/>
              <a:t>1</a:t>
            </a:fld>
            <a:endParaRPr lang="en-US" altLang="en-US" sz="1200"/>
          </a:p>
        </p:txBody>
      </p:sp>
      <p:sp>
        <p:nvSpPr>
          <p:cNvPr id="28675" name="Rectangle 2">
            <a:extLst>
              <a:ext uri="{FF2B5EF4-FFF2-40B4-BE49-F238E27FC236}">
                <a16:creationId xmlns:a16="http://schemas.microsoft.com/office/drawing/2014/main" xmlns="" id="{28213F8A-303C-45A4-6514-040DAA9E75F5}"/>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xmlns="" id="{6CBB9B3B-8910-3789-284F-377952C943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a:latin typeface="Arial" panose="020B0604020202020204" pitchFamily="34" charset="0"/>
              </a:rPr>
              <a:t>The goal for today’s session is to provide insights regarding why health care costs are perceived as being “out of control.”   Liberty Health Group is an information-based company.  Our primary mission to develop access to affordable, high-quality health care portals, while rewarding innovation. </a:t>
            </a:r>
          </a:p>
          <a:p>
            <a:pPr algn="just"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44109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xmlns="" id="{FBD4A4C1-A1F3-D621-F76B-7370538AA0E2}"/>
              </a:ext>
            </a:extLst>
          </p:cNvPr>
          <p:cNvSpPr>
            <a:spLocks noGrp="1" noChangeArrowheads="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F1E7787A-ED67-B34C-BAF9-67A8AF55B9B9}" type="slidenum">
              <a:rPr lang="en-US" altLang="en-US" sz="1200"/>
              <a:pPr eaLnBrk="1" hangingPunct="1"/>
              <a:t>17</a:t>
            </a:fld>
            <a:endParaRPr lang="en-US" altLang="en-US" sz="1200"/>
          </a:p>
        </p:txBody>
      </p:sp>
      <p:sp>
        <p:nvSpPr>
          <p:cNvPr id="33795" name="Rectangle 2">
            <a:extLst>
              <a:ext uri="{FF2B5EF4-FFF2-40B4-BE49-F238E27FC236}">
                <a16:creationId xmlns:a16="http://schemas.microsoft.com/office/drawing/2014/main" xmlns="" id="{19912AAD-C2D1-6C4B-91FB-12382707EC96}"/>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xmlns="" id="{C014CF03-3AA8-8B14-BCC2-3D654F5EA072}"/>
              </a:ext>
            </a:extLst>
          </p:cNvPr>
          <p:cNvSpPr>
            <a:spLocks noGrp="1" noChangeArrowheads="1"/>
          </p:cNvSpPr>
          <p:nvPr>
            <p:ph type="body" idx="1"/>
          </p:nvPr>
        </p:nvSpPr>
        <p:spPr>
          <a:xfrm>
            <a:off x="708025" y="4451350"/>
            <a:ext cx="567055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Reformation means you simply re-arrange things on the table.  Health Care reformation is like re-arranging the chairs on the Titanic.  Or, performing CPR on managed care principles that have not been successful.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usual attempts (increasing the co-pay; switching insurance carriers; implementing flawed pre-tax accounts [cafeteria plan, FSA]; have only resulted in frustration and confusion)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Transformation is needed.  What does this involve?  Engaging the employee so they have control regarding their benefit dollars.  The latest buzz words to describe this is the Consumer Directed Health Care model.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Employers may give employees control of a portion of their benefit dollars without fear that the employee will abuse/lose this money.  This is because there are checks and balances in place to prevent abuse.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retirement benefits are dramatically improved by giving employees control of a portion of their benefit dollars.</a:t>
            </a:r>
          </a:p>
        </p:txBody>
      </p:sp>
    </p:spTree>
    <p:extLst>
      <p:ext uri="{BB962C8B-B14F-4D97-AF65-F5344CB8AC3E}">
        <p14:creationId xmlns:p14="http://schemas.microsoft.com/office/powerpoint/2010/main" val="331946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xmlns="" id="{F0D60ED2-3DB1-14F7-275C-DD6FBA15052A}"/>
              </a:ext>
            </a:extLst>
          </p:cNvPr>
          <p:cNvSpPr>
            <a:spLocks noGrp="1" noChangeArrowheads="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D093EC22-2952-D04C-8DE9-2BBEA3BB015B}" type="slidenum">
              <a:rPr lang="en-US" altLang="en-US" sz="1200"/>
              <a:pPr eaLnBrk="1" hangingPunct="1"/>
              <a:t>18</a:t>
            </a:fld>
            <a:endParaRPr lang="en-US" altLang="en-US" sz="1200"/>
          </a:p>
        </p:txBody>
      </p:sp>
      <p:sp>
        <p:nvSpPr>
          <p:cNvPr id="44035" name="Rectangle 2">
            <a:extLst>
              <a:ext uri="{FF2B5EF4-FFF2-40B4-BE49-F238E27FC236}">
                <a16:creationId xmlns:a16="http://schemas.microsoft.com/office/drawing/2014/main" xmlns="" id="{4B853877-85B9-D15B-D732-37C0B82FE5CD}"/>
              </a:ext>
            </a:extLst>
          </p:cNvPr>
          <p:cNvSpPr>
            <a:spLocks noGrp="1" noRot="1" noChangeAspect="1" noChangeArrowheads="1" noTextEdit="1"/>
          </p:cNvSpPr>
          <p:nvPr>
            <p:ph type="sldImg"/>
          </p:nvPr>
        </p:nvSpPr>
        <p:spPr>
          <a:xfrm>
            <a:off x="1201738" y="701675"/>
            <a:ext cx="4691062" cy="3517900"/>
          </a:xfrm>
          <a:ln/>
        </p:spPr>
      </p:sp>
      <p:sp>
        <p:nvSpPr>
          <p:cNvPr id="44036" name="Rectangle 3">
            <a:extLst>
              <a:ext uri="{FF2B5EF4-FFF2-40B4-BE49-F238E27FC236}">
                <a16:creationId xmlns:a16="http://schemas.microsoft.com/office/drawing/2014/main" xmlns="" id="{519018C4-325B-AD15-99EC-13B987B5A9CB}"/>
              </a:ext>
            </a:extLst>
          </p:cNvPr>
          <p:cNvSpPr>
            <a:spLocks noGrp="1" noChangeArrowheads="1"/>
          </p:cNvSpPr>
          <p:nvPr>
            <p:ph type="body" idx="1"/>
          </p:nvPr>
        </p:nvSpPr>
        <p:spPr>
          <a:xfrm>
            <a:off x="944563" y="4451350"/>
            <a:ext cx="5197475"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a:latin typeface="Arial" panose="020B0604020202020204" pitchFamily="34" charset="0"/>
              </a:rPr>
              <a:t>The Consumer Directed Health Care Model</a:t>
            </a:r>
            <a:r>
              <a:rPr lang="en-US" altLang="en-US" b="1">
                <a:latin typeface="Arial" panose="020B0604020202020204" pitchFamily="34" charset="0"/>
              </a:rPr>
              <a:t> </a:t>
            </a:r>
            <a:r>
              <a:rPr lang="en-US" altLang="en-US">
                <a:latin typeface="Arial" panose="020B0604020202020204" pitchFamily="34" charset="0"/>
              </a:rPr>
              <a:t>shifts the direction of the Benefit Dollars.  The employer takes money current being spent and directs it through the employee.  The employer/employee can make the decision regarding the insurance option that best meets their needs.</a:t>
            </a:r>
          </a:p>
          <a:p>
            <a:pPr algn="just" eaLnBrk="1" hangingPunct="1"/>
            <a:r>
              <a:rPr lang="en-US" altLang="en-US">
                <a:latin typeface="Arial" panose="020B0604020202020204" pitchFamily="34" charset="0"/>
              </a:rPr>
              <a:t>This is a win-win solution.</a:t>
            </a:r>
          </a:p>
          <a:p>
            <a:pPr algn="just" eaLnBrk="1" hangingPunct="1"/>
            <a:r>
              <a:rPr lang="en-US" altLang="en-US" b="1">
                <a:latin typeface="Arial" panose="020B0604020202020204" pitchFamily="34" charset="0"/>
              </a:rPr>
              <a:t>Employer wins</a:t>
            </a:r>
            <a:r>
              <a:rPr lang="en-US" altLang="en-US">
                <a:latin typeface="Arial" panose="020B0604020202020204" pitchFamily="34" charset="0"/>
              </a:rPr>
              <a:t> – they give employees decision making authority with money currently being spent.  They can “vest” good employees with this method.</a:t>
            </a:r>
          </a:p>
          <a:p>
            <a:pPr algn="just" eaLnBrk="1" hangingPunct="1"/>
            <a:r>
              <a:rPr lang="en-US" altLang="en-US" b="1">
                <a:latin typeface="Arial" panose="020B0604020202020204" pitchFamily="34" charset="0"/>
              </a:rPr>
              <a:t>Employee wins </a:t>
            </a:r>
            <a:r>
              <a:rPr lang="en-US" altLang="en-US">
                <a:latin typeface="Arial" panose="020B0604020202020204" pitchFamily="34" charset="0"/>
              </a:rPr>
              <a:t>– healthy lifestyles are rewarded.  They are more likely to pursue options for elimination of the need for medication vs. trying to find a way to “pay for medications.”  Money not spent can accumulate for unpredictable medical needs (remember that $11,000 is the average out of pocket expenses for those in medical bankruptcy)</a:t>
            </a:r>
          </a:p>
          <a:p>
            <a:pPr algn="just" eaLnBrk="1" hangingPunct="1"/>
            <a:r>
              <a:rPr lang="en-US" altLang="en-US" b="1">
                <a:latin typeface="Arial" panose="020B0604020202020204" pitchFamily="34" charset="0"/>
              </a:rPr>
              <a:t>Physician/Health Care provider win </a:t>
            </a:r>
            <a:r>
              <a:rPr lang="en-US" altLang="en-US">
                <a:latin typeface="Arial" panose="020B0604020202020204" pitchFamily="34" charset="0"/>
              </a:rPr>
              <a:t>– They can “charge less and make more” because they eliminate billing overhead</a:t>
            </a:r>
          </a:p>
          <a:p>
            <a:pPr algn="just" eaLnBrk="1" hangingPunct="1"/>
            <a:r>
              <a:rPr lang="en-US" altLang="en-US" b="1">
                <a:latin typeface="Arial" panose="020B0604020202020204" pitchFamily="34" charset="0"/>
              </a:rPr>
              <a:t>Society wins –</a:t>
            </a:r>
            <a:r>
              <a:rPr lang="en-US" altLang="en-US">
                <a:latin typeface="Arial" panose="020B0604020202020204" pitchFamily="34" charset="0"/>
              </a:rPr>
              <a:t>innovation is rewarded, costs are controlled, and the fear of not having access to affordable health care is minimized.  This will eventually decrease the taxpayer burden needed to fund Medicaid/ Medicare.</a:t>
            </a:r>
            <a:endParaRPr lang="en-US" altLang="en-US" b="1">
              <a:latin typeface="Arial" panose="020B0604020202020204" pitchFamily="34" charset="0"/>
            </a:endParaRPr>
          </a:p>
          <a:p>
            <a:pPr algn="just"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49443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xmlns="" id="{15FF96F4-592C-2173-5944-B6B652652C34}"/>
              </a:ext>
            </a:extLst>
          </p:cNvPr>
          <p:cNvSpPr>
            <a:spLocks noGrp="1" noChangeArrowheads="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EEACCE7C-1FB3-8842-9DB6-4763D2621DAF}" type="slidenum">
              <a:rPr lang="en-US" altLang="en-US" sz="1200"/>
              <a:pPr eaLnBrk="1" hangingPunct="1"/>
              <a:t>19</a:t>
            </a:fld>
            <a:endParaRPr lang="en-US" altLang="en-US" sz="1200"/>
          </a:p>
        </p:txBody>
      </p:sp>
      <p:sp>
        <p:nvSpPr>
          <p:cNvPr id="36867" name="Rectangle 2">
            <a:extLst>
              <a:ext uri="{FF2B5EF4-FFF2-40B4-BE49-F238E27FC236}">
                <a16:creationId xmlns:a16="http://schemas.microsoft.com/office/drawing/2014/main" xmlns="" id="{6FF37621-FC1F-CB15-A4E6-F376144B077B}"/>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xmlns="" id="{8300A6A3-1D01-1EE2-7DDC-5181BD06D55A}"/>
              </a:ext>
            </a:extLst>
          </p:cNvPr>
          <p:cNvSpPr>
            <a:spLocks noGrp="1" noChangeArrowheads="1"/>
          </p:cNvSpPr>
          <p:nvPr>
            <p:ph type="body" idx="1"/>
          </p:nvPr>
        </p:nvSpPr>
        <p:spPr>
          <a:xfrm>
            <a:off x="708025" y="4451350"/>
            <a:ext cx="567055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black line is health insurance inflation.  The blue line represents medical inflation.  As you can see, medical inflation has been stable for the past several years.  The disparity between premium inflation and medical inflation is because the employee is not acting like a consumer.  This is why the greatest increase in the number of visits to the ER are patients with insurance.  Most likely, this is because the patient is not acting like a consumer and does not appreciate the increased costs associated with an ER visit compared to a clinic visit.</a:t>
            </a:r>
          </a:p>
          <a:p>
            <a:pPr eaLnBrk="1" hangingPunct="1"/>
            <a:r>
              <a:rPr lang="en-US" altLang="en-US">
                <a:latin typeface="Arial" panose="020B0604020202020204" pitchFamily="34" charset="0"/>
              </a:rPr>
              <a:t>The Consumer Directed Model resolves the tension regarding ER visits vs. Clinic visits by allowing the individual to determine the most appropriate place to receive their health care.  Some may prefer the more expensive ER visit while others opt for the clinic visit.  The employer is removed from potential liability associated with barriers to health care by imposed penalties for ER visits.</a:t>
            </a:r>
          </a:p>
        </p:txBody>
      </p:sp>
    </p:spTree>
    <p:extLst>
      <p:ext uri="{BB962C8B-B14F-4D97-AF65-F5344CB8AC3E}">
        <p14:creationId xmlns:p14="http://schemas.microsoft.com/office/powerpoint/2010/main" val="676532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xmlns="" id="{964D5C3B-F066-35B5-FE41-2575ABD8CD0D}"/>
              </a:ext>
            </a:extLst>
          </p:cNvPr>
          <p:cNvSpPr>
            <a:spLocks noGrp="1" noChangeArrowheads="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1B8327A0-A7A3-094C-8BD0-48B77432ED24}" type="slidenum">
              <a:rPr lang="en-US" altLang="en-US" sz="1200"/>
              <a:pPr eaLnBrk="1" hangingPunct="1"/>
              <a:t>20</a:t>
            </a:fld>
            <a:endParaRPr lang="en-US" altLang="en-US" sz="1200"/>
          </a:p>
        </p:txBody>
      </p:sp>
      <p:sp>
        <p:nvSpPr>
          <p:cNvPr id="37891" name="Rectangle 2">
            <a:extLst>
              <a:ext uri="{FF2B5EF4-FFF2-40B4-BE49-F238E27FC236}">
                <a16:creationId xmlns:a16="http://schemas.microsoft.com/office/drawing/2014/main" xmlns="" id="{C4599A12-1B29-4861-8EFE-E19B09AA4996}"/>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xmlns="" id="{A5184407-1DAE-AE02-AD56-BB770D24C544}"/>
              </a:ext>
            </a:extLst>
          </p:cNvPr>
          <p:cNvSpPr>
            <a:spLocks noGrp="1" noChangeArrowheads="1"/>
          </p:cNvSpPr>
          <p:nvPr>
            <p:ph type="body" idx="1"/>
          </p:nvPr>
        </p:nvSpPr>
        <p:spPr>
          <a:xfrm>
            <a:off x="708025" y="4451350"/>
            <a:ext cx="5670550" cy="4427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latin typeface="Arial" panose="020B0604020202020204" pitchFamily="34" charset="0"/>
              </a:rPr>
              <a:t>Whenever the consumer spends their own money, they spend it differently.</a:t>
            </a:r>
          </a:p>
          <a:p>
            <a:pPr eaLnBrk="1" hangingPunct="1">
              <a:lnSpc>
                <a:spcPct val="90000"/>
              </a:lnSpc>
            </a:pPr>
            <a:r>
              <a:rPr lang="en-US" altLang="en-US">
                <a:latin typeface="Arial" panose="020B0604020202020204" pitchFamily="34" charset="0"/>
              </a:rPr>
              <a:t>They will look for the most efficient way to spend their money, they look for ways to save money.  For example:  If you give a per diem rate for business trips and let them keep unspent money, employees often decide to stay in a less expensive hotel and eat less expensive food.  Conversely, when they are given a per diem rate and not able to keep unspent money, they will live up to their maximum.</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Innovation and technology bring down the costs while improving quality in most normal markets.  Consider computers – without mandates, we get less expensive computers with markedly improved quality and  advanced technology.</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When health care products and services are sheltered from normal market forces, “apparent health care costs” will escalate beyond true medical inflation.  Instead of innovation bringing down costs, innovation is used as the cause for increased costs.  All new, innovative products will be more expensive when they are first introduced to the market.  However, with time, innovative technology/products/services should become less expensive.</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Let’s look at the disparity between medical inflation and premium inflation; then, some examples of cost control when the consumer is in control of the health care dollar… </a:t>
            </a:r>
            <a:r>
              <a:rPr lang="en-US" altLang="en-US" b="1">
                <a:latin typeface="Arial" panose="020B0604020202020204" pitchFamily="34" charset="0"/>
              </a:rPr>
              <a:t>next slide</a:t>
            </a:r>
          </a:p>
          <a:p>
            <a:pPr eaLnBrk="1" hangingPunct="1">
              <a:lnSpc>
                <a:spcPct val="90000"/>
              </a:lnSpc>
            </a:pPr>
            <a:endParaRPr lang="en-US" altLang="en-US">
              <a:latin typeface="Arial" panose="020B0604020202020204" pitchFamily="34" charset="0"/>
            </a:endParaRPr>
          </a:p>
        </p:txBody>
      </p:sp>
    </p:spTree>
    <p:extLst>
      <p:ext uri="{BB962C8B-B14F-4D97-AF65-F5344CB8AC3E}">
        <p14:creationId xmlns:p14="http://schemas.microsoft.com/office/powerpoint/2010/main" val="7821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D700AD2-97B8-67DD-7F0A-786917763506}"/>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xmlns="" id="{1F8DC4F4-B83B-EDB7-1E2A-8F78B963D8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Here are four examples to show how the health care dollars flow:</a:t>
            </a:r>
          </a:p>
          <a:p>
            <a:pPr eaLnBrk="1" hangingPunct="1"/>
            <a:endParaRPr lang="en-US" altLang="en-US"/>
          </a:p>
          <a:p>
            <a:pPr eaLnBrk="1" hangingPunct="1"/>
            <a:r>
              <a:rPr lang="en-US" altLang="en-US"/>
              <a:t>Company A &amp; B are comparisons between a plan with no deductible and a higher deductible.  They both spend $1,000/month for benefits.  In the worst case scenario, they both spend all of their money and have nothing left over.  </a:t>
            </a:r>
          </a:p>
          <a:p>
            <a:pPr eaLnBrk="1" hangingPunct="1"/>
            <a:r>
              <a:rPr lang="en-US" altLang="en-US"/>
              <a:t>The best case scenario, there is unspent money available at the end of 20 years ($500/month X 12 years = $6,000 X 20 years = $120,000)</a:t>
            </a:r>
          </a:p>
          <a:p>
            <a:pPr eaLnBrk="1" hangingPunct="1"/>
            <a:endParaRPr lang="en-US" altLang="en-US"/>
          </a:p>
          <a:p>
            <a:pPr eaLnBrk="1" hangingPunct="1"/>
            <a:r>
              <a:rPr lang="en-US" altLang="en-US"/>
              <a:t>Company C&amp; D are two companies without insurance. Company C does not have knowledge or access to health care portals.  Company D is educated and has access to health care portals.  </a:t>
            </a:r>
          </a:p>
        </p:txBody>
      </p:sp>
      <p:sp>
        <p:nvSpPr>
          <p:cNvPr id="30724" name="Slide Number Placeholder 3">
            <a:extLst>
              <a:ext uri="{FF2B5EF4-FFF2-40B4-BE49-F238E27FC236}">
                <a16:creationId xmlns:a16="http://schemas.microsoft.com/office/drawing/2014/main" xmlns="" id="{5501269C-C98B-C1FB-4409-65BB104AB25C}"/>
              </a:ext>
            </a:extLst>
          </p:cNvPr>
          <p:cNvSpPr>
            <a:spLocks noGrp="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15A6530E-625A-2242-A215-4A9361607E7D}" type="slidenum">
              <a:rPr lang="en-US" altLang="en-US" sz="1200"/>
              <a:pPr eaLnBrk="1" hangingPunct="1"/>
              <a:t>21</a:t>
            </a:fld>
            <a:endParaRPr lang="en-US" altLang="en-US" sz="1200"/>
          </a:p>
        </p:txBody>
      </p:sp>
    </p:spTree>
    <p:extLst>
      <p:ext uri="{BB962C8B-B14F-4D97-AF65-F5344CB8AC3E}">
        <p14:creationId xmlns:p14="http://schemas.microsoft.com/office/powerpoint/2010/main" val="42229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xmlns="" id="{A8080B37-004D-D42F-440E-C0881BFB5823}"/>
              </a:ext>
            </a:extLst>
          </p:cNvPr>
          <p:cNvSpPr>
            <a:spLocks noGrp="1" noChangeArrowheads="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F81A0925-88D3-2A43-B2BA-A45BCC206971}" type="slidenum">
              <a:rPr lang="en-US" altLang="en-US" sz="1200"/>
              <a:pPr eaLnBrk="1" hangingPunct="1"/>
              <a:t>22</a:t>
            </a:fld>
            <a:endParaRPr lang="en-US" altLang="en-US" sz="1200"/>
          </a:p>
        </p:txBody>
      </p:sp>
      <p:sp>
        <p:nvSpPr>
          <p:cNvPr id="40963" name="Rectangle 2">
            <a:extLst>
              <a:ext uri="{FF2B5EF4-FFF2-40B4-BE49-F238E27FC236}">
                <a16:creationId xmlns:a16="http://schemas.microsoft.com/office/drawing/2014/main" xmlns="" id="{C4587FCF-05C8-67F8-E26E-537A7B34DF0D}"/>
              </a:ext>
            </a:extLst>
          </p:cNvPr>
          <p:cNvSpPr>
            <a:spLocks noGrp="1" noRot="1" noChangeAspect="1" noChangeArrowheads="1" noTextEdit="1"/>
          </p:cNvSpPr>
          <p:nvPr>
            <p:ph type="sldImg"/>
          </p:nvPr>
        </p:nvSpPr>
        <p:spPr>
          <a:xfrm>
            <a:off x="1203325" y="703263"/>
            <a:ext cx="4683125" cy="3513137"/>
          </a:xfrm>
          <a:ln/>
        </p:spPr>
      </p:sp>
      <p:sp>
        <p:nvSpPr>
          <p:cNvPr id="40964" name="Rectangle 3">
            <a:extLst>
              <a:ext uri="{FF2B5EF4-FFF2-40B4-BE49-F238E27FC236}">
                <a16:creationId xmlns:a16="http://schemas.microsoft.com/office/drawing/2014/main" xmlns="" id="{D3304E9A-5743-882B-D231-D9A2982CE442}"/>
              </a:ext>
            </a:extLst>
          </p:cNvPr>
          <p:cNvSpPr>
            <a:spLocks noGrp="1" noChangeArrowheads="1"/>
          </p:cNvSpPr>
          <p:nvPr>
            <p:ph type="body" idx="1"/>
          </p:nvPr>
        </p:nvSpPr>
        <p:spPr>
          <a:xfrm>
            <a:off x="708025" y="4451350"/>
            <a:ext cx="567055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a:latin typeface="Arial" panose="020B0604020202020204" pitchFamily="34" charset="0"/>
              </a:rPr>
              <a:t>Employers vary regarding what they want to provide for their employees.  Some employers are more interested in a “disease management” process for the major medical illnesses (Hypertension, Diabetes, High Cholesterol, and Digestive diseases).  For this group of employers, the disease management programs can be included in the options (described in their summary plan description)</a:t>
            </a:r>
          </a:p>
          <a:p>
            <a:pPr algn="just" eaLnBrk="1" hangingPunct="1"/>
            <a:endParaRPr lang="en-US" altLang="en-US">
              <a:latin typeface="Arial" panose="020B0604020202020204" pitchFamily="34" charset="0"/>
            </a:endParaRPr>
          </a:p>
          <a:p>
            <a:pPr algn="just" eaLnBrk="1" hangingPunct="1"/>
            <a:r>
              <a:rPr lang="en-US" altLang="en-US">
                <a:latin typeface="Arial" panose="020B0604020202020204" pitchFamily="34" charset="0"/>
              </a:rPr>
              <a:t>Other companies would prefer to let the employee make the decisions regarding their health care dollars.  There is so much information available on the internet and to physicians’ offices regarding disease management.  Implementation of healthy lifestyle changes and dietary changes can alter the course of many diseases.</a:t>
            </a:r>
          </a:p>
          <a:p>
            <a:pPr algn="just" eaLnBrk="1" hangingPunct="1"/>
            <a:endParaRPr lang="en-US" altLang="en-US">
              <a:latin typeface="Arial" panose="020B0604020202020204" pitchFamily="34" charset="0"/>
            </a:endParaRPr>
          </a:p>
          <a:p>
            <a:pPr algn="just" eaLnBrk="1" hangingPunct="1"/>
            <a:r>
              <a:rPr lang="en-US" altLang="en-US">
                <a:latin typeface="Arial" panose="020B0604020202020204" pitchFamily="34" charset="0"/>
              </a:rPr>
              <a:t>When the employee has the incentives to keep a portion of the unspent health care dollars, they are more likely to alter destructive behaviors.</a:t>
            </a:r>
          </a:p>
        </p:txBody>
      </p:sp>
    </p:spTree>
    <p:extLst>
      <p:ext uri="{BB962C8B-B14F-4D97-AF65-F5344CB8AC3E}">
        <p14:creationId xmlns:p14="http://schemas.microsoft.com/office/powerpoint/2010/main" val="61250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xmlns="" id="{CF4CF1C1-3008-16BF-99B9-784B4BAB08FF}"/>
              </a:ext>
            </a:extLst>
          </p:cNvPr>
          <p:cNvSpPr>
            <a:spLocks noGrp="1" noChangeArrowheads="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26CC0500-543F-DC4C-8AAB-9D700BF028E3}" type="slidenum">
              <a:rPr lang="en-US" altLang="en-US" sz="1200"/>
              <a:pPr eaLnBrk="1" hangingPunct="1"/>
              <a:t>23</a:t>
            </a:fld>
            <a:endParaRPr lang="en-US" altLang="en-US" sz="1200"/>
          </a:p>
        </p:txBody>
      </p:sp>
      <p:sp>
        <p:nvSpPr>
          <p:cNvPr id="41987" name="Rectangle 2">
            <a:extLst>
              <a:ext uri="{FF2B5EF4-FFF2-40B4-BE49-F238E27FC236}">
                <a16:creationId xmlns:a16="http://schemas.microsoft.com/office/drawing/2014/main" xmlns="" id="{06B46092-B523-D3A2-3DD2-97501FA2DC7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xmlns="" id="{69F9224C-E1EB-62FC-E52E-849E7FE3C3B3}"/>
              </a:ext>
            </a:extLst>
          </p:cNvPr>
          <p:cNvSpPr>
            <a:spLocks noGrp="1" noChangeArrowheads="1"/>
          </p:cNvSpPr>
          <p:nvPr>
            <p:ph type="body" idx="1"/>
          </p:nvPr>
        </p:nvSpPr>
        <p:spPr>
          <a:xfrm>
            <a:off x="708025" y="4451350"/>
            <a:ext cx="567055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Reformation means you simply re-arrange things on the table.  Health Care reformation is like re-arranging the chairs on the Titanic.  Or, performing CPR on managed care principles that have not been successful.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usual attempts (increasing the co-pay; switching insurance carriers; implementing flawed pre-tax accounts [cafeteria plan, FSA]; have only resulted in frustration and confusion)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Transformation is needed.  What does this involve?  Engaging the employee so they have control regarding their benefit dollars.  The latest buzz words to describe this is the Consumer Directed Health Care model.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Employers may give employees control of a portion of their benefit dollars without fear that the employee will abuse/lose this money.  This is because there are checks and balances in place to prevent abuse.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retirement benefits are dramatically improved by giving employees control of a portion of their benefit dollars.</a:t>
            </a:r>
          </a:p>
        </p:txBody>
      </p:sp>
    </p:spTree>
    <p:extLst>
      <p:ext uri="{BB962C8B-B14F-4D97-AF65-F5344CB8AC3E}">
        <p14:creationId xmlns:p14="http://schemas.microsoft.com/office/powerpoint/2010/main" val="2739120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xmlns="" id="{9AAE1483-23AE-220E-3090-5EA5F42D53B0}"/>
              </a:ext>
            </a:extLst>
          </p:cNvPr>
          <p:cNvSpPr>
            <a:spLocks noGrp="1" noChangeArrowheads="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16758A98-DD9D-274F-8FEF-88BEE5ADDA51}" type="slidenum">
              <a:rPr lang="en-US" altLang="en-US" sz="1200"/>
              <a:pPr eaLnBrk="1" hangingPunct="1"/>
              <a:t>24</a:t>
            </a:fld>
            <a:endParaRPr lang="en-US" altLang="en-US" sz="1200"/>
          </a:p>
        </p:txBody>
      </p:sp>
      <p:sp>
        <p:nvSpPr>
          <p:cNvPr id="43011" name="Rectangle 2">
            <a:extLst>
              <a:ext uri="{FF2B5EF4-FFF2-40B4-BE49-F238E27FC236}">
                <a16:creationId xmlns:a16="http://schemas.microsoft.com/office/drawing/2014/main" xmlns="" id="{FC172A23-FFB4-1167-B546-D37068B7A73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xmlns="" id="{3373E36A-D0CB-58F4-4B25-D852B335D41C}"/>
              </a:ext>
            </a:extLst>
          </p:cNvPr>
          <p:cNvSpPr>
            <a:spLocks noGrp="1" noChangeArrowheads="1"/>
          </p:cNvSpPr>
          <p:nvPr>
            <p:ph type="body" idx="1"/>
          </p:nvPr>
        </p:nvSpPr>
        <p:spPr>
          <a:xfrm>
            <a:off x="708025" y="4451350"/>
            <a:ext cx="567055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Reformation means you simply re-arrange things on the table.  Health Care reformation is like re-arranging the chairs on the Titanic.  Or, performing CPR on managed care principles that have not been successful.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usual attempts (increasing the co-pay; switching insurance carriers; implementing flawed pre-tax accounts [cafeteria plan, FSA]; have only resulted in frustration and confusion)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Transformation is needed.  What does this involve?  Engaging the employee so they have control regarding their benefit dollars.  The latest buzz words to describe this is the Consumer Directed Health Care model.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Employers may give employees control of a portion of their benefit dollars without fear that the employee will abuse/lose this money.  This is because there are checks and balances in place to prevent abuse.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retirement benefits are dramatically improved by giving employees control of a portion of their benefit dollars.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Marketplace leaders could/should be part of the solution…or else, they are part of the problem!</a:t>
            </a:r>
          </a:p>
        </p:txBody>
      </p:sp>
    </p:spTree>
    <p:extLst>
      <p:ext uri="{BB962C8B-B14F-4D97-AF65-F5344CB8AC3E}">
        <p14:creationId xmlns:p14="http://schemas.microsoft.com/office/powerpoint/2010/main" val="3531537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xmlns="" id="{CAD3611C-A54B-FD3F-1CA0-83D702D106EE}"/>
              </a:ext>
            </a:extLst>
          </p:cNvPr>
          <p:cNvSpPr>
            <a:spLocks noGrp="1" noChangeArrowheads="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8384BBE5-A1D6-4F4C-B4D8-A06306178587}" type="slidenum">
              <a:rPr lang="en-US" altLang="en-US" sz="1200"/>
              <a:pPr eaLnBrk="1" hangingPunct="1"/>
              <a:t>27</a:t>
            </a:fld>
            <a:endParaRPr lang="en-US" altLang="en-US" sz="1200"/>
          </a:p>
        </p:txBody>
      </p:sp>
      <p:sp>
        <p:nvSpPr>
          <p:cNvPr id="45059" name="Rectangle 2">
            <a:extLst>
              <a:ext uri="{FF2B5EF4-FFF2-40B4-BE49-F238E27FC236}">
                <a16:creationId xmlns:a16="http://schemas.microsoft.com/office/drawing/2014/main" xmlns="" id="{69BE8A74-8A6D-D850-E725-84963D230FAC}"/>
              </a:ext>
            </a:extLst>
          </p:cNvPr>
          <p:cNvSpPr>
            <a:spLocks noGrp="1" noRot="1" noChangeAspect="1" noChangeArrowheads="1" noTextEdit="1"/>
          </p:cNvSpPr>
          <p:nvPr>
            <p:ph type="sldImg"/>
          </p:nvPr>
        </p:nvSpPr>
        <p:spPr>
          <a:xfrm>
            <a:off x="1203325" y="703263"/>
            <a:ext cx="4683125" cy="3513137"/>
          </a:xfrm>
          <a:ln/>
        </p:spPr>
      </p:sp>
      <p:sp>
        <p:nvSpPr>
          <p:cNvPr id="45060" name="Rectangle 3">
            <a:extLst>
              <a:ext uri="{FF2B5EF4-FFF2-40B4-BE49-F238E27FC236}">
                <a16:creationId xmlns:a16="http://schemas.microsoft.com/office/drawing/2014/main" xmlns="" id="{E1AC3686-3762-7F25-C029-CABA634F5992}"/>
              </a:ext>
            </a:extLst>
          </p:cNvPr>
          <p:cNvSpPr>
            <a:spLocks noGrp="1" noChangeArrowheads="1"/>
          </p:cNvSpPr>
          <p:nvPr>
            <p:ph type="body" idx="1"/>
          </p:nvPr>
        </p:nvSpPr>
        <p:spPr>
          <a:xfrm>
            <a:off x="708025" y="4451350"/>
            <a:ext cx="567055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a:latin typeface="Arial" panose="020B0604020202020204" pitchFamily="34" charset="0"/>
              </a:rPr>
              <a:t>This poll should erase concerns that this is a political agenda by one party or socioeconomic group.  People want the option to have control of their health care dollars.</a:t>
            </a:r>
          </a:p>
        </p:txBody>
      </p:sp>
    </p:spTree>
    <p:extLst>
      <p:ext uri="{BB962C8B-B14F-4D97-AF65-F5344CB8AC3E}">
        <p14:creationId xmlns:p14="http://schemas.microsoft.com/office/powerpoint/2010/main" val="1531135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xmlns="" id="{742A775C-ABD7-02CD-CBA1-B779ACDA3AD8}"/>
              </a:ext>
            </a:extLst>
          </p:cNvPr>
          <p:cNvSpPr>
            <a:spLocks noGrp="1" noChangeArrowheads="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65E1B964-FF90-7F46-9E3B-0F071527803A}" type="slidenum">
              <a:rPr lang="en-US" altLang="en-US" sz="1200"/>
              <a:pPr eaLnBrk="1" hangingPunct="1"/>
              <a:t>28</a:t>
            </a:fld>
            <a:endParaRPr lang="en-US" altLang="en-US" sz="1200"/>
          </a:p>
        </p:txBody>
      </p:sp>
      <p:sp>
        <p:nvSpPr>
          <p:cNvPr id="46083" name="Rectangle 2">
            <a:extLst>
              <a:ext uri="{FF2B5EF4-FFF2-40B4-BE49-F238E27FC236}">
                <a16:creationId xmlns:a16="http://schemas.microsoft.com/office/drawing/2014/main" xmlns="" id="{177C2320-2690-EAC0-DAA7-A7B3A06D04DF}"/>
              </a:ext>
            </a:extLst>
          </p:cNvPr>
          <p:cNvSpPr>
            <a:spLocks noGrp="1" noRot="1" noChangeAspect="1" noChangeArrowheads="1" noTextEdit="1"/>
          </p:cNvSpPr>
          <p:nvPr>
            <p:ph type="sldImg"/>
          </p:nvPr>
        </p:nvSpPr>
        <p:spPr>
          <a:xfrm>
            <a:off x="1203325" y="703263"/>
            <a:ext cx="4683125" cy="3513137"/>
          </a:xfrm>
          <a:ln/>
        </p:spPr>
      </p:sp>
      <p:sp>
        <p:nvSpPr>
          <p:cNvPr id="46084" name="Rectangle 3">
            <a:extLst>
              <a:ext uri="{FF2B5EF4-FFF2-40B4-BE49-F238E27FC236}">
                <a16:creationId xmlns:a16="http://schemas.microsoft.com/office/drawing/2014/main" xmlns="" id="{CC182172-2C55-F01E-5631-0F9F11488033}"/>
              </a:ext>
            </a:extLst>
          </p:cNvPr>
          <p:cNvSpPr>
            <a:spLocks noGrp="1" noChangeArrowheads="1"/>
          </p:cNvSpPr>
          <p:nvPr>
            <p:ph type="body" idx="1"/>
          </p:nvPr>
        </p:nvSpPr>
        <p:spPr>
          <a:xfrm>
            <a:off x="708025" y="4451350"/>
            <a:ext cx="567055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a:latin typeface="Arial" panose="020B0604020202020204" pitchFamily="34" charset="0"/>
              </a:rPr>
              <a:t>For many reasons, physicians are less satisfied with health care as a profession.</a:t>
            </a:r>
          </a:p>
          <a:p>
            <a:pPr algn="just" eaLnBrk="1" hangingPunct="1"/>
            <a:endParaRPr lang="en-US" altLang="en-US">
              <a:latin typeface="Arial" panose="020B0604020202020204" pitchFamily="34" charset="0"/>
            </a:endParaRPr>
          </a:p>
          <a:p>
            <a:pPr algn="just" eaLnBrk="1" hangingPunct="1"/>
            <a:r>
              <a:rPr lang="en-US" altLang="en-US">
                <a:latin typeface="Arial" panose="020B0604020202020204" pitchFamily="34" charset="0"/>
              </a:rPr>
              <a:t>When physicians move towards payment at time of service, expensive administrative costs are eliminated.  This allows the physicians the option to spend more time with their patients.  When physicians must “earn their business,” they are more likely to listen to patients’ requests.</a:t>
            </a:r>
          </a:p>
          <a:p>
            <a:pPr algn="just"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97341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84BCE08A-DCF0-8C59-E0D8-DDA961B851E8}"/>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xmlns="" id="{63D50383-AC18-40AA-A6D9-990450159D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Health care dollars are a powerful force in any economy.  Because health care dollars are a major percentage of any economy, those in control of these dollars can influence a community. </a:t>
            </a:r>
          </a:p>
        </p:txBody>
      </p:sp>
      <p:sp>
        <p:nvSpPr>
          <p:cNvPr id="4" name="Slide Number Placeholder 3">
            <a:extLst>
              <a:ext uri="{FF2B5EF4-FFF2-40B4-BE49-F238E27FC236}">
                <a16:creationId xmlns:a16="http://schemas.microsoft.com/office/drawing/2014/main" xmlns="" id="{133233E6-8736-89B5-1AB7-E23C8AF14E19}"/>
              </a:ext>
            </a:extLst>
          </p:cNvPr>
          <p:cNvSpPr>
            <a:spLocks noGrp="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A7F62C12-2222-5249-B299-C1BDEB8A00F0}" type="slidenum">
              <a:rPr lang="en-US" altLang="en-US" sz="1200"/>
              <a:pPr eaLnBrk="1" hangingPunct="1"/>
              <a:t>6</a:t>
            </a:fld>
            <a:endParaRPr lang="en-US" altLang="en-US" sz="1200"/>
          </a:p>
        </p:txBody>
      </p:sp>
    </p:spTree>
    <p:extLst>
      <p:ext uri="{BB962C8B-B14F-4D97-AF65-F5344CB8AC3E}">
        <p14:creationId xmlns:p14="http://schemas.microsoft.com/office/powerpoint/2010/main" val="3204001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xmlns="" id="{ED516F2F-0B61-CDAA-515B-44448377F2E8}"/>
              </a:ext>
            </a:extLst>
          </p:cNvPr>
          <p:cNvSpPr>
            <a:spLocks noGrp="1" noChangeArrowheads="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9C2CC763-F854-744E-8AF1-ADD2142611D5}" type="slidenum">
              <a:rPr lang="en-US" altLang="en-US" sz="1200"/>
              <a:pPr eaLnBrk="1" hangingPunct="1"/>
              <a:t>29</a:t>
            </a:fld>
            <a:endParaRPr lang="en-US" altLang="en-US" sz="1200"/>
          </a:p>
        </p:txBody>
      </p:sp>
      <p:sp>
        <p:nvSpPr>
          <p:cNvPr id="47107" name="Rectangle 2">
            <a:extLst>
              <a:ext uri="{FF2B5EF4-FFF2-40B4-BE49-F238E27FC236}">
                <a16:creationId xmlns:a16="http://schemas.microsoft.com/office/drawing/2014/main" xmlns="" id="{5A202CF8-0E70-45B1-E345-27A3DE1A841E}"/>
              </a:ext>
            </a:extLst>
          </p:cNvPr>
          <p:cNvSpPr>
            <a:spLocks noGrp="1" noRot="1" noChangeAspect="1" noChangeArrowheads="1" noTextEdit="1"/>
          </p:cNvSpPr>
          <p:nvPr>
            <p:ph type="sldImg"/>
          </p:nvPr>
        </p:nvSpPr>
        <p:spPr>
          <a:xfrm>
            <a:off x="1203325" y="703263"/>
            <a:ext cx="4683125" cy="3513137"/>
          </a:xfrm>
          <a:ln/>
        </p:spPr>
      </p:sp>
      <p:sp>
        <p:nvSpPr>
          <p:cNvPr id="47108" name="Rectangle 3">
            <a:extLst>
              <a:ext uri="{FF2B5EF4-FFF2-40B4-BE49-F238E27FC236}">
                <a16:creationId xmlns:a16="http://schemas.microsoft.com/office/drawing/2014/main" xmlns="" id="{EBCE59E0-ECB3-5B6D-CD45-A6471C63F7C7}"/>
              </a:ext>
            </a:extLst>
          </p:cNvPr>
          <p:cNvSpPr>
            <a:spLocks noGrp="1" noChangeArrowheads="1"/>
          </p:cNvSpPr>
          <p:nvPr>
            <p:ph type="body" idx="1"/>
          </p:nvPr>
        </p:nvSpPr>
        <p:spPr>
          <a:xfrm>
            <a:off x="708025" y="4451350"/>
            <a:ext cx="567055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a:latin typeface="Arial" panose="020B0604020202020204" pitchFamily="34" charset="0"/>
              </a:rPr>
              <a:t>Providing insurance does not mean we are providing health care.  “Health insurance for all remains to be health care for some.”</a:t>
            </a:r>
          </a:p>
          <a:p>
            <a:pPr algn="just" eaLnBrk="1" hangingPunct="1"/>
            <a:endParaRPr lang="en-US" altLang="en-US">
              <a:latin typeface="Arial" panose="020B0604020202020204" pitchFamily="34" charset="0"/>
            </a:endParaRPr>
          </a:p>
          <a:p>
            <a:pPr algn="just" eaLnBrk="1" hangingPunct="1"/>
            <a:r>
              <a:rPr lang="en-US" altLang="en-US">
                <a:latin typeface="Arial" panose="020B0604020202020204" pitchFamily="34" charset="0"/>
              </a:rPr>
              <a:t>The uninsured are not buying insurance because it is not a good deal.   May of the 52 million uninsured are simply wise shoppers.</a:t>
            </a:r>
          </a:p>
          <a:p>
            <a:pPr algn="just" eaLnBrk="1" hangingPunct="1"/>
            <a:endParaRPr lang="en-US" altLang="en-US">
              <a:latin typeface="Arial" panose="020B0604020202020204" pitchFamily="34" charset="0"/>
            </a:endParaRPr>
          </a:p>
          <a:p>
            <a:pPr algn="just" eaLnBrk="1" hangingPunct="1"/>
            <a:r>
              <a:rPr lang="en-US" altLang="en-US">
                <a:latin typeface="Arial" panose="020B0604020202020204" pitchFamily="34" charset="0"/>
              </a:rPr>
              <a:t>Medicare/Medicaid are facing major financial challenges.  The administrative costs for Medicare are much greater than the 2% previously reported (Matthews, CAHI study).</a:t>
            </a:r>
          </a:p>
        </p:txBody>
      </p:sp>
    </p:spTree>
    <p:extLst>
      <p:ext uri="{BB962C8B-B14F-4D97-AF65-F5344CB8AC3E}">
        <p14:creationId xmlns:p14="http://schemas.microsoft.com/office/powerpoint/2010/main" val="4293592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xmlns="" id="{F6BA1692-71DB-C592-CBB9-DFC56148304D}"/>
              </a:ext>
            </a:extLst>
          </p:cNvPr>
          <p:cNvSpPr>
            <a:spLocks noGrp="1" noChangeArrowheads="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9D4D25EB-2F32-8D41-9080-3BD1DD2BCE7A}" type="slidenum">
              <a:rPr lang="en-US" altLang="en-US" sz="1200"/>
              <a:pPr eaLnBrk="1" hangingPunct="1"/>
              <a:t>30</a:t>
            </a:fld>
            <a:endParaRPr lang="en-US" altLang="en-US" sz="1200"/>
          </a:p>
        </p:txBody>
      </p:sp>
      <p:sp>
        <p:nvSpPr>
          <p:cNvPr id="48131" name="Rectangle 2">
            <a:extLst>
              <a:ext uri="{FF2B5EF4-FFF2-40B4-BE49-F238E27FC236}">
                <a16:creationId xmlns:a16="http://schemas.microsoft.com/office/drawing/2014/main" xmlns="" id="{227B12DD-715F-87B6-F3AF-69B0EBAC5D26}"/>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CB2F94B-9484-2879-C1A9-578848D619FF}"/>
              </a:ext>
            </a:extLst>
          </p:cNvPr>
          <p:cNvSpPr>
            <a:spLocks noGrp="1" noChangeArrowheads="1"/>
          </p:cNvSpPr>
          <p:nvPr>
            <p:ph type="body" idx="1"/>
          </p:nvPr>
        </p:nvSpPr>
        <p:spPr>
          <a:xfrm>
            <a:off x="708025" y="4451350"/>
            <a:ext cx="567055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It is possible for the employer, employee, and health care provider to win with this scenario.  </a:t>
            </a:r>
          </a:p>
          <a:p>
            <a:pPr eaLnBrk="1" hangingPunct="1"/>
            <a:r>
              <a:rPr lang="en-US" altLang="en-US"/>
              <a:t>The </a:t>
            </a:r>
            <a:r>
              <a:rPr lang="en-US" altLang="en-US" b="1"/>
              <a:t>employer</a:t>
            </a:r>
            <a:r>
              <a:rPr lang="en-US" altLang="en-US"/>
              <a:t> can remove themselves from being intimately involved in health care decisions.  Their liability for “arranging for health care services” is less likely with this arrangement.  They can attract/retain high-caliber employees because they have a benefit package with real benefits.  Control health care costs.</a:t>
            </a:r>
          </a:p>
          <a:p>
            <a:pPr eaLnBrk="1" hangingPunct="1"/>
            <a:r>
              <a:rPr lang="en-US" altLang="en-US"/>
              <a:t>	Regular deposits into the Health Reimbursement Arrangement (HRA) from which the employee can pay for routine, qualified medical expenses.  The high-deductible policy is more affordable and helps to control escalating premium costs.</a:t>
            </a:r>
          </a:p>
          <a:p>
            <a:pPr eaLnBrk="1" hangingPunct="1"/>
            <a:r>
              <a:rPr lang="en-US" altLang="en-US"/>
              <a:t>The </a:t>
            </a:r>
            <a:r>
              <a:rPr lang="en-US" altLang="en-US" b="1"/>
              <a:t>employee</a:t>
            </a:r>
            <a:r>
              <a:rPr lang="en-US" altLang="en-US"/>
              <a:t> can pay for routine medical expenses with “first dollar coverage.”  Some employees are initially reluctant to engage in this scenario.  There is an 80-90% satisfaction rate when patients are in control of their health care dollars.  Unspent money can accumulate for qualified medical expenses at retirement/termination of employment</a:t>
            </a:r>
          </a:p>
          <a:p>
            <a:pPr eaLnBrk="1" hangingPunct="1"/>
            <a:r>
              <a:rPr lang="en-US" altLang="en-US"/>
              <a:t>	School teachers in Wisconsin could have more than $50,000 in their retirement package by implementing this model.  The school district would win while the teachers win!</a:t>
            </a:r>
          </a:p>
          <a:p>
            <a:pPr eaLnBrk="1" hangingPunct="1"/>
            <a:endParaRPr lang="en-US" altLang="en-US"/>
          </a:p>
        </p:txBody>
      </p:sp>
    </p:spTree>
    <p:extLst>
      <p:ext uri="{BB962C8B-B14F-4D97-AF65-F5344CB8AC3E}">
        <p14:creationId xmlns:p14="http://schemas.microsoft.com/office/powerpoint/2010/main" val="2011666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xmlns="" id="{42581CAE-4157-F1AD-F8B0-4C43A3DB494C}"/>
              </a:ext>
            </a:extLst>
          </p:cNvPr>
          <p:cNvSpPr>
            <a:spLocks noGrp="1" noChangeArrowheads="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2D209602-F950-224C-84E5-55782922A176}" type="slidenum">
              <a:rPr lang="en-US" altLang="en-US" sz="1200"/>
              <a:pPr eaLnBrk="1" hangingPunct="1"/>
              <a:t>31</a:t>
            </a:fld>
            <a:endParaRPr lang="en-US" altLang="en-US" sz="1200"/>
          </a:p>
        </p:txBody>
      </p:sp>
      <p:sp>
        <p:nvSpPr>
          <p:cNvPr id="49155" name="Rectangle 2">
            <a:extLst>
              <a:ext uri="{FF2B5EF4-FFF2-40B4-BE49-F238E27FC236}">
                <a16:creationId xmlns:a16="http://schemas.microsoft.com/office/drawing/2014/main" xmlns="" id="{F8E16642-D613-5A0C-E7B7-467B7637D9F9}"/>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xmlns="" id="{FE4A5C8B-3C23-63E2-B2F0-615DBF2587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a:latin typeface="Arial" panose="020B0604020202020204" pitchFamily="34" charset="0"/>
              </a:rPr>
              <a:t>This was a very interesting group to present to.  They were concerned about those on their plan with numerous medications.  A common concern is for the sickest ones on the plan.  Usually, they do not pay more than they are paying with their current plan.  It is easy to forget that the majority of people are not ill.  </a:t>
            </a:r>
          </a:p>
          <a:p>
            <a:pPr algn="just" eaLnBrk="1" hangingPunct="1"/>
            <a:endParaRPr lang="en-US" altLang="en-US">
              <a:latin typeface="Arial" panose="020B0604020202020204" pitchFamily="34" charset="0"/>
            </a:endParaRPr>
          </a:p>
          <a:p>
            <a:pPr algn="just" eaLnBrk="1" hangingPunct="1"/>
            <a:r>
              <a:rPr lang="en-US" altLang="en-US" b="1">
                <a:latin typeface="Arial" panose="020B0604020202020204" pitchFamily="34" charset="0"/>
              </a:rPr>
              <a:t>Instead of spending all of your benefit dollars on everyone monthly, consider the CDHC model as way to reward those who do not abuse the system and take care of themselves.</a:t>
            </a:r>
          </a:p>
        </p:txBody>
      </p:sp>
    </p:spTree>
    <p:extLst>
      <p:ext uri="{BB962C8B-B14F-4D97-AF65-F5344CB8AC3E}">
        <p14:creationId xmlns:p14="http://schemas.microsoft.com/office/powerpoint/2010/main" val="2735807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xmlns="" id="{205C76E8-CD08-0D6F-2FEF-4552CB34C086}"/>
              </a:ext>
            </a:extLst>
          </p:cNvPr>
          <p:cNvSpPr>
            <a:spLocks noGrp="1" noChangeArrowheads="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B0F9C0F4-034C-3F46-8159-4C0CD3A62F04}" type="slidenum">
              <a:rPr lang="en-US" altLang="en-US" sz="1200"/>
              <a:pPr eaLnBrk="1" hangingPunct="1"/>
              <a:t>32</a:t>
            </a:fld>
            <a:endParaRPr lang="en-US" altLang="en-US" sz="1200"/>
          </a:p>
        </p:txBody>
      </p:sp>
      <p:sp>
        <p:nvSpPr>
          <p:cNvPr id="50179" name="Rectangle 2">
            <a:extLst>
              <a:ext uri="{FF2B5EF4-FFF2-40B4-BE49-F238E27FC236}">
                <a16:creationId xmlns:a16="http://schemas.microsoft.com/office/drawing/2014/main" xmlns="" id="{07B83876-5D3B-3A7A-276F-73CF82E90558}"/>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xmlns="" id="{C1177817-1368-CA54-EE61-476F743A56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While the savings noted are dramatic, we are confident that we will be able to save more in the future.</a:t>
            </a:r>
          </a:p>
        </p:txBody>
      </p:sp>
    </p:spTree>
    <p:extLst>
      <p:ext uri="{BB962C8B-B14F-4D97-AF65-F5344CB8AC3E}">
        <p14:creationId xmlns:p14="http://schemas.microsoft.com/office/powerpoint/2010/main" val="2714857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xmlns="" id="{13E61C0A-CDF0-9F15-ACAD-673A16538679}"/>
              </a:ext>
            </a:extLst>
          </p:cNvPr>
          <p:cNvSpPr>
            <a:spLocks noGrp="1" noChangeArrowheads="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4F7D0987-8CAF-4648-89FB-F85E7FDDCAF4}" type="slidenum">
              <a:rPr lang="en-US" altLang="en-US" sz="1200"/>
              <a:pPr eaLnBrk="1" hangingPunct="1"/>
              <a:t>33</a:t>
            </a:fld>
            <a:endParaRPr lang="en-US" altLang="en-US" sz="1200"/>
          </a:p>
        </p:txBody>
      </p:sp>
      <p:sp>
        <p:nvSpPr>
          <p:cNvPr id="51203" name="Rectangle 2">
            <a:extLst>
              <a:ext uri="{FF2B5EF4-FFF2-40B4-BE49-F238E27FC236}">
                <a16:creationId xmlns:a16="http://schemas.microsoft.com/office/drawing/2014/main" xmlns="" id="{D01DB8F0-AFAC-3CF1-988B-207EF408A04A}"/>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xmlns="" id="{04E9A3A2-0DDB-6DE0-EC23-0A4B7E1ED1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a:latin typeface="Arial" panose="020B0604020202020204" pitchFamily="34" charset="0"/>
              </a:rPr>
              <a:t>This was a very interesting group to present to.  They were concerned about those on their plan with numerous medications.  A common concern is for the sickest ones on the plan.  Usually, they do not pay more than they are paying with their current plan.  It is easy to forget that the majority of people are not ill.  </a:t>
            </a:r>
          </a:p>
          <a:p>
            <a:pPr algn="just" eaLnBrk="1" hangingPunct="1"/>
            <a:endParaRPr lang="en-US" altLang="en-US">
              <a:latin typeface="Arial" panose="020B0604020202020204" pitchFamily="34" charset="0"/>
            </a:endParaRPr>
          </a:p>
          <a:p>
            <a:pPr algn="just" eaLnBrk="1" hangingPunct="1"/>
            <a:r>
              <a:rPr lang="en-US" altLang="en-US" b="1">
                <a:latin typeface="Arial" panose="020B0604020202020204" pitchFamily="34" charset="0"/>
              </a:rPr>
              <a:t>Instead of spending all of your benefit dollars on everyone monthly, consider the CDHC model as way to reward those who do not abuse the system and take care of themselves.</a:t>
            </a:r>
          </a:p>
        </p:txBody>
      </p:sp>
    </p:spTree>
    <p:extLst>
      <p:ext uri="{BB962C8B-B14F-4D97-AF65-F5344CB8AC3E}">
        <p14:creationId xmlns:p14="http://schemas.microsoft.com/office/powerpoint/2010/main" val="2146417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xmlns="" id="{F60D281E-E3B7-803A-9783-D743E881747F}"/>
              </a:ext>
            </a:extLst>
          </p:cNvPr>
          <p:cNvSpPr>
            <a:spLocks noGrp="1" noChangeArrowheads="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9D01C687-716A-2244-A25F-1E7C824A61AC}" type="slidenum">
              <a:rPr lang="en-US" altLang="en-US" sz="1200"/>
              <a:pPr eaLnBrk="1" hangingPunct="1"/>
              <a:t>34</a:t>
            </a:fld>
            <a:endParaRPr lang="en-US" altLang="en-US" sz="1200"/>
          </a:p>
        </p:txBody>
      </p:sp>
      <p:sp>
        <p:nvSpPr>
          <p:cNvPr id="52227" name="Rectangle 2">
            <a:extLst>
              <a:ext uri="{FF2B5EF4-FFF2-40B4-BE49-F238E27FC236}">
                <a16:creationId xmlns:a16="http://schemas.microsoft.com/office/drawing/2014/main" xmlns="" id="{E56F13DF-4E20-FE86-4143-BAC163276942}"/>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xmlns="" id="{09A27968-8A57-354F-6F87-99C53EF672EA}"/>
              </a:ext>
            </a:extLst>
          </p:cNvPr>
          <p:cNvSpPr>
            <a:spLocks noGrp="1" noChangeArrowheads="1"/>
          </p:cNvSpPr>
          <p:nvPr>
            <p:ph type="body" idx="1"/>
          </p:nvPr>
        </p:nvSpPr>
        <p:spPr>
          <a:xfrm>
            <a:off x="708025" y="4451350"/>
            <a:ext cx="567055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98459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6F92D9DB-E626-B205-2ECD-CD5DBD206FB1}"/>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xmlns="" id="{F6E3981F-264C-9E36-317C-A77287A449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During a time of crises…whether real, or apparent, many believe that the government should resolve societal challenges.  We are hearing the mantra…”We cannot afford to do nothing,” regarding health care.  My concern is that the “something” that may be done could have devastating effects on the stability of our economy for decades.  On the other hand, there are immediate needs in segments of society that need to be addressed.  </a:t>
            </a:r>
          </a:p>
          <a:p>
            <a:pPr eaLnBrk="1" hangingPunct="1"/>
            <a:r>
              <a:rPr lang="en-US" altLang="en-US"/>
              <a:t>An employer hiring someone to do a job would ask basic questions…”Do you have prior experience running health care?”  The failed examples in Massachusetts, Maine, and Tennessee should be enough to conclude the answer is “No.”</a:t>
            </a:r>
          </a:p>
          <a:p>
            <a:pPr eaLnBrk="1" hangingPunct="1"/>
            <a:r>
              <a:rPr lang="en-US" altLang="en-US"/>
              <a:t>So, what should the government do…if anything?  There are Biblical models for addressing community needs – </a:t>
            </a:r>
          </a:p>
          <a:p>
            <a:pPr eaLnBrk="1" hangingPunct="1"/>
            <a:r>
              <a:rPr lang="en-US" altLang="en-US"/>
              <a:t>Psalm 82 -How long will you watch the injustices continue?</a:t>
            </a:r>
          </a:p>
          <a:p>
            <a:pPr eaLnBrk="1" hangingPunct="1"/>
            <a:r>
              <a:rPr lang="en-US" altLang="en-US"/>
              <a:t>Proverbs 29:2 – When the righteous are in authority the people rejoice.  </a:t>
            </a:r>
          </a:p>
          <a:p>
            <a:pPr eaLnBrk="1" hangingPunct="1"/>
            <a:r>
              <a:rPr lang="en-US" altLang="en-US"/>
              <a:t>Proverbs 11:1 – a false scan is an abomination to God. </a:t>
            </a:r>
          </a:p>
          <a:p>
            <a:pPr eaLnBrk="1" hangingPunct="1"/>
            <a:endParaRPr lang="en-US" altLang="en-US"/>
          </a:p>
          <a:p>
            <a:pPr eaLnBrk="1" hangingPunct="1"/>
            <a:r>
              <a:rPr lang="en-US" altLang="en-US"/>
              <a:t>So, what are the problems the government should address?</a:t>
            </a:r>
          </a:p>
          <a:p>
            <a:pPr eaLnBrk="1" hangingPunct="1"/>
            <a:r>
              <a:rPr lang="en-US" altLang="en-US"/>
              <a:t>	1.  The false scales in health care </a:t>
            </a:r>
          </a:p>
          <a:p>
            <a:pPr eaLnBrk="1" hangingPunct="1"/>
            <a:r>
              <a:rPr lang="en-US" altLang="en-US"/>
              <a:t>	2.  The injustices in health care</a:t>
            </a:r>
          </a:p>
          <a:p>
            <a:pPr eaLnBrk="1" hangingPunct="1"/>
            <a:endParaRPr lang="en-US" altLang="en-US"/>
          </a:p>
          <a:p>
            <a:pPr eaLnBrk="1" hangingPunct="1"/>
            <a:r>
              <a:rPr lang="en-US" altLang="en-US"/>
              <a:t>How does a community develop affordable health care portals?  We will talk about options at the end of this presentation.</a:t>
            </a:r>
          </a:p>
        </p:txBody>
      </p:sp>
      <p:sp>
        <p:nvSpPr>
          <p:cNvPr id="27652" name="Slide Number Placeholder 3">
            <a:extLst>
              <a:ext uri="{FF2B5EF4-FFF2-40B4-BE49-F238E27FC236}">
                <a16:creationId xmlns:a16="http://schemas.microsoft.com/office/drawing/2014/main" xmlns="" id="{0F2CC2F3-29AF-E4DF-2B51-1EF27E6F009E}"/>
              </a:ext>
            </a:extLst>
          </p:cNvPr>
          <p:cNvSpPr>
            <a:spLocks noGrp="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40E5680A-B34D-B045-A31F-6C7A5CBAAE26}" type="slidenum">
              <a:rPr lang="en-US" altLang="en-US" sz="1200"/>
              <a:pPr eaLnBrk="1" hangingPunct="1"/>
              <a:t>7</a:t>
            </a:fld>
            <a:endParaRPr lang="en-US" altLang="en-US" sz="1200"/>
          </a:p>
        </p:txBody>
      </p:sp>
    </p:spTree>
    <p:extLst>
      <p:ext uri="{BB962C8B-B14F-4D97-AF65-F5344CB8AC3E}">
        <p14:creationId xmlns:p14="http://schemas.microsoft.com/office/powerpoint/2010/main" val="3819516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xmlns="" id="{A2BDD2EF-73EC-3FAE-AF3C-BE391D0C09C2}"/>
              </a:ext>
            </a:extLst>
          </p:cNvPr>
          <p:cNvSpPr>
            <a:spLocks noGrp="1" noChangeArrowheads="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B07627ED-2482-F547-B637-493AE18F67DC}" type="slidenum">
              <a:rPr lang="en-US" altLang="en-US" sz="1200"/>
              <a:pPr eaLnBrk="1" hangingPunct="1"/>
              <a:t>8</a:t>
            </a:fld>
            <a:endParaRPr lang="en-US" altLang="en-US" sz="1200"/>
          </a:p>
        </p:txBody>
      </p:sp>
      <p:sp>
        <p:nvSpPr>
          <p:cNvPr id="34819" name="Rectangle 2">
            <a:extLst>
              <a:ext uri="{FF2B5EF4-FFF2-40B4-BE49-F238E27FC236}">
                <a16:creationId xmlns:a16="http://schemas.microsoft.com/office/drawing/2014/main" xmlns="" id="{7206E4AC-FDB0-D6E2-79D8-3A36E7A247B9}"/>
              </a:ext>
            </a:extLst>
          </p:cNvPr>
          <p:cNvSpPr>
            <a:spLocks noGrp="1" noRot="1" noChangeAspect="1" noChangeArrowheads="1" noTextEdit="1"/>
          </p:cNvSpPr>
          <p:nvPr>
            <p:ph type="sldImg"/>
          </p:nvPr>
        </p:nvSpPr>
        <p:spPr>
          <a:xfrm>
            <a:off x="1203325" y="703263"/>
            <a:ext cx="4683125" cy="3513137"/>
          </a:xfrm>
          <a:ln/>
        </p:spPr>
      </p:sp>
      <p:sp>
        <p:nvSpPr>
          <p:cNvPr id="34820" name="Rectangle 3">
            <a:extLst>
              <a:ext uri="{FF2B5EF4-FFF2-40B4-BE49-F238E27FC236}">
                <a16:creationId xmlns:a16="http://schemas.microsoft.com/office/drawing/2014/main" xmlns="" id="{D5317CFB-E547-6CF3-721C-C5FE207F665E}"/>
              </a:ext>
            </a:extLst>
          </p:cNvPr>
          <p:cNvSpPr>
            <a:spLocks noGrp="1" noChangeArrowheads="1"/>
          </p:cNvSpPr>
          <p:nvPr>
            <p:ph type="body" idx="1"/>
          </p:nvPr>
        </p:nvSpPr>
        <p:spPr>
          <a:xfrm>
            <a:off x="708025" y="4451350"/>
            <a:ext cx="5670550" cy="4271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a:latin typeface="Arial" panose="020B0604020202020204" pitchFamily="34" charset="0"/>
              </a:rPr>
              <a:t>There are many causes for the increase in health care costs.  </a:t>
            </a:r>
          </a:p>
          <a:p>
            <a:pPr algn="just" eaLnBrk="1" hangingPunct="1"/>
            <a:r>
              <a:rPr lang="en-US" altLang="en-US">
                <a:latin typeface="Arial" panose="020B0604020202020204" pitchFamily="34" charset="0"/>
              </a:rPr>
              <a:t>Someone once asked, “How do you eat an elephant?”  The answer is, “One bite at a time.”</a:t>
            </a:r>
          </a:p>
          <a:p>
            <a:pPr algn="just" eaLnBrk="1" hangingPunct="1"/>
            <a:r>
              <a:rPr lang="en-US" altLang="en-US">
                <a:latin typeface="Arial" panose="020B0604020202020204" pitchFamily="34" charset="0"/>
              </a:rPr>
              <a:t>If we look at the suspects regarding health care costs, one of the main reason for  distorted health care costs is that the health care products and services are not transparent, and not exposed to free market forces. </a:t>
            </a:r>
          </a:p>
          <a:p>
            <a:pPr algn="just" eaLnBrk="1" hangingPunct="1"/>
            <a:r>
              <a:rPr lang="en-US" altLang="en-US">
                <a:latin typeface="Arial" panose="020B0604020202020204" pitchFamily="34" charset="0"/>
              </a:rPr>
              <a:t>We welcome the opportunity to help you eat an elephant!  There are solutions available that could be implemented immediately, and they do not require legislation to implement. </a:t>
            </a:r>
          </a:p>
          <a:p>
            <a:pPr algn="just" eaLnBrk="1" hangingPunct="1"/>
            <a:r>
              <a:rPr lang="en-US" altLang="en-US">
                <a:latin typeface="Arial" panose="020B0604020202020204" pitchFamily="34" charset="0"/>
              </a:rPr>
              <a:t>There are a couple of areas in which legislation is needed. </a:t>
            </a:r>
          </a:p>
        </p:txBody>
      </p:sp>
    </p:spTree>
    <p:extLst>
      <p:ext uri="{BB962C8B-B14F-4D97-AF65-F5344CB8AC3E}">
        <p14:creationId xmlns:p14="http://schemas.microsoft.com/office/powerpoint/2010/main" val="2076145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xmlns="" id="{FBF5C447-A88F-9A81-5F34-DB33F4DBC686}"/>
              </a:ext>
            </a:extLst>
          </p:cNvPr>
          <p:cNvSpPr>
            <a:spLocks noGrp="1" noChangeArrowheads="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BB3D1B95-4E6A-D440-A49A-FEE26A58A9D4}" type="slidenum">
              <a:rPr lang="en-US" altLang="en-US" sz="1200"/>
              <a:pPr eaLnBrk="1" hangingPunct="1"/>
              <a:t>9</a:t>
            </a:fld>
            <a:endParaRPr lang="en-US" altLang="en-US" sz="1200"/>
          </a:p>
        </p:txBody>
      </p:sp>
      <p:sp>
        <p:nvSpPr>
          <p:cNvPr id="35843" name="Rectangle 2">
            <a:extLst>
              <a:ext uri="{FF2B5EF4-FFF2-40B4-BE49-F238E27FC236}">
                <a16:creationId xmlns:a16="http://schemas.microsoft.com/office/drawing/2014/main" xmlns="" id="{FD549C46-42D4-2F1F-1D10-AD28BE91EA1C}"/>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xmlns="" id="{C512E918-7ECC-FD99-4CB4-C2C63F166E47}"/>
              </a:ext>
            </a:extLst>
          </p:cNvPr>
          <p:cNvSpPr>
            <a:spLocks noGrp="1" noChangeArrowheads="1"/>
          </p:cNvSpPr>
          <p:nvPr>
            <p:ph type="body" idx="1"/>
          </p:nvPr>
        </p:nvSpPr>
        <p:spPr>
          <a:xfrm>
            <a:off x="708025" y="4451350"/>
            <a:ext cx="567055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Most of us have been led to believe the reason for increasing insurance premiums is “because everything is so much more expensive.”  This is not true!</a:t>
            </a:r>
          </a:p>
          <a:p>
            <a:pPr eaLnBrk="1" hangingPunct="1"/>
            <a:r>
              <a:rPr lang="en-US" altLang="en-US"/>
              <a:t>Look at the various aspects of health care and you will see the actual inflation is actually flat/negative comparing February 2008 to January 2009.</a:t>
            </a:r>
          </a:p>
          <a:p>
            <a:pPr eaLnBrk="1" hangingPunct="1"/>
            <a:r>
              <a:rPr lang="en-US" altLang="en-US"/>
              <a:t>It is time to stop listening to distortions of reality.</a:t>
            </a:r>
          </a:p>
        </p:txBody>
      </p:sp>
    </p:spTree>
    <p:extLst>
      <p:ext uri="{BB962C8B-B14F-4D97-AF65-F5344CB8AC3E}">
        <p14:creationId xmlns:p14="http://schemas.microsoft.com/office/powerpoint/2010/main" val="3421944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xmlns="" id="{7C33FEF0-970D-1463-240E-9B7CBDA52E85}"/>
              </a:ext>
            </a:extLst>
          </p:cNvPr>
          <p:cNvSpPr>
            <a:spLocks noGrp="1" noChangeArrowheads="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A6D7FCD5-210A-FF41-91E2-D501ADFEC798}" type="slidenum">
              <a:rPr lang="en-US" altLang="en-US" sz="1200"/>
              <a:pPr eaLnBrk="1" hangingPunct="1"/>
              <a:t>10</a:t>
            </a:fld>
            <a:endParaRPr lang="en-US" altLang="en-US" sz="1200"/>
          </a:p>
        </p:txBody>
      </p:sp>
      <p:sp>
        <p:nvSpPr>
          <p:cNvPr id="31747" name="Rectangle 2">
            <a:extLst>
              <a:ext uri="{FF2B5EF4-FFF2-40B4-BE49-F238E27FC236}">
                <a16:creationId xmlns:a16="http://schemas.microsoft.com/office/drawing/2014/main" xmlns="" id="{63272E35-8F9E-23BE-0199-093829AFF6BF}"/>
              </a:ext>
            </a:extLst>
          </p:cNvPr>
          <p:cNvSpPr>
            <a:spLocks noGrp="1" noRot="1" noChangeAspect="1" noChangeArrowheads="1" noTextEdit="1"/>
          </p:cNvSpPr>
          <p:nvPr>
            <p:ph type="sldImg"/>
          </p:nvPr>
        </p:nvSpPr>
        <p:spPr>
          <a:xfrm>
            <a:off x="1203325" y="703263"/>
            <a:ext cx="4683125" cy="3513137"/>
          </a:xfrm>
          <a:ln/>
        </p:spPr>
      </p:sp>
      <p:sp>
        <p:nvSpPr>
          <p:cNvPr id="31748" name="Rectangle 3">
            <a:extLst>
              <a:ext uri="{FF2B5EF4-FFF2-40B4-BE49-F238E27FC236}">
                <a16:creationId xmlns:a16="http://schemas.microsoft.com/office/drawing/2014/main" xmlns="" id="{6B955096-AADD-B6DC-E933-DEDC87378168}"/>
              </a:ext>
            </a:extLst>
          </p:cNvPr>
          <p:cNvSpPr>
            <a:spLocks noGrp="1" noChangeArrowheads="1"/>
          </p:cNvSpPr>
          <p:nvPr>
            <p:ph type="body" idx="1"/>
          </p:nvPr>
        </p:nvSpPr>
        <p:spPr>
          <a:xfrm>
            <a:off x="708025" y="4451350"/>
            <a:ext cx="567055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90000"/>
              </a:lnSpc>
            </a:pPr>
            <a:r>
              <a:rPr lang="en-US" altLang="en-US">
                <a:latin typeface="Arial" panose="020B0604020202020204" pitchFamily="34" charset="0"/>
              </a:rPr>
              <a:t>There basically two theories of health care in any community…one that is controlled from without (government) and the other is controlled from within (Free Market).  There are inherent forces in each approach that determines failure or success.</a:t>
            </a:r>
          </a:p>
          <a:p>
            <a:pPr algn="just" eaLnBrk="1" hangingPunct="1">
              <a:lnSpc>
                <a:spcPct val="90000"/>
              </a:lnSpc>
            </a:pPr>
            <a:r>
              <a:rPr lang="en-US" altLang="en-US">
                <a:latin typeface="Arial" panose="020B0604020202020204" pitchFamily="34" charset="0"/>
              </a:rPr>
              <a:t>In order for government health care success, there must be “imposed” rationing.  If insurance is going to be used for everything, then costs will continue to be inflated. </a:t>
            </a:r>
          </a:p>
          <a:p>
            <a:pPr algn="just" eaLnBrk="1" hangingPunct="1">
              <a:lnSpc>
                <a:spcPct val="90000"/>
              </a:lnSpc>
            </a:pPr>
            <a:endParaRPr lang="en-US" altLang="en-US">
              <a:latin typeface="Arial" panose="020B0604020202020204" pitchFamily="34" charset="0"/>
            </a:endParaRPr>
          </a:p>
          <a:p>
            <a:pPr algn="just" eaLnBrk="1" hangingPunct="1">
              <a:lnSpc>
                <a:spcPct val="90000"/>
              </a:lnSpc>
            </a:pPr>
            <a:r>
              <a:rPr lang="en-US" altLang="en-US">
                <a:latin typeface="Arial" panose="020B0604020202020204" pitchFamily="34" charset="0"/>
              </a:rPr>
              <a:t>There are few waving the banner of free market.  It takes too much energy for some to consider a shift away from socialized medicine.  The lure of a single payer system is that the administrative burden will be lessened.</a:t>
            </a:r>
          </a:p>
          <a:p>
            <a:pPr algn="just" eaLnBrk="1" hangingPunct="1">
              <a:lnSpc>
                <a:spcPct val="90000"/>
              </a:lnSpc>
            </a:pPr>
            <a:endParaRPr lang="en-US" altLang="en-US">
              <a:latin typeface="Arial" panose="020B0604020202020204" pitchFamily="34" charset="0"/>
            </a:endParaRPr>
          </a:p>
          <a:p>
            <a:pPr algn="just" eaLnBrk="1" hangingPunct="1">
              <a:lnSpc>
                <a:spcPct val="90000"/>
              </a:lnSpc>
            </a:pPr>
            <a:r>
              <a:rPr lang="en-US" altLang="en-US">
                <a:latin typeface="Arial" panose="020B0604020202020204" pitchFamily="34" charset="0"/>
              </a:rPr>
              <a:t>We should learn from countries (Sweden, Germany, United Kingdom, Canada) that are moving away from a single payer system.  Despite exorbitant taxes, they are unable to sustain the costs for their health care system. </a:t>
            </a:r>
          </a:p>
          <a:p>
            <a:pPr algn="just" eaLnBrk="1" hangingPunct="1">
              <a:lnSpc>
                <a:spcPct val="90000"/>
              </a:lnSpc>
            </a:pPr>
            <a:r>
              <a:rPr lang="en-US" altLang="en-US">
                <a:latin typeface="Arial" panose="020B0604020202020204" pitchFamily="34" charset="0"/>
              </a:rPr>
              <a:t>	Canada – Insurance options allowed (June 2005)</a:t>
            </a:r>
          </a:p>
          <a:p>
            <a:pPr algn="just" eaLnBrk="1" hangingPunct="1">
              <a:lnSpc>
                <a:spcPct val="90000"/>
              </a:lnSpc>
            </a:pPr>
            <a:r>
              <a:rPr lang="en-US" altLang="en-US">
                <a:latin typeface="Arial" panose="020B0604020202020204" pitchFamily="34" charset="0"/>
              </a:rPr>
              <a:t>	U.K. – “The end of British NHS” – Patricia Hewett, Health Secretary (</a:t>
            </a:r>
            <a:r>
              <a:rPr lang="en-US" altLang="en-US" i="1"/>
              <a:t>The Lancet</a:t>
            </a:r>
            <a:r>
              <a:rPr lang="en-US" altLang="en-US"/>
              <a:t> 2005; </a:t>
            </a:r>
            <a:r>
              <a:rPr lang="en-US" altLang="en-US" b="1"/>
              <a:t>366</a:t>
            </a:r>
            <a:r>
              <a:rPr lang="en-US" altLang="en-US"/>
              <a:t>:1239)</a:t>
            </a:r>
          </a:p>
          <a:p>
            <a:pPr algn="just" eaLnBrk="1" hangingPunct="1">
              <a:lnSpc>
                <a:spcPct val="90000"/>
              </a:lnSpc>
            </a:pPr>
            <a:endParaRPr lang="en-US" altLang="en-US"/>
          </a:p>
          <a:p>
            <a:pPr algn="just" eaLnBrk="1" hangingPunct="1">
              <a:lnSpc>
                <a:spcPct val="90000"/>
              </a:lnSpc>
            </a:pPr>
            <a:r>
              <a:rPr lang="en-US" altLang="en-US"/>
              <a:t>Consumer Directed Health Care (CDHC) – allows the individual to define their health care needs.  Instead of “mandating” what insurance should cover; the individual determines what is important (maternity, etc) and then insurance is purchased to cover their needs.</a:t>
            </a:r>
          </a:p>
          <a:p>
            <a:pPr algn="just" eaLnBrk="1" hangingPunct="1">
              <a:lnSpc>
                <a:spcPct val="90000"/>
              </a:lnSpc>
            </a:pPr>
            <a:endParaRPr lang="en-US" altLang="en-US"/>
          </a:p>
          <a:p>
            <a:pPr algn="just" eaLnBrk="1" hangingPunct="1">
              <a:lnSpc>
                <a:spcPct val="90000"/>
              </a:lnSpc>
            </a:pPr>
            <a:r>
              <a:rPr lang="en-US" altLang="en-US"/>
              <a:t>When free market forces are allowed to operate – costs are controlled, quality will increase, and access to care will increase.</a:t>
            </a:r>
          </a:p>
          <a:p>
            <a:pPr algn="just" eaLnBrk="1" hangingPunct="1">
              <a:lnSpc>
                <a:spcPct val="90000"/>
              </a:lnSpc>
            </a:pPr>
            <a:endParaRPr lang="en-US" altLang="en-US">
              <a:latin typeface="Arial" panose="020B0604020202020204" pitchFamily="34" charset="0"/>
            </a:endParaRPr>
          </a:p>
          <a:p>
            <a:pPr algn="just" eaLnBrk="1" hangingPunct="1">
              <a:lnSpc>
                <a:spcPct val="90000"/>
              </a:lnSpc>
            </a:pPr>
            <a:r>
              <a:rPr lang="en-US" altLang="en-US">
                <a:latin typeface="Arial" panose="020B0604020202020204" pitchFamily="34" charset="0"/>
              </a:rPr>
              <a:t>	</a:t>
            </a:r>
          </a:p>
        </p:txBody>
      </p:sp>
    </p:spTree>
    <p:extLst>
      <p:ext uri="{BB962C8B-B14F-4D97-AF65-F5344CB8AC3E}">
        <p14:creationId xmlns:p14="http://schemas.microsoft.com/office/powerpoint/2010/main" val="3606399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xmlns="" id="{07B186C7-0F64-3955-28F6-0E09EC02DD58}"/>
              </a:ext>
            </a:extLst>
          </p:cNvPr>
          <p:cNvSpPr>
            <a:spLocks noGrp="1" noChangeArrowheads="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6437FA6B-9DD9-794D-B991-538966A1D991}" type="slidenum">
              <a:rPr lang="en-US" altLang="en-US" sz="1200"/>
              <a:pPr eaLnBrk="1" hangingPunct="1"/>
              <a:t>11</a:t>
            </a:fld>
            <a:endParaRPr lang="en-US" altLang="en-US" sz="1200"/>
          </a:p>
        </p:txBody>
      </p:sp>
      <p:sp>
        <p:nvSpPr>
          <p:cNvPr id="38915" name="Rectangle 2">
            <a:extLst>
              <a:ext uri="{FF2B5EF4-FFF2-40B4-BE49-F238E27FC236}">
                <a16:creationId xmlns:a16="http://schemas.microsoft.com/office/drawing/2014/main" xmlns="" id="{06420191-55FF-A7C7-BE1A-ECF1AD201F46}"/>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xmlns="" id="{1E913A92-0AF5-1BD8-C583-FFF4596276D2}"/>
              </a:ext>
            </a:extLst>
          </p:cNvPr>
          <p:cNvSpPr>
            <a:spLocks noGrp="1" noChangeArrowheads="1"/>
          </p:cNvSpPr>
          <p:nvPr>
            <p:ph type="body" idx="1"/>
          </p:nvPr>
        </p:nvSpPr>
        <p:spPr>
          <a:xfrm>
            <a:off x="708025" y="4451350"/>
            <a:ext cx="567055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a:latin typeface="Arial" panose="020B0604020202020204" pitchFamily="34" charset="0"/>
              </a:rPr>
              <a:t>The black line is health insurance inflation.  The blue line represents medical inflation.  As you can see, medical inflation has been stable for the past several years.  The disparity between premium inflation and medical inflation is because the employee is not acting like a consumer.  </a:t>
            </a:r>
          </a:p>
          <a:p>
            <a:pPr algn="just" eaLnBrk="1" hangingPunct="1"/>
            <a:r>
              <a:rPr lang="en-US" altLang="en-US">
                <a:latin typeface="Arial" panose="020B0604020202020204" pitchFamily="34" charset="0"/>
              </a:rPr>
              <a:t>The CDHC model has successfully controlled administrative costs, diagnostic tests, premium costs that are not consistent with medical inflation, and enhanced employee retirement options.</a:t>
            </a:r>
          </a:p>
          <a:p>
            <a:pPr algn="just" eaLnBrk="1" hangingPunct="1"/>
            <a:r>
              <a:rPr lang="en-US" altLang="en-US">
                <a:latin typeface="Arial" panose="020B0604020202020204" pitchFamily="34" charset="0"/>
              </a:rPr>
              <a:t>Unless you change, what does the future look like?</a:t>
            </a:r>
          </a:p>
        </p:txBody>
      </p:sp>
    </p:spTree>
    <p:extLst>
      <p:ext uri="{BB962C8B-B14F-4D97-AF65-F5344CB8AC3E}">
        <p14:creationId xmlns:p14="http://schemas.microsoft.com/office/powerpoint/2010/main" val="395928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308BB141-E44B-B03C-E6DE-FED7A6244D9C}"/>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xmlns="" id="{7B9A1831-8770-E605-5675-ECD150CE86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Unfortunately, the politics regarding health care polarize discussions politically to a  non-productive endpoint.  Like the Civil war…there are two basic camps fighting with zeal for different things.</a:t>
            </a:r>
          </a:p>
          <a:p>
            <a:endParaRPr lang="en-US" altLang="en-US"/>
          </a:p>
          <a:p>
            <a:r>
              <a:rPr lang="en-US" altLang="en-US"/>
              <a:t>In general…the Democratic party portrays the “fight for the uninsured” and leans towards socialistic solutions to resolve the problem.   The Republicans resist socialism but do not have solutions for the uninsured.  </a:t>
            </a:r>
          </a:p>
          <a:p>
            <a:endParaRPr lang="en-US" altLang="en-US"/>
          </a:p>
          <a:p>
            <a:r>
              <a:rPr lang="en-US" altLang="en-US"/>
              <a:t>In my opinion, they are both right and both wrong…</a:t>
            </a:r>
          </a:p>
          <a:p>
            <a:r>
              <a:rPr lang="en-US" altLang="en-US"/>
              <a:t>	- The uninsured need help…but mandated insurance is not the option.  Legislation is needed for transparency regarding prices and health care exposed to free market forces. </a:t>
            </a:r>
          </a:p>
          <a:p>
            <a:r>
              <a:rPr lang="en-US" altLang="en-US"/>
              <a:t>	- 80% of those with insurance are not dissatisfied</a:t>
            </a:r>
          </a:p>
          <a:p>
            <a:r>
              <a:rPr lang="en-US" altLang="en-US"/>
              <a:t>	- Failed attempts at “mandated” insurance (Tennessee, Mass, and Maine) should be enough to show that the government should not run health care. </a:t>
            </a:r>
          </a:p>
        </p:txBody>
      </p:sp>
      <p:sp>
        <p:nvSpPr>
          <p:cNvPr id="4" name="Slide Number Placeholder 3">
            <a:extLst>
              <a:ext uri="{FF2B5EF4-FFF2-40B4-BE49-F238E27FC236}">
                <a16:creationId xmlns:a16="http://schemas.microsoft.com/office/drawing/2014/main" xmlns="" id="{819E25A6-7759-BB0F-514F-654E4A5BE3B5}"/>
              </a:ext>
            </a:extLst>
          </p:cNvPr>
          <p:cNvSpPr>
            <a:spLocks noGrp="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7FE28406-C6D2-3C46-B490-8763E0F6D096}" type="slidenum">
              <a:rPr lang="en-US" altLang="en-US" sz="1200"/>
              <a:pPr eaLnBrk="1" hangingPunct="1"/>
              <a:t>12</a:t>
            </a:fld>
            <a:endParaRPr lang="en-US" altLang="en-US" sz="1200"/>
          </a:p>
        </p:txBody>
      </p:sp>
    </p:spTree>
    <p:extLst>
      <p:ext uri="{BB962C8B-B14F-4D97-AF65-F5344CB8AC3E}">
        <p14:creationId xmlns:p14="http://schemas.microsoft.com/office/powerpoint/2010/main" val="1626480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xmlns="" id="{631A6229-0371-29B7-C4A5-F064B3E79C85}"/>
              </a:ext>
            </a:extLst>
          </p:cNvPr>
          <p:cNvSpPr>
            <a:spLocks noGrp="1" noChangeArrowheads="1"/>
          </p:cNvSpPr>
          <p:nvPr>
            <p:ph type="sldNum" sz="quarter" idx="5"/>
          </p:nvPr>
        </p:nvSpPr>
        <p:spPr/>
        <p:txBody>
          <a:bodyPr/>
          <a:lstStyle>
            <a:lvl1pPr defTabSz="946150" eaLnBrk="0" hangingPunct="0">
              <a:defRPr sz="2800">
                <a:solidFill>
                  <a:schemeClr val="tx1"/>
                </a:solidFill>
                <a:latin typeface="Times New Roman" panose="02020603050405020304" pitchFamily="18" charset="0"/>
                <a:cs typeface="Arial" panose="020B0604020202020204" pitchFamily="34" charset="0"/>
              </a:defRPr>
            </a:lvl1pPr>
            <a:lvl2pPr marL="742950" indent="-285750" defTabSz="9461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defTabSz="94615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defTabSz="94615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defTabSz="94615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4615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fld id="{2DD7A40B-DFEA-C645-B7C5-EA2FDC6B8A81}" type="slidenum">
              <a:rPr lang="en-US" altLang="en-US" sz="1200"/>
              <a:pPr eaLnBrk="1" hangingPunct="1"/>
              <a:t>15</a:t>
            </a:fld>
            <a:endParaRPr lang="en-US" altLang="en-US" sz="1200"/>
          </a:p>
        </p:txBody>
      </p:sp>
      <p:sp>
        <p:nvSpPr>
          <p:cNvPr id="28675" name="Rectangle 2">
            <a:extLst>
              <a:ext uri="{FF2B5EF4-FFF2-40B4-BE49-F238E27FC236}">
                <a16:creationId xmlns:a16="http://schemas.microsoft.com/office/drawing/2014/main" xmlns="" id="{28213F8A-303C-45A4-6514-040DAA9E75F5}"/>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xmlns="" id="{6CBB9B3B-8910-3789-284F-377952C943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a:latin typeface="Arial" panose="020B0604020202020204" pitchFamily="34" charset="0"/>
              </a:rPr>
              <a:t>The goal for today’s session is to provide insights regarding why health care costs are perceived as being “out of control.”   Liberty Health Group is an information-based company.  Our primary mission to develop access to affordable, high-quality health care portals, while rewarding innovation. </a:t>
            </a:r>
          </a:p>
          <a:p>
            <a:pPr algn="just"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08651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ctrTitle"/>
          </p:nvPr>
        </p:nvSpPr>
        <p:spPr>
          <a:xfrm>
            <a:off x="304800" y="4953000"/>
            <a:ext cx="8686800" cy="947738"/>
          </a:xfrm>
        </p:spPr>
        <p:txBody>
          <a:bodyPr/>
          <a:lstStyle>
            <a:lvl1pPr>
              <a:defRPr>
                <a:solidFill>
                  <a:srgbClr val="000000"/>
                </a:solidFill>
              </a:defRPr>
            </a:lvl1pPr>
          </a:lstStyle>
          <a:p>
            <a:r>
              <a:rPr lang="en-US"/>
              <a:t>Click to edit Master title style</a:t>
            </a:r>
          </a:p>
        </p:txBody>
      </p:sp>
      <p:sp>
        <p:nvSpPr>
          <p:cNvPr id="219139" name="Rectangle 3"/>
          <p:cNvSpPr>
            <a:spLocks noGrp="1" noChangeArrowheads="1"/>
          </p:cNvSpPr>
          <p:nvPr>
            <p:ph type="subTitle" idx="1"/>
          </p:nvPr>
        </p:nvSpPr>
        <p:spPr>
          <a:xfrm>
            <a:off x="304800" y="5810250"/>
            <a:ext cx="8686800" cy="895350"/>
          </a:xfrm>
        </p:spPr>
        <p:txBody>
          <a:bodyPr/>
          <a:lstStyle>
            <a:lvl1pPr marL="0" indent="0">
              <a:buFont typeface="Wingdings" pitchFamily="2" charset="2"/>
              <a:buNone/>
              <a:defRPr/>
            </a:lvl1pPr>
          </a:lstStyle>
          <a:p>
            <a:r>
              <a:rPr lang="en-US"/>
              <a:t>Click to edit Master subtitle style</a:t>
            </a:r>
          </a:p>
        </p:txBody>
      </p:sp>
      <p:sp>
        <p:nvSpPr>
          <p:cNvPr id="2" name="Rectangle 4">
            <a:extLst>
              <a:ext uri="{FF2B5EF4-FFF2-40B4-BE49-F238E27FC236}">
                <a16:creationId xmlns:a16="http://schemas.microsoft.com/office/drawing/2014/main" xmlns="" id="{AFF5F749-F5D9-5222-AB49-4A9659CC93F8}"/>
              </a:ext>
            </a:extLst>
          </p:cNvPr>
          <p:cNvSpPr>
            <a:spLocks noGrp="1" noChangeArrowheads="1"/>
          </p:cNvSpPr>
          <p:nvPr>
            <p:ph type="dt" sz="quarter"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9DB25444-DA82-4FEA-65B2-93EC2DACEC59}"/>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401AF89E-6C1D-4FF1-14DE-D22C5FE9345D}"/>
              </a:ext>
            </a:extLst>
          </p:cNvPr>
          <p:cNvSpPr>
            <a:spLocks noGrp="1" noChangeArrowheads="1"/>
          </p:cNvSpPr>
          <p:nvPr>
            <p:ph type="sldNum" sz="quarter" idx="12"/>
          </p:nvPr>
        </p:nvSpPr>
        <p:spPr/>
        <p:txBody>
          <a:bodyPr/>
          <a:lstStyle>
            <a:lvl1pPr>
              <a:defRPr/>
            </a:lvl1pPr>
          </a:lstStyle>
          <a:p>
            <a:fld id="{AD52F810-4429-A742-A0C7-9DA61DC7AF5B}" type="slidenum">
              <a:rPr lang="en-US" altLang="en-US"/>
              <a:pPr/>
              <a:t>‹#›</a:t>
            </a:fld>
            <a:endParaRPr lang="en-US" altLang="en-US"/>
          </a:p>
        </p:txBody>
      </p:sp>
    </p:spTree>
    <p:extLst>
      <p:ext uri="{BB962C8B-B14F-4D97-AF65-F5344CB8AC3E}">
        <p14:creationId xmlns:p14="http://schemas.microsoft.com/office/powerpoint/2010/main" val="19619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54AD876-2FE4-061F-4F87-B1CBD66FD3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29E4DAFC-C6D0-8F02-23E8-F86CAC4531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79E9D0F-7C0B-B279-63E2-54109CAC0A03}"/>
              </a:ext>
            </a:extLst>
          </p:cNvPr>
          <p:cNvSpPr>
            <a:spLocks noGrp="1" noChangeArrowheads="1"/>
          </p:cNvSpPr>
          <p:nvPr>
            <p:ph type="sldNum" sz="quarter" idx="12"/>
          </p:nvPr>
        </p:nvSpPr>
        <p:spPr>
          <a:ln/>
        </p:spPr>
        <p:txBody>
          <a:bodyPr/>
          <a:lstStyle>
            <a:lvl1pPr>
              <a:defRPr/>
            </a:lvl1pPr>
          </a:lstStyle>
          <a:p>
            <a:fld id="{5778FEFD-D578-E143-9774-A856426BC81E}" type="slidenum">
              <a:rPr lang="en-US" altLang="en-US"/>
              <a:pPr/>
              <a:t>‹#›</a:t>
            </a:fld>
            <a:endParaRPr lang="en-US" altLang="en-US"/>
          </a:p>
        </p:txBody>
      </p:sp>
    </p:spTree>
    <p:extLst>
      <p:ext uri="{BB962C8B-B14F-4D97-AF65-F5344CB8AC3E}">
        <p14:creationId xmlns:p14="http://schemas.microsoft.com/office/powerpoint/2010/main" val="120576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7400" y="188913"/>
            <a:ext cx="1768475" cy="6480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800" y="188913"/>
            <a:ext cx="5156200" cy="6480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A09B014-8E1C-9543-7909-C91BF32461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D5C4C1D-62C2-905F-9347-15A174069A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B217037-BFB2-C24A-67BE-C68C27750760}"/>
              </a:ext>
            </a:extLst>
          </p:cNvPr>
          <p:cNvSpPr>
            <a:spLocks noGrp="1" noChangeArrowheads="1"/>
          </p:cNvSpPr>
          <p:nvPr>
            <p:ph type="sldNum" sz="quarter" idx="12"/>
          </p:nvPr>
        </p:nvSpPr>
        <p:spPr>
          <a:ln/>
        </p:spPr>
        <p:txBody>
          <a:bodyPr/>
          <a:lstStyle>
            <a:lvl1pPr>
              <a:defRPr/>
            </a:lvl1pPr>
          </a:lstStyle>
          <a:p>
            <a:fld id="{9F638FB0-B45E-D041-9061-2B04641CC338}" type="slidenum">
              <a:rPr lang="en-US" altLang="en-US"/>
              <a:pPr/>
              <a:t>‹#›</a:t>
            </a:fld>
            <a:endParaRPr lang="en-US" altLang="en-US"/>
          </a:p>
        </p:txBody>
      </p:sp>
    </p:spTree>
    <p:extLst>
      <p:ext uri="{BB962C8B-B14F-4D97-AF65-F5344CB8AC3E}">
        <p14:creationId xmlns:p14="http://schemas.microsoft.com/office/powerpoint/2010/main" val="2691338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828800" y="188913"/>
            <a:ext cx="7077075" cy="6480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FF537668-2B02-F092-3710-4D2F9E538DA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4D693D35-3C77-ADE3-8145-51BA70439C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CA9E409B-829B-1392-1753-19F67D24341C}"/>
              </a:ext>
            </a:extLst>
          </p:cNvPr>
          <p:cNvSpPr>
            <a:spLocks noGrp="1" noChangeArrowheads="1"/>
          </p:cNvSpPr>
          <p:nvPr>
            <p:ph type="sldNum" sz="quarter" idx="12"/>
          </p:nvPr>
        </p:nvSpPr>
        <p:spPr>
          <a:ln/>
        </p:spPr>
        <p:txBody>
          <a:bodyPr/>
          <a:lstStyle>
            <a:lvl1pPr>
              <a:defRPr/>
            </a:lvl1pPr>
          </a:lstStyle>
          <a:p>
            <a:fld id="{5611DFDF-5E37-F947-AA9C-5EDDEA396960}" type="slidenum">
              <a:rPr lang="en-US" altLang="en-US"/>
              <a:pPr/>
              <a:t>‹#›</a:t>
            </a:fld>
            <a:endParaRPr lang="en-US" altLang="en-US"/>
          </a:p>
        </p:txBody>
      </p:sp>
    </p:spTree>
    <p:extLst>
      <p:ext uri="{BB962C8B-B14F-4D97-AF65-F5344CB8AC3E}">
        <p14:creationId xmlns:p14="http://schemas.microsoft.com/office/powerpoint/2010/main" val="2626165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188913"/>
            <a:ext cx="7077075" cy="1066800"/>
          </a:xfrm>
        </p:spPr>
        <p:txBody>
          <a:bodyPr/>
          <a:lstStyle/>
          <a:p>
            <a:r>
              <a:rPr lang="en-US"/>
              <a:t>Click to edit Master title style</a:t>
            </a:r>
          </a:p>
        </p:txBody>
      </p:sp>
      <p:sp>
        <p:nvSpPr>
          <p:cNvPr id="3" name="Text Placeholder 2"/>
          <p:cNvSpPr>
            <a:spLocks noGrp="1"/>
          </p:cNvSpPr>
          <p:nvPr>
            <p:ph type="body" sz="half" idx="1"/>
          </p:nvPr>
        </p:nvSpPr>
        <p:spPr>
          <a:xfrm>
            <a:off x="1828800" y="1593850"/>
            <a:ext cx="3462338" cy="5075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443538" y="1593850"/>
            <a:ext cx="3462337" cy="5075238"/>
          </a:xfrm>
        </p:spPr>
        <p:txBody>
          <a:bodyPr/>
          <a:lstStyle/>
          <a:p>
            <a:pPr lvl="0"/>
            <a:endParaRPr lang="en-US" noProof="0"/>
          </a:p>
        </p:txBody>
      </p:sp>
      <p:sp>
        <p:nvSpPr>
          <p:cNvPr id="5" name="Rectangle 4">
            <a:extLst>
              <a:ext uri="{FF2B5EF4-FFF2-40B4-BE49-F238E27FC236}">
                <a16:creationId xmlns:a16="http://schemas.microsoft.com/office/drawing/2014/main" xmlns="" id="{0B2E50DF-34D0-6483-8DDB-4207C8B2B7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B6F85C9D-5949-693C-F9F0-819A43A84F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96601480-1D95-73BD-E4BA-07A4E49DF8E8}"/>
              </a:ext>
            </a:extLst>
          </p:cNvPr>
          <p:cNvSpPr>
            <a:spLocks noGrp="1" noChangeArrowheads="1"/>
          </p:cNvSpPr>
          <p:nvPr>
            <p:ph type="sldNum" sz="quarter" idx="12"/>
          </p:nvPr>
        </p:nvSpPr>
        <p:spPr>
          <a:ln/>
        </p:spPr>
        <p:txBody>
          <a:bodyPr/>
          <a:lstStyle>
            <a:lvl1pPr>
              <a:defRPr/>
            </a:lvl1pPr>
          </a:lstStyle>
          <a:p>
            <a:fld id="{9CA75239-0F17-E545-AB7A-E96BB886200C}" type="slidenum">
              <a:rPr lang="en-US" altLang="en-US"/>
              <a:pPr/>
              <a:t>‹#›</a:t>
            </a:fld>
            <a:endParaRPr lang="en-US" altLang="en-US"/>
          </a:p>
        </p:txBody>
      </p:sp>
    </p:spTree>
    <p:extLst>
      <p:ext uri="{BB962C8B-B14F-4D97-AF65-F5344CB8AC3E}">
        <p14:creationId xmlns:p14="http://schemas.microsoft.com/office/powerpoint/2010/main" val="2864710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188913"/>
            <a:ext cx="7077075" cy="1066800"/>
          </a:xfrm>
        </p:spPr>
        <p:txBody>
          <a:bodyPr/>
          <a:lstStyle/>
          <a:p>
            <a:r>
              <a:rPr lang="en-US"/>
              <a:t>Click to edit Master title style</a:t>
            </a:r>
          </a:p>
        </p:txBody>
      </p:sp>
      <p:sp>
        <p:nvSpPr>
          <p:cNvPr id="3" name="Table Placeholder 2"/>
          <p:cNvSpPr>
            <a:spLocks noGrp="1"/>
          </p:cNvSpPr>
          <p:nvPr>
            <p:ph type="tbl" idx="1"/>
          </p:nvPr>
        </p:nvSpPr>
        <p:spPr>
          <a:xfrm>
            <a:off x="1828800" y="1593850"/>
            <a:ext cx="7077075" cy="5075238"/>
          </a:xfrm>
        </p:spPr>
        <p:txBody>
          <a:bodyPr/>
          <a:lstStyle/>
          <a:p>
            <a:pPr lvl="0"/>
            <a:endParaRPr lang="en-US" noProof="0"/>
          </a:p>
        </p:txBody>
      </p:sp>
      <p:sp>
        <p:nvSpPr>
          <p:cNvPr id="4" name="Rectangle 4">
            <a:extLst>
              <a:ext uri="{FF2B5EF4-FFF2-40B4-BE49-F238E27FC236}">
                <a16:creationId xmlns:a16="http://schemas.microsoft.com/office/drawing/2014/main" xmlns="" id="{D94F2928-6157-58F5-AD46-C4BE52EB0F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FB86B733-0C9B-A51B-6893-B58887D234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F8C4DC7F-D686-AF6E-19E7-68DD95C81C7B}"/>
              </a:ext>
            </a:extLst>
          </p:cNvPr>
          <p:cNvSpPr>
            <a:spLocks noGrp="1" noChangeArrowheads="1"/>
          </p:cNvSpPr>
          <p:nvPr>
            <p:ph type="sldNum" sz="quarter" idx="12"/>
          </p:nvPr>
        </p:nvSpPr>
        <p:spPr>
          <a:ln/>
        </p:spPr>
        <p:txBody>
          <a:bodyPr/>
          <a:lstStyle>
            <a:lvl1pPr>
              <a:defRPr/>
            </a:lvl1pPr>
          </a:lstStyle>
          <a:p>
            <a:fld id="{62E6ECD4-B18B-0943-A47E-66AB7BC4AFBA}" type="slidenum">
              <a:rPr lang="en-US" altLang="en-US"/>
              <a:pPr/>
              <a:t>‹#›</a:t>
            </a:fld>
            <a:endParaRPr lang="en-US" altLang="en-US"/>
          </a:p>
        </p:txBody>
      </p:sp>
    </p:spTree>
    <p:extLst>
      <p:ext uri="{BB962C8B-B14F-4D97-AF65-F5344CB8AC3E}">
        <p14:creationId xmlns:p14="http://schemas.microsoft.com/office/powerpoint/2010/main" val="328824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B6C37C02-25DE-579C-5BF8-768B1FBF99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5678AB7-B75D-02DE-50B3-6DB5A0A6EF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1441AB9B-FD09-CF8A-B200-26DF2089BD75}"/>
              </a:ext>
            </a:extLst>
          </p:cNvPr>
          <p:cNvSpPr>
            <a:spLocks noGrp="1" noChangeArrowheads="1"/>
          </p:cNvSpPr>
          <p:nvPr>
            <p:ph type="sldNum" sz="quarter" idx="12"/>
          </p:nvPr>
        </p:nvSpPr>
        <p:spPr>
          <a:ln/>
        </p:spPr>
        <p:txBody>
          <a:bodyPr/>
          <a:lstStyle>
            <a:lvl1pPr>
              <a:defRPr/>
            </a:lvl1pPr>
          </a:lstStyle>
          <a:p>
            <a:fld id="{0287F4B1-5688-C042-9A63-BA93A1CF6566}" type="slidenum">
              <a:rPr lang="en-US" altLang="en-US"/>
              <a:pPr/>
              <a:t>‹#›</a:t>
            </a:fld>
            <a:endParaRPr lang="en-US" altLang="en-US"/>
          </a:p>
        </p:txBody>
      </p:sp>
    </p:spTree>
    <p:extLst>
      <p:ext uri="{BB962C8B-B14F-4D97-AF65-F5344CB8AC3E}">
        <p14:creationId xmlns:p14="http://schemas.microsoft.com/office/powerpoint/2010/main" val="51886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6592F2D4-74E3-9909-9CB4-0865E9F70D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971A9491-72E6-14A9-8B75-CD10DCBC64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C27ABCAC-DC86-1617-B6DE-617DCD0FD0EE}"/>
              </a:ext>
            </a:extLst>
          </p:cNvPr>
          <p:cNvSpPr>
            <a:spLocks noGrp="1" noChangeArrowheads="1"/>
          </p:cNvSpPr>
          <p:nvPr>
            <p:ph type="sldNum" sz="quarter" idx="12"/>
          </p:nvPr>
        </p:nvSpPr>
        <p:spPr>
          <a:ln/>
        </p:spPr>
        <p:txBody>
          <a:bodyPr/>
          <a:lstStyle>
            <a:lvl1pPr>
              <a:defRPr/>
            </a:lvl1pPr>
          </a:lstStyle>
          <a:p>
            <a:fld id="{7A8F1414-8EED-0947-8FB3-1F5936C02D1F}" type="slidenum">
              <a:rPr lang="en-US" altLang="en-US"/>
              <a:pPr/>
              <a:t>‹#›</a:t>
            </a:fld>
            <a:endParaRPr lang="en-US" altLang="en-US"/>
          </a:p>
        </p:txBody>
      </p:sp>
    </p:spTree>
    <p:extLst>
      <p:ext uri="{BB962C8B-B14F-4D97-AF65-F5344CB8AC3E}">
        <p14:creationId xmlns:p14="http://schemas.microsoft.com/office/powerpoint/2010/main" val="1372360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800" y="1593850"/>
            <a:ext cx="3462338" cy="5075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3538" y="1593850"/>
            <a:ext cx="3462337" cy="5075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B5B11F4F-C32A-DDE7-4CEE-4CFCE168D0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60393DA2-AB44-63A9-ED58-379FA40FBE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083B5BE-27F0-EF48-FF7D-031EF59FE6A4}"/>
              </a:ext>
            </a:extLst>
          </p:cNvPr>
          <p:cNvSpPr>
            <a:spLocks noGrp="1" noChangeArrowheads="1"/>
          </p:cNvSpPr>
          <p:nvPr>
            <p:ph type="sldNum" sz="quarter" idx="12"/>
          </p:nvPr>
        </p:nvSpPr>
        <p:spPr>
          <a:ln/>
        </p:spPr>
        <p:txBody>
          <a:bodyPr/>
          <a:lstStyle>
            <a:lvl1pPr>
              <a:defRPr/>
            </a:lvl1pPr>
          </a:lstStyle>
          <a:p>
            <a:fld id="{668F73DA-2BBF-E547-8036-F05A4003107E}" type="slidenum">
              <a:rPr lang="en-US" altLang="en-US"/>
              <a:pPr/>
              <a:t>‹#›</a:t>
            </a:fld>
            <a:endParaRPr lang="en-US" altLang="en-US"/>
          </a:p>
        </p:txBody>
      </p:sp>
    </p:spTree>
    <p:extLst>
      <p:ext uri="{BB962C8B-B14F-4D97-AF65-F5344CB8AC3E}">
        <p14:creationId xmlns:p14="http://schemas.microsoft.com/office/powerpoint/2010/main" val="1603835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56CFB3EF-50D5-1062-79B9-C2C36B4AD69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F02C48BF-3A0B-DD20-DFB8-94BD494EEC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DC9BBA1C-1441-6856-5EE2-449D08389281}"/>
              </a:ext>
            </a:extLst>
          </p:cNvPr>
          <p:cNvSpPr>
            <a:spLocks noGrp="1" noChangeArrowheads="1"/>
          </p:cNvSpPr>
          <p:nvPr>
            <p:ph type="sldNum" sz="quarter" idx="12"/>
          </p:nvPr>
        </p:nvSpPr>
        <p:spPr>
          <a:ln/>
        </p:spPr>
        <p:txBody>
          <a:bodyPr/>
          <a:lstStyle>
            <a:lvl1pPr>
              <a:defRPr/>
            </a:lvl1pPr>
          </a:lstStyle>
          <a:p>
            <a:fld id="{3116E614-E6FB-324C-B7FB-57B7BF7BB9B6}" type="slidenum">
              <a:rPr lang="en-US" altLang="en-US"/>
              <a:pPr/>
              <a:t>‹#›</a:t>
            </a:fld>
            <a:endParaRPr lang="en-US" altLang="en-US"/>
          </a:p>
        </p:txBody>
      </p:sp>
    </p:spTree>
    <p:extLst>
      <p:ext uri="{BB962C8B-B14F-4D97-AF65-F5344CB8AC3E}">
        <p14:creationId xmlns:p14="http://schemas.microsoft.com/office/powerpoint/2010/main" val="48380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AACECD63-1D63-69CA-F56B-2396783115C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22E43FEA-5A6A-7611-558B-5F54811785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C0CFD30E-FE85-3546-CACF-16EFC0E3C73A}"/>
              </a:ext>
            </a:extLst>
          </p:cNvPr>
          <p:cNvSpPr>
            <a:spLocks noGrp="1" noChangeArrowheads="1"/>
          </p:cNvSpPr>
          <p:nvPr>
            <p:ph type="sldNum" sz="quarter" idx="12"/>
          </p:nvPr>
        </p:nvSpPr>
        <p:spPr>
          <a:ln/>
        </p:spPr>
        <p:txBody>
          <a:bodyPr/>
          <a:lstStyle>
            <a:lvl1pPr>
              <a:defRPr/>
            </a:lvl1pPr>
          </a:lstStyle>
          <a:p>
            <a:fld id="{D5B50EEF-2702-2848-A0CD-3B847BAE8F19}" type="slidenum">
              <a:rPr lang="en-US" altLang="en-US"/>
              <a:pPr/>
              <a:t>‹#›</a:t>
            </a:fld>
            <a:endParaRPr lang="en-US" altLang="en-US"/>
          </a:p>
        </p:txBody>
      </p:sp>
    </p:spTree>
    <p:extLst>
      <p:ext uri="{BB962C8B-B14F-4D97-AF65-F5344CB8AC3E}">
        <p14:creationId xmlns:p14="http://schemas.microsoft.com/office/powerpoint/2010/main" val="3086205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DFD0062E-464C-2797-3071-599F75EE50B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15E302A0-5146-21C1-997B-283E65BA80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2DCF47F1-1F00-010D-1246-DAD368258702}"/>
              </a:ext>
            </a:extLst>
          </p:cNvPr>
          <p:cNvSpPr>
            <a:spLocks noGrp="1" noChangeArrowheads="1"/>
          </p:cNvSpPr>
          <p:nvPr>
            <p:ph type="sldNum" sz="quarter" idx="12"/>
          </p:nvPr>
        </p:nvSpPr>
        <p:spPr>
          <a:ln/>
        </p:spPr>
        <p:txBody>
          <a:bodyPr/>
          <a:lstStyle>
            <a:lvl1pPr>
              <a:defRPr/>
            </a:lvl1pPr>
          </a:lstStyle>
          <a:p>
            <a:fld id="{7AE605F2-462E-4D48-AE3B-EAE1EA598901}" type="slidenum">
              <a:rPr lang="en-US" altLang="en-US"/>
              <a:pPr/>
              <a:t>‹#›</a:t>
            </a:fld>
            <a:endParaRPr lang="en-US" altLang="en-US"/>
          </a:p>
        </p:txBody>
      </p:sp>
    </p:spTree>
    <p:extLst>
      <p:ext uri="{BB962C8B-B14F-4D97-AF65-F5344CB8AC3E}">
        <p14:creationId xmlns:p14="http://schemas.microsoft.com/office/powerpoint/2010/main" val="12277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75D4B815-C95C-4757-B002-ADDCA546BF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A149C95D-F33D-1066-8DF5-8698CDCC73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5868D77C-AC5F-4BD5-1B85-E21E4480B49C}"/>
              </a:ext>
            </a:extLst>
          </p:cNvPr>
          <p:cNvSpPr>
            <a:spLocks noGrp="1" noChangeArrowheads="1"/>
          </p:cNvSpPr>
          <p:nvPr>
            <p:ph type="sldNum" sz="quarter" idx="12"/>
          </p:nvPr>
        </p:nvSpPr>
        <p:spPr>
          <a:ln/>
        </p:spPr>
        <p:txBody>
          <a:bodyPr/>
          <a:lstStyle>
            <a:lvl1pPr>
              <a:defRPr/>
            </a:lvl1pPr>
          </a:lstStyle>
          <a:p>
            <a:fld id="{2A21ACDA-BB29-0C48-8352-F533E3A5186F}" type="slidenum">
              <a:rPr lang="en-US" altLang="en-US"/>
              <a:pPr/>
              <a:t>‹#›</a:t>
            </a:fld>
            <a:endParaRPr lang="en-US" altLang="en-US"/>
          </a:p>
        </p:txBody>
      </p:sp>
    </p:spTree>
    <p:extLst>
      <p:ext uri="{BB962C8B-B14F-4D97-AF65-F5344CB8AC3E}">
        <p14:creationId xmlns:p14="http://schemas.microsoft.com/office/powerpoint/2010/main" val="2474483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227EF1E0-BEA7-850E-5EB3-525D58DC4BF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B2306601-CF4B-94BB-6471-94BEFD9146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1CB09F49-E279-FD53-9635-A145FA550781}"/>
              </a:ext>
            </a:extLst>
          </p:cNvPr>
          <p:cNvSpPr>
            <a:spLocks noGrp="1" noChangeArrowheads="1"/>
          </p:cNvSpPr>
          <p:nvPr>
            <p:ph type="sldNum" sz="quarter" idx="12"/>
          </p:nvPr>
        </p:nvSpPr>
        <p:spPr>
          <a:ln/>
        </p:spPr>
        <p:txBody>
          <a:bodyPr/>
          <a:lstStyle>
            <a:lvl1pPr>
              <a:defRPr/>
            </a:lvl1pPr>
          </a:lstStyle>
          <a:p>
            <a:fld id="{1B116CA2-1AB0-5247-9F8D-2E88CFFB2DF0}" type="slidenum">
              <a:rPr lang="en-US" altLang="en-US"/>
              <a:pPr/>
              <a:t>‹#›</a:t>
            </a:fld>
            <a:endParaRPr lang="en-US" altLang="en-US"/>
          </a:p>
        </p:txBody>
      </p:sp>
    </p:spTree>
    <p:extLst>
      <p:ext uri="{BB962C8B-B14F-4D97-AF65-F5344CB8AC3E}">
        <p14:creationId xmlns:p14="http://schemas.microsoft.com/office/powerpoint/2010/main" val="352277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649E07D9-2D56-A69A-7F1A-95536DFA802F}"/>
              </a:ext>
            </a:extLst>
          </p:cNvPr>
          <p:cNvSpPr>
            <a:spLocks noGrp="1" noChangeArrowheads="1"/>
          </p:cNvSpPr>
          <p:nvPr>
            <p:ph type="title"/>
          </p:nvPr>
        </p:nvSpPr>
        <p:spPr bwMode="auto">
          <a:xfrm>
            <a:off x="1828800" y="188913"/>
            <a:ext cx="7077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title style</a:t>
            </a:r>
          </a:p>
        </p:txBody>
      </p:sp>
      <p:sp>
        <p:nvSpPr>
          <p:cNvPr id="1027" name="Rectangle 3">
            <a:extLst>
              <a:ext uri="{FF2B5EF4-FFF2-40B4-BE49-F238E27FC236}">
                <a16:creationId xmlns:a16="http://schemas.microsoft.com/office/drawing/2014/main" xmlns="" id="{508DA49C-95BC-E8DF-1E23-17FF81D4107B}"/>
              </a:ext>
            </a:extLst>
          </p:cNvPr>
          <p:cNvSpPr>
            <a:spLocks noGrp="1" noChangeArrowheads="1"/>
          </p:cNvSpPr>
          <p:nvPr>
            <p:ph type="body" idx="1"/>
          </p:nvPr>
        </p:nvSpPr>
        <p:spPr bwMode="white">
          <a:xfrm>
            <a:off x="1828800" y="1593850"/>
            <a:ext cx="7077075"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8116" name="Rectangle 4">
            <a:extLst>
              <a:ext uri="{FF2B5EF4-FFF2-40B4-BE49-F238E27FC236}">
                <a16:creationId xmlns:a16="http://schemas.microsoft.com/office/drawing/2014/main" xmlns="" id="{68235D1D-0BCF-35D4-8013-633FABD8FD5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cs typeface="+mn-cs"/>
              </a:defRPr>
            </a:lvl1pPr>
          </a:lstStyle>
          <a:p>
            <a:pPr>
              <a:defRPr/>
            </a:pPr>
            <a:endParaRPr lang="en-US"/>
          </a:p>
        </p:txBody>
      </p:sp>
      <p:sp>
        <p:nvSpPr>
          <p:cNvPr id="218117" name="Rectangle 5">
            <a:extLst>
              <a:ext uri="{FF2B5EF4-FFF2-40B4-BE49-F238E27FC236}">
                <a16:creationId xmlns:a16="http://schemas.microsoft.com/office/drawing/2014/main" xmlns="" id="{923E2901-B997-60EB-DEA7-3CDEF432378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n-US"/>
          </a:p>
        </p:txBody>
      </p:sp>
      <p:sp>
        <p:nvSpPr>
          <p:cNvPr id="218118" name="Rectangle 6">
            <a:extLst>
              <a:ext uri="{FF2B5EF4-FFF2-40B4-BE49-F238E27FC236}">
                <a16:creationId xmlns:a16="http://schemas.microsoft.com/office/drawing/2014/main" xmlns="" id="{EA1C8F62-8187-3F48-89C2-7560132B1FA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831BE11D-2DF7-0D47-B8E9-A50053EA8C9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9"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Tahoma" charset="0"/>
        </a:defRPr>
      </a:lvl2pPr>
      <a:lvl3pPr algn="l" rtl="0" eaLnBrk="0" fontAlgn="base" hangingPunct="0">
        <a:spcBef>
          <a:spcPct val="0"/>
        </a:spcBef>
        <a:spcAft>
          <a:spcPct val="0"/>
        </a:spcAft>
        <a:defRPr kumimoji="1" sz="4400">
          <a:solidFill>
            <a:schemeClr val="tx1"/>
          </a:solidFill>
          <a:latin typeface="Tahoma" charset="0"/>
        </a:defRPr>
      </a:lvl3pPr>
      <a:lvl4pPr algn="l" rtl="0" eaLnBrk="0" fontAlgn="base" hangingPunct="0">
        <a:spcBef>
          <a:spcPct val="0"/>
        </a:spcBef>
        <a:spcAft>
          <a:spcPct val="0"/>
        </a:spcAft>
        <a:defRPr kumimoji="1" sz="4400">
          <a:solidFill>
            <a:schemeClr val="tx1"/>
          </a:solidFill>
          <a:latin typeface="Tahoma" charset="0"/>
        </a:defRPr>
      </a:lvl4pPr>
      <a:lvl5pPr algn="l" rtl="0" eaLnBrk="0" fontAlgn="base" hangingPunct="0">
        <a:spcBef>
          <a:spcPct val="0"/>
        </a:spcBef>
        <a:spcAft>
          <a:spcPct val="0"/>
        </a:spcAft>
        <a:defRPr kumimoji="1" sz="4400">
          <a:solidFill>
            <a:schemeClr val="tx1"/>
          </a:solidFill>
          <a:latin typeface="Tahoma" charset="0"/>
        </a:defRPr>
      </a:lvl5pPr>
      <a:lvl6pPr marL="457200" algn="l" rtl="0" eaLnBrk="0" fontAlgn="base" hangingPunct="0">
        <a:spcBef>
          <a:spcPct val="0"/>
        </a:spcBef>
        <a:spcAft>
          <a:spcPct val="0"/>
        </a:spcAft>
        <a:defRPr kumimoji="1" sz="4400">
          <a:solidFill>
            <a:schemeClr val="tx1"/>
          </a:solidFill>
          <a:latin typeface="Tahoma" charset="0"/>
        </a:defRPr>
      </a:lvl6pPr>
      <a:lvl7pPr marL="914400" algn="l" rtl="0" eaLnBrk="0" fontAlgn="base" hangingPunct="0">
        <a:spcBef>
          <a:spcPct val="0"/>
        </a:spcBef>
        <a:spcAft>
          <a:spcPct val="0"/>
        </a:spcAft>
        <a:defRPr kumimoji="1" sz="4400">
          <a:solidFill>
            <a:schemeClr val="tx1"/>
          </a:solidFill>
          <a:latin typeface="Tahoma" charset="0"/>
        </a:defRPr>
      </a:lvl7pPr>
      <a:lvl8pPr marL="1371600" algn="l" rtl="0" eaLnBrk="0" fontAlgn="base" hangingPunct="0">
        <a:spcBef>
          <a:spcPct val="0"/>
        </a:spcBef>
        <a:spcAft>
          <a:spcPct val="0"/>
        </a:spcAft>
        <a:defRPr kumimoji="1" sz="4400">
          <a:solidFill>
            <a:schemeClr val="tx1"/>
          </a:solidFill>
          <a:latin typeface="Tahoma" charset="0"/>
        </a:defRPr>
      </a:lvl8pPr>
      <a:lvl9pPr marL="1828800" algn="l" rtl="0" eaLnBrk="0" fontAlgn="base" hangingPunct="0">
        <a:spcBef>
          <a:spcPct val="0"/>
        </a:spcBef>
        <a:spcAft>
          <a:spcPct val="0"/>
        </a:spcAft>
        <a:defRPr kumimoji="1" sz="4400">
          <a:solidFill>
            <a:schemeClr val="tx1"/>
          </a:solidFill>
          <a:latin typeface="Tahoma" charset="0"/>
        </a:defRPr>
      </a:lvl9pPr>
    </p:titleStyle>
    <p:bodyStyle>
      <a:lvl1pPr marL="342900" indent="-342900" algn="l" rtl="0" eaLnBrk="0" fontAlgn="base" hangingPunct="0">
        <a:spcBef>
          <a:spcPct val="20000"/>
        </a:spcBef>
        <a:spcAft>
          <a:spcPct val="0"/>
        </a:spcAft>
        <a:buClr>
          <a:srgbClr val="5F5F5F"/>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5F5F5F"/>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rgbClr val="5F5F5F"/>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8.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8.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a:extLst>
              <a:ext uri="{FF2B5EF4-FFF2-40B4-BE49-F238E27FC236}">
                <a16:creationId xmlns:a16="http://schemas.microsoft.com/office/drawing/2014/main" xmlns="" id="{5CE99218-C96D-4C58-1DBC-37E22B63A88B}"/>
              </a:ext>
            </a:extLst>
          </p:cNvPr>
          <p:cNvSpPr txBox="1">
            <a:spLocks noChangeArrowheads="1"/>
          </p:cNvSpPr>
          <p:nvPr/>
        </p:nvSpPr>
        <p:spPr bwMode="auto">
          <a:xfrm>
            <a:off x="4267200" y="381000"/>
            <a:ext cx="3962400" cy="1938338"/>
          </a:xfrm>
          <a:prstGeom prst="rect">
            <a:avLst/>
          </a:prstGeom>
          <a:noFill/>
          <a:ln w="9525">
            <a:noFill/>
            <a:miter lim="800000"/>
            <a:headEnd/>
            <a:tailEnd/>
          </a:ln>
        </p:spPr>
        <p:txBody>
          <a:bodyPr>
            <a:spAutoFit/>
          </a:bodyPr>
          <a:lstStyle/>
          <a:p>
            <a:pPr eaLnBrk="0" hangingPunct="0">
              <a:spcBef>
                <a:spcPct val="50000"/>
              </a:spcBef>
              <a:defRPr/>
            </a:pPr>
            <a:r>
              <a:rPr lang="en-US" sz="4000" b="1" dirty="0">
                <a:solidFill>
                  <a:srgbClr val="FFFFFF"/>
                </a:solidFill>
                <a:latin typeface="+mj-lt"/>
                <a:cs typeface="Arial" charset="0"/>
              </a:rPr>
              <a:t>Transforming Community Health Care</a:t>
            </a:r>
          </a:p>
        </p:txBody>
      </p:sp>
      <p:pic>
        <p:nvPicPr>
          <p:cNvPr id="3075" name="Picture 8" descr="MANS HAND HOLDING A YOUNG BOYS HAND">
            <a:extLst>
              <a:ext uri="{FF2B5EF4-FFF2-40B4-BE49-F238E27FC236}">
                <a16:creationId xmlns:a16="http://schemas.microsoft.com/office/drawing/2014/main" xmlns="" id="{7F28561B-309B-D446-C2CE-870CD99EA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9131"/>
          <a:stretch>
            <a:fillRect/>
          </a:stretch>
        </p:blipFill>
        <p:spPr bwMode="auto">
          <a:xfrm>
            <a:off x="0" y="0"/>
            <a:ext cx="41227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xmlns="" id="{AEF11ABB-6981-8A8B-5EC9-C8D2B382DEBC}"/>
              </a:ext>
            </a:extLst>
          </p:cNvPr>
          <p:cNvSpPr txBox="1">
            <a:spLocks noChangeArrowheads="1"/>
          </p:cNvSpPr>
          <p:nvPr/>
        </p:nvSpPr>
        <p:spPr bwMode="auto">
          <a:xfrm>
            <a:off x="381000" y="4724400"/>
            <a:ext cx="5791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3200" i="1">
                <a:solidFill>
                  <a:srgbClr val="FFFFFF"/>
                </a:solidFill>
              </a:rPr>
              <a:t>“We do not have to see eye to eye, in order to walk hand in hand” </a:t>
            </a:r>
          </a:p>
        </p:txBody>
      </p:sp>
      <p:sp>
        <p:nvSpPr>
          <p:cNvPr id="3077" name="TextBox 4">
            <a:extLst>
              <a:ext uri="{FF2B5EF4-FFF2-40B4-BE49-F238E27FC236}">
                <a16:creationId xmlns:a16="http://schemas.microsoft.com/office/drawing/2014/main" xmlns="" id="{F87E0FBC-EC0B-A02F-DDD0-EB013A8D26F4}"/>
              </a:ext>
            </a:extLst>
          </p:cNvPr>
          <p:cNvSpPr txBox="1">
            <a:spLocks noChangeArrowheads="1"/>
          </p:cNvSpPr>
          <p:nvPr/>
        </p:nvSpPr>
        <p:spPr bwMode="auto">
          <a:xfrm>
            <a:off x="5791200" y="5802313"/>
            <a:ext cx="304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400" dirty="0">
                <a:solidFill>
                  <a:srgbClr val="FFFFFF"/>
                </a:solidFill>
              </a:rPr>
              <a:t>David MacDonald, DO</a:t>
            </a:r>
          </a:p>
          <a:p>
            <a:pPr eaLnBrk="1" hangingPunct="1"/>
            <a:r>
              <a:rPr lang="en-US" altLang="en-US" sz="2400" dirty="0" smtClean="0">
                <a:solidFill>
                  <a:srgbClr val="FFFFFF"/>
                </a:solidFill>
              </a:rPr>
              <a:t>Embrace Virginia</a:t>
            </a:r>
            <a:endParaRPr lang="en-US" altLang="en-US" sz="2400" dirty="0">
              <a:solidFill>
                <a:srgbClr val="FFFFFF"/>
              </a:solidFill>
            </a:endParaRPr>
          </a:p>
        </p:txBody>
      </p:sp>
    </p:spTree>
    <p:extLst>
      <p:ext uri="{BB962C8B-B14F-4D97-AF65-F5344CB8AC3E}">
        <p14:creationId xmlns:p14="http://schemas.microsoft.com/office/powerpoint/2010/main" val="367747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xmlns="" id="{FBE97D88-35F2-C639-3D92-A88785B737C9}"/>
              </a:ext>
            </a:extLst>
          </p:cNvPr>
          <p:cNvSpPr txBox="1">
            <a:spLocks noChangeArrowheads="1"/>
          </p:cNvSpPr>
          <p:nvPr/>
        </p:nvSpPr>
        <p:spPr bwMode="auto">
          <a:xfrm>
            <a:off x="152400" y="1436688"/>
            <a:ext cx="40386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r>
              <a:rPr lang="en-US" altLang="en-US" b="1" dirty="0">
                <a:solidFill>
                  <a:schemeClr val="accent5">
                    <a:lumMod val="20000"/>
                    <a:lumOff val="80000"/>
                  </a:schemeClr>
                </a:solidFill>
                <a:latin typeface="Arial" panose="020B0604020202020204" pitchFamily="34" charset="0"/>
              </a:rPr>
              <a:t>Gov’t Health Care:</a:t>
            </a:r>
            <a:endParaRPr lang="en-US" altLang="en-US" sz="2400" b="1" dirty="0">
              <a:solidFill>
                <a:schemeClr val="accent5">
                  <a:lumMod val="20000"/>
                  <a:lumOff val="80000"/>
                </a:schemeClr>
              </a:solidFill>
              <a:latin typeface="Arial" panose="020B0604020202020204" pitchFamily="34" charset="0"/>
            </a:endParaRPr>
          </a:p>
          <a:p>
            <a:pPr>
              <a:buFontTx/>
              <a:buChar char="•"/>
            </a:pPr>
            <a:r>
              <a:rPr lang="en-US" altLang="en-US" sz="2400" b="1" dirty="0">
                <a:solidFill>
                  <a:schemeClr val="accent5">
                    <a:lumMod val="20000"/>
                    <a:lumOff val="80000"/>
                  </a:schemeClr>
                </a:solidFill>
                <a:latin typeface="Arial" panose="020B0604020202020204" pitchFamily="34" charset="0"/>
              </a:rPr>
              <a:t> </a:t>
            </a:r>
            <a:r>
              <a:rPr lang="en-US" altLang="en-US" sz="2400" dirty="0">
                <a:solidFill>
                  <a:schemeClr val="accent5">
                    <a:lumMod val="20000"/>
                    <a:lumOff val="80000"/>
                  </a:schemeClr>
                </a:solidFill>
                <a:latin typeface="Arial" panose="020B0604020202020204" pitchFamily="34" charset="0"/>
              </a:rPr>
              <a:t>Insurance for everything</a:t>
            </a:r>
          </a:p>
          <a:p>
            <a:pPr>
              <a:buFontTx/>
              <a:buChar char="•"/>
            </a:pPr>
            <a:r>
              <a:rPr lang="en-US" altLang="en-US" sz="2400" dirty="0">
                <a:solidFill>
                  <a:schemeClr val="accent5">
                    <a:lumMod val="20000"/>
                    <a:lumOff val="80000"/>
                  </a:schemeClr>
                </a:solidFill>
                <a:latin typeface="Arial" panose="020B0604020202020204" pitchFamily="34" charset="0"/>
              </a:rPr>
              <a:t> System defines needs</a:t>
            </a:r>
          </a:p>
          <a:p>
            <a:pPr>
              <a:buFontTx/>
              <a:buChar char="•"/>
            </a:pPr>
            <a:r>
              <a:rPr lang="en-US" altLang="en-US" sz="2400" dirty="0">
                <a:solidFill>
                  <a:schemeClr val="accent5">
                    <a:lumMod val="20000"/>
                    <a:lumOff val="80000"/>
                  </a:schemeClr>
                </a:solidFill>
                <a:latin typeface="Arial" panose="020B0604020202020204" pitchFamily="34" charset="0"/>
              </a:rPr>
              <a:t> Innovation is bad</a:t>
            </a:r>
          </a:p>
          <a:p>
            <a:pPr>
              <a:buFontTx/>
              <a:buChar char="•"/>
            </a:pPr>
            <a:r>
              <a:rPr lang="en-US" altLang="en-US" sz="2400" dirty="0">
                <a:solidFill>
                  <a:schemeClr val="accent5">
                    <a:lumMod val="20000"/>
                    <a:lumOff val="80000"/>
                  </a:schemeClr>
                </a:solidFill>
                <a:latin typeface="Arial" panose="020B0604020202020204" pitchFamily="34" charset="0"/>
              </a:rPr>
              <a:t> Cost control from without   </a:t>
            </a:r>
          </a:p>
          <a:p>
            <a:pPr>
              <a:buFontTx/>
              <a:buChar char="•"/>
            </a:pPr>
            <a:r>
              <a:rPr lang="en-US" altLang="en-US" sz="2400" dirty="0">
                <a:solidFill>
                  <a:schemeClr val="accent5">
                    <a:lumMod val="20000"/>
                    <a:lumOff val="80000"/>
                  </a:schemeClr>
                </a:solidFill>
                <a:latin typeface="Arial" panose="020B0604020202020204" pitchFamily="34" charset="0"/>
              </a:rPr>
              <a:t> Increased taxpayer liability</a:t>
            </a:r>
          </a:p>
        </p:txBody>
      </p:sp>
      <p:sp>
        <p:nvSpPr>
          <p:cNvPr id="6147" name="Text Box 3">
            <a:extLst>
              <a:ext uri="{FF2B5EF4-FFF2-40B4-BE49-F238E27FC236}">
                <a16:creationId xmlns:a16="http://schemas.microsoft.com/office/drawing/2014/main" xmlns="" id="{EE282AFB-652E-E616-8A2D-DED79141BF64}"/>
              </a:ext>
            </a:extLst>
          </p:cNvPr>
          <p:cNvSpPr txBox="1">
            <a:spLocks noChangeArrowheads="1"/>
          </p:cNvSpPr>
          <p:nvPr/>
        </p:nvSpPr>
        <p:spPr bwMode="auto">
          <a:xfrm>
            <a:off x="4191000" y="1436688"/>
            <a:ext cx="480060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b="1" dirty="0">
                <a:solidFill>
                  <a:srgbClr val="FFFFFF"/>
                </a:solidFill>
                <a:latin typeface="Arial" panose="020B0604020202020204" pitchFamily="34" charset="0"/>
              </a:rPr>
              <a:t>Individual Directed Care:</a:t>
            </a:r>
          </a:p>
          <a:p>
            <a:pPr>
              <a:buFontTx/>
              <a:buChar char="•"/>
            </a:pPr>
            <a:r>
              <a:rPr lang="en-US" altLang="en-US" sz="2400" dirty="0">
                <a:solidFill>
                  <a:srgbClr val="FFFFFF"/>
                </a:solidFill>
                <a:latin typeface="Arial" panose="020B0604020202020204" pitchFamily="34" charset="0"/>
              </a:rPr>
              <a:t>Insurance – major needs only</a:t>
            </a:r>
          </a:p>
          <a:p>
            <a:pPr>
              <a:buFontTx/>
              <a:buChar char="•"/>
            </a:pPr>
            <a:r>
              <a:rPr lang="en-US" altLang="en-US" sz="2400" dirty="0">
                <a:solidFill>
                  <a:srgbClr val="FFFFFF"/>
                </a:solidFill>
                <a:latin typeface="Arial" panose="020B0604020202020204" pitchFamily="34" charset="0"/>
              </a:rPr>
              <a:t>Individual defines needs</a:t>
            </a:r>
          </a:p>
          <a:p>
            <a:pPr>
              <a:buFontTx/>
              <a:buChar char="•"/>
            </a:pPr>
            <a:r>
              <a:rPr lang="en-US" altLang="en-US" sz="2400" dirty="0">
                <a:solidFill>
                  <a:srgbClr val="FFFFFF"/>
                </a:solidFill>
                <a:latin typeface="Arial" panose="020B0604020202020204" pitchFamily="34" charset="0"/>
              </a:rPr>
              <a:t>Innovation is good</a:t>
            </a:r>
          </a:p>
          <a:p>
            <a:pPr>
              <a:buFontTx/>
              <a:buChar char="•"/>
            </a:pPr>
            <a:r>
              <a:rPr lang="en-US" altLang="en-US" sz="2400" dirty="0">
                <a:solidFill>
                  <a:srgbClr val="FFFFFF"/>
                </a:solidFill>
                <a:latin typeface="Arial" panose="020B0604020202020204" pitchFamily="34" charset="0"/>
              </a:rPr>
              <a:t>Costs controlled from within</a:t>
            </a:r>
          </a:p>
          <a:p>
            <a:pPr>
              <a:buFontTx/>
              <a:buChar char="•"/>
            </a:pPr>
            <a:r>
              <a:rPr lang="en-US" altLang="en-US" sz="2400" dirty="0">
                <a:solidFill>
                  <a:srgbClr val="FFFFFF"/>
                </a:solidFill>
                <a:latin typeface="Arial" panose="020B0604020202020204" pitchFamily="34" charset="0"/>
              </a:rPr>
              <a:t>Decreased taxpayer liability</a:t>
            </a:r>
            <a:endParaRPr lang="en-US" altLang="en-US" sz="2400" b="1" u="sng" dirty="0">
              <a:solidFill>
                <a:srgbClr val="FFFFFF"/>
              </a:solidFill>
              <a:latin typeface="Arial" panose="020B0604020202020204" pitchFamily="34" charset="0"/>
            </a:endParaRPr>
          </a:p>
        </p:txBody>
      </p:sp>
      <p:sp>
        <p:nvSpPr>
          <p:cNvPr id="6148" name="Line 4">
            <a:extLst>
              <a:ext uri="{FF2B5EF4-FFF2-40B4-BE49-F238E27FC236}">
                <a16:creationId xmlns:a16="http://schemas.microsoft.com/office/drawing/2014/main" xmlns="" id="{6CE406AF-A876-AA6C-7842-DE86F3DE18FD}"/>
              </a:ext>
            </a:extLst>
          </p:cNvPr>
          <p:cNvSpPr>
            <a:spLocks noChangeShapeType="1"/>
          </p:cNvSpPr>
          <p:nvPr/>
        </p:nvSpPr>
        <p:spPr bwMode="auto">
          <a:xfrm flipV="1">
            <a:off x="827088" y="5580063"/>
            <a:ext cx="7315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 name="AutoShape 5">
            <a:extLst>
              <a:ext uri="{FF2B5EF4-FFF2-40B4-BE49-F238E27FC236}">
                <a16:creationId xmlns:a16="http://schemas.microsoft.com/office/drawing/2014/main" xmlns="" id="{3650E57D-7463-AA6F-AB56-2C28EEF213B0}"/>
              </a:ext>
            </a:extLst>
          </p:cNvPr>
          <p:cNvSpPr>
            <a:spLocks noChangeAspect="1" noChangeArrowheads="1"/>
          </p:cNvSpPr>
          <p:nvPr/>
        </p:nvSpPr>
        <p:spPr bwMode="auto">
          <a:xfrm>
            <a:off x="3505200" y="5627688"/>
            <a:ext cx="1600200" cy="871537"/>
          </a:xfrm>
          <a:prstGeom prst="triangle">
            <a:avLst>
              <a:gd name="adj" fmla="val 50000"/>
            </a:avLst>
          </a:prstGeom>
          <a:solidFill>
            <a:srgbClr val="FFFF00"/>
          </a:solidFill>
          <a:ln w="9525">
            <a:solidFill>
              <a:srgbClr val="FFFF00"/>
            </a:solidFill>
            <a:miter lim="800000"/>
            <a:headEnd/>
            <a:tailEnd/>
          </a:ln>
        </p:spPr>
        <p:txBody>
          <a:bodyPr wrap="none" anchor="ct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a:r>
              <a:rPr lang="en-US" altLang="en-US" sz="2200" b="1">
                <a:latin typeface="Arial" panose="020B0604020202020204" pitchFamily="34" charset="0"/>
              </a:rPr>
              <a:t>Today</a:t>
            </a:r>
          </a:p>
        </p:txBody>
      </p:sp>
      <p:sp>
        <p:nvSpPr>
          <p:cNvPr id="6150" name="Text Box 6">
            <a:extLst>
              <a:ext uri="{FF2B5EF4-FFF2-40B4-BE49-F238E27FC236}">
                <a16:creationId xmlns:a16="http://schemas.microsoft.com/office/drawing/2014/main" xmlns="" id="{7A0F0491-DE0E-D266-5C35-B000634390ED}"/>
              </a:ext>
            </a:extLst>
          </p:cNvPr>
          <p:cNvSpPr txBox="1">
            <a:spLocks noChangeArrowheads="1"/>
          </p:cNvSpPr>
          <p:nvPr/>
        </p:nvSpPr>
        <p:spPr bwMode="auto">
          <a:xfrm>
            <a:off x="5500688" y="5835650"/>
            <a:ext cx="2805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r>
              <a:rPr lang="en-US" altLang="en-US" sz="2400" b="1">
                <a:latin typeface="Arial" panose="020B0604020202020204" pitchFamily="34" charset="0"/>
              </a:rPr>
              <a:t>Free Market</a:t>
            </a:r>
          </a:p>
        </p:txBody>
      </p:sp>
      <p:sp>
        <p:nvSpPr>
          <p:cNvPr id="233479" name="Rectangle 7">
            <a:extLst>
              <a:ext uri="{FF2B5EF4-FFF2-40B4-BE49-F238E27FC236}">
                <a16:creationId xmlns:a16="http://schemas.microsoft.com/office/drawing/2014/main" xmlns="" id="{454C599C-C792-41E2-424E-E470E007270C}"/>
              </a:ext>
            </a:extLst>
          </p:cNvPr>
          <p:cNvSpPr>
            <a:spLocks noChangeArrowheads="1"/>
          </p:cNvSpPr>
          <p:nvPr/>
        </p:nvSpPr>
        <p:spPr bwMode="auto">
          <a:xfrm>
            <a:off x="3409950" y="3844925"/>
            <a:ext cx="1866900" cy="1608138"/>
          </a:xfrm>
          <a:prstGeom prst="rect">
            <a:avLst/>
          </a:prstGeom>
          <a:gradFill rotWithShape="1">
            <a:gsLst>
              <a:gs pos="0">
                <a:srgbClr val="FF0903"/>
              </a:gs>
              <a:gs pos="50000">
                <a:schemeClr val="bg1"/>
              </a:gs>
              <a:gs pos="100000">
                <a:srgbClr val="FF0903"/>
              </a:gs>
            </a:gsLst>
            <a:lin ang="5400000" scaled="1"/>
          </a:gradFill>
          <a:ln w="3175">
            <a:noFill/>
            <a:miter lim="800000"/>
            <a:headEnd/>
            <a:tailEnd/>
          </a:ln>
          <a:effectLst/>
        </p:spPr>
        <p:txBody>
          <a:bodyPr wrap="none" anchor="ctr"/>
          <a:lstStyle/>
          <a:p>
            <a:pPr algn="ctr" eaLnBrk="0" hangingPunct="0">
              <a:defRPr/>
            </a:pPr>
            <a:r>
              <a:rPr lang="en-US" sz="2200" b="1">
                <a:solidFill>
                  <a:srgbClr val="0000CC"/>
                </a:solidFill>
                <a:latin typeface="Arial" charset="0"/>
                <a:cs typeface="+mn-cs"/>
              </a:rPr>
              <a:t>U.S.</a:t>
            </a:r>
          </a:p>
          <a:p>
            <a:pPr algn="ctr" eaLnBrk="0" hangingPunct="0">
              <a:defRPr/>
            </a:pPr>
            <a:r>
              <a:rPr lang="en-US" sz="2200" b="1">
                <a:solidFill>
                  <a:srgbClr val="0000CC"/>
                </a:solidFill>
                <a:latin typeface="Arial" charset="0"/>
                <a:cs typeface="+mn-cs"/>
              </a:rPr>
              <a:t>Health Care</a:t>
            </a:r>
          </a:p>
          <a:p>
            <a:pPr algn="ctr" eaLnBrk="0" hangingPunct="0">
              <a:defRPr/>
            </a:pPr>
            <a:r>
              <a:rPr lang="en-US" sz="2200" b="1">
                <a:solidFill>
                  <a:srgbClr val="0000CC"/>
                </a:solidFill>
                <a:latin typeface="Arial" charset="0"/>
                <a:cs typeface="+mn-cs"/>
              </a:rPr>
              <a:t>System</a:t>
            </a:r>
          </a:p>
        </p:txBody>
      </p:sp>
      <p:sp>
        <p:nvSpPr>
          <p:cNvPr id="6152" name="AutoShape 8">
            <a:extLst>
              <a:ext uri="{FF2B5EF4-FFF2-40B4-BE49-F238E27FC236}">
                <a16:creationId xmlns:a16="http://schemas.microsoft.com/office/drawing/2014/main" xmlns="" id="{1FF4F7C6-44F6-6126-98BA-EC14A01E85A1}"/>
              </a:ext>
            </a:extLst>
          </p:cNvPr>
          <p:cNvSpPr>
            <a:spLocks noChangeArrowheads="1"/>
          </p:cNvSpPr>
          <p:nvPr/>
        </p:nvSpPr>
        <p:spPr bwMode="auto">
          <a:xfrm rot="10800000">
            <a:off x="1292225" y="4878388"/>
            <a:ext cx="1943100" cy="457200"/>
          </a:xfrm>
          <a:prstGeom prst="rightArrow">
            <a:avLst>
              <a:gd name="adj1" fmla="val 41981"/>
              <a:gd name="adj2" fmla="val 179071"/>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6153" name="AutoShape 9">
            <a:extLst>
              <a:ext uri="{FF2B5EF4-FFF2-40B4-BE49-F238E27FC236}">
                <a16:creationId xmlns:a16="http://schemas.microsoft.com/office/drawing/2014/main" xmlns="" id="{6D69372E-7032-D9B1-9D4B-B0B635943A9B}"/>
              </a:ext>
            </a:extLst>
          </p:cNvPr>
          <p:cNvSpPr>
            <a:spLocks noChangeArrowheads="1"/>
          </p:cNvSpPr>
          <p:nvPr/>
        </p:nvSpPr>
        <p:spPr bwMode="auto">
          <a:xfrm>
            <a:off x="5573713" y="5006975"/>
            <a:ext cx="1974850" cy="457200"/>
          </a:xfrm>
          <a:prstGeom prst="rightArrow">
            <a:avLst>
              <a:gd name="adj1" fmla="val 41981"/>
              <a:gd name="adj2" fmla="val 181997"/>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6154" name="Text Box 10">
            <a:extLst>
              <a:ext uri="{FF2B5EF4-FFF2-40B4-BE49-F238E27FC236}">
                <a16:creationId xmlns:a16="http://schemas.microsoft.com/office/drawing/2014/main" xmlns="" id="{9DC0148B-AC91-916E-7F7B-0A57F1C688CA}"/>
              </a:ext>
            </a:extLst>
          </p:cNvPr>
          <p:cNvSpPr txBox="1">
            <a:spLocks noChangeArrowheads="1"/>
          </p:cNvSpPr>
          <p:nvPr/>
        </p:nvSpPr>
        <p:spPr bwMode="auto">
          <a:xfrm>
            <a:off x="827088" y="3781425"/>
            <a:ext cx="232092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r"/>
            <a:r>
              <a:rPr lang="en-US" altLang="en-US" sz="2200" dirty="0">
                <a:latin typeface="Arial" panose="020B0604020202020204" pitchFamily="34" charset="0"/>
              </a:rPr>
              <a:t>Medicare</a:t>
            </a:r>
          </a:p>
          <a:p>
            <a:pPr algn="r"/>
            <a:r>
              <a:rPr lang="en-US" altLang="en-US" sz="2200" dirty="0">
                <a:latin typeface="Arial" panose="020B0604020202020204" pitchFamily="34" charset="0"/>
              </a:rPr>
              <a:t>Medicaid</a:t>
            </a:r>
          </a:p>
          <a:p>
            <a:pPr algn="r"/>
            <a:r>
              <a:rPr lang="en-US" altLang="en-US" sz="2200" dirty="0">
                <a:latin typeface="Arial" panose="020B0604020202020204" pitchFamily="34" charset="0"/>
              </a:rPr>
              <a:t>Managed Care</a:t>
            </a:r>
          </a:p>
        </p:txBody>
      </p:sp>
      <p:sp>
        <p:nvSpPr>
          <p:cNvPr id="6155" name="Rectangle 11">
            <a:extLst>
              <a:ext uri="{FF2B5EF4-FFF2-40B4-BE49-F238E27FC236}">
                <a16:creationId xmlns:a16="http://schemas.microsoft.com/office/drawing/2014/main" xmlns="" id="{BA020D43-2DC6-326E-68EB-F6A8405A31D4}"/>
              </a:ext>
            </a:extLst>
          </p:cNvPr>
          <p:cNvSpPr>
            <a:spLocks noChangeArrowheads="1"/>
          </p:cNvSpPr>
          <p:nvPr/>
        </p:nvSpPr>
        <p:spPr bwMode="auto">
          <a:xfrm>
            <a:off x="284163" y="58356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r>
              <a:rPr lang="en-US" altLang="en-US" sz="2400" b="1">
                <a:latin typeface="Arial" panose="020B0604020202020204" pitchFamily="34" charset="0"/>
              </a:rPr>
              <a:t>National Health Care</a:t>
            </a:r>
          </a:p>
        </p:txBody>
      </p:sp>
      <p:sp>
        <p:nvSpPr>
          <p:cNvPr id="6156" name="Text Box 12">
            <a:extLst>
              <a:ext uri="{FF2B5EF4-FFF2-40B4-BE49-F238E27FC236}">
                <a16:creationId xmlns:a16="http://schemas.microsoft.com/office/drawing/2014/main" xmlns="" id="{D0A1870B-8883-F9DF-C37D-C8FEC38934C5}"/>
              </a:ext>
            </a:extLst>
          </p:cNvPr>
          <p:cNvSpPr txBox="1">
            <a:spLocks noChangeArrowheads="1"/>
          </p:cNvSpPr>
          <p:nvPr/>
        </p:nvSpPr>
        <p:spPr bwMode="auto">
          <a:xfrm>
            <a:off x="5573713" y="3910013"/>
            <a:ext cx="291465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200">
                <a:latin typeface="Arial" panose="020B0604020202020204" pitchFamily="34" charset="0"/>
              </a:rPr>
              <a:t>Consumer</a:t>
            </a:r>
          </a:p>
          <a:p>
            <a:pPr eaLnBrk="1" hangingPunct="1"/>
            <a:r>
              <a:rPr lang="en-US" altLang="en-US" sz="2200">
                <a:latin typeface="Arial" panose="020B0604020202020204" pitchFamily="34" charset="0"/>
              </a:rPr>
              <a:t>Directed</a:t>
            </a:r>
          </a:p>
          <a:p>
            <a:pPr eaLnBrk="1" hangingPunct="1"/>
            <a:r>
              <a:rPr lang="en-US" altLang="en-US" sz="2200">
                <a:latin typeface="Arial" panose="020B0604020202020204" pitchFamily="34" charset="0"/>
              </a:rPr>
              <a:t>Health Care</a:t>
            </a:r>
          </a:p>
        </p:txBody>
      </p:sp>
      <p:sp>
        <p:nvSpPr>
          <p:cNvPr id="6157" name="Text Box 13">
            <a:extLst>
              <a:ext uri="{FF2B5EF4-FFF2-40B4-BE49-F238E27FC236}">
                <a16:creationId xmlns:a16="http://schemas.microsoft.com/office/drawing/2014/main" xmlns="" id="{B19DF319-DB19-8919-8D2D-7D20DBC2E78B}"/>
              </a:ext>
            </a:extLst>
          </p:cNvPr>
          <p:cNvSpPr txBox="1">
            <a:spLocks noChangeArrowheads="1"/>
          </p:cNvSpPr>
          <p:nvPr/>
        </p:nvSpPr>
        <p:spPr bwMode="auto">
          <a:xfrm>
            <a:off x="2209800" y="582613"/>
            <a:ext cx="6278563" cy="708025"/>
          </a:xfrm>
          <a:prstGeom prst="rect">
            <a:avLst/>
          </a:prstGeom>
          <a:noFill/>
          <a:ln w="9525">
            <a:noFill/>
            <a:miter lim="800000"/>
            <a:headEnd/>
            <a:tailEnd/>
          </a:ln>
        </p:spPr>
        <p:txBody>
          <a:bodyPr>
            <a:spAutoFit/>
          </a:bodyPr>
          <a:lstStyle/>
          <a:p>
            <a:pPr eaLnBrk="0" hangingPunct="0">
              <a:spcBef>
                <a:spcPct val="50000"/>
              </a:spcBef>
              <a:defRPr/>
            </a:pPr>
            <a:r>
              <a:rPr lang="en-US" sz="4000" dirty="0">
                <a:solidFill>
                  <a:srgbClr val="FFFFFF"/>
                </a:solidFill>
                <a:latin typeface="+mj-lt"/>
                <a:cs typeface="Arial" charset="0"/>
              </a:rPr>
              <a:t>Health Care Theories</a:t>
            </a:r>
          </a:p>
        </p:txBody>
      </p:sp>
      <p:pic>
        <p:nvPicPr>
          <p:cNvPr id="6158" name="Picture 6" descr="MANS HAND HOLDING A YOUNG BOYS HAND">
            <a:extLst>
              <a:ext uri="{FF2B5EF4-FFF2-40B4-BE49-F238E27FC236}">
                <a16:creationId xmlns:a16="http://schemas.microsoft.com/office/drawing/2014/main" xmlns="" id="{4BBCD603-A19E-5ED3-70AF-C633BF0E3E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FDB5F851-A6BD-0D85-62ED-DD1798BAE07D}"/>
              </a:ext>
            </a:extLst>
          </p:cNvPr>
          <p:cNvSpPr>
            <a:spLocks noChangeArrowheads="1"/>
          </p:cNvSpPr>
          <p:nvPr/>
        </p:nvSpPr>
        <p:spPr bwMode="auto">
          <a:xfrm>
            <a:off x="685800" y="5334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200" i="1">
                <a:latin typeface="Franklin Gothic Book" panose="020B0503020102020204" pitchFamily="34" charset="0"/>
              </a:rPr>
              <a:t>Source: Kaiser/HRET Survey of Employer-Sponsored Health Benefits, 1999-2001; </a:t>
            </a:r>
          </a:p>
          <a:p>
            <a:pPr eaLnBrk="1" hangingPunct="1"/>
            <a:r>
              <a:rPr lang="en-US" altLang="en-US" sz="1200" i="1">
                <a:latin typeface="Franklin Gothic Book" panose="020B0503020102020204" pitchFamily="34" charset="0"/>
              </a:rPr>
              <a:t>KPMG Survey of Employer-Sponsored Health Benefits, 1988, 1993, 1996.</a:t>
            </a:r>
          </a:p>
        </p:txBody>
      </p:sp>
      <p:sp>
        <p:nvSpPr>
          <p:cNvPr id="1028" name="Rectangle 3">
            <a:extLst>
              <a:ext uri="{FF2B5EF4-FFF2-40B4-BE49-F238E27FC236}">
                <a16:creationId xmlns:a16="http://schemas.microsoft.com/office/drawing/2014/main" xmlns="" id="{0C7EBE33-C5D7-9051-C834-89BCEC67A134}"/>
              </a:ext>
            </a:extLst>
          </p:cNvPr>
          <p:cNvSpPr>
            <a:spLocks noChangeArrowheads="1"/>
          </p:cNvSpPr>
          <p:nvPr/>
        </p:nvSpPr>
        <p:spPr bwMode="auto">
          <a:xfrm>
            <a:off x="1773238" y="228600"/>
            <a:ext cx="7370762" cy="609600"/>
          </a:xfrm>
          <a:prstGeom prst="rect">
            <a:avLst/>
          </a:prstGeom>
          <a:noFill/>
          <a:ln w="9525">
            <a:noFill/>
            <a:miter lim="800000"/>
            <a:headEnd/>
            <a:tailEnd/>
          </a:ln>
        </p:spPr>
        <p:txBody>
          <a:bodyPr/>
          <a:lstStyle/>
          <a:p>
            <a:pPr eaLnBrk="0" hangingPunct="0">
              <a:defRPr/>
            </a:pPr>
            <a:r>
              <a:rPr kumimoji="1" lang="en-US" sz="3600" b="1" dirty="0">
                <a:solidFill>
                  <a:srgbClr val="FFFFFF"/>
                </a:solidFill>
                <a:latin typeface="+mj-lt"/>
                <a:cs typeface="Arial" charset="0"/>
              </a:rPr>
              <a:t>Insurance Premiums exposed to Free Market Forces</a:t>
            </a:r>
          </a:p>
        </p:txBody>
      </p:sp>
      <p:graphicFrame>
        <p:nvGraphicFramePr>
          <p:cNvPr id="13316" name="Object 4">
            <a:extLst>
              <a:ext uri="{FF2B5EF4-FFF2-40B4-BE49-F238E27FC236}">
                <a16:creationId xmlns:a16="http://schemas.microsoft.com/office/drawing/2014/main" xmlns="" id="{07302387-6A45-BF32-E971-C188E487F212}"/>
              </a:ext>
            </a:extLst>
          </p:cNvPr>
          <p:cNvGraphicFramePr>
            <a:graphicFrameLocks noGrp="1" noChangeAspect="1"/>
          </p:cNvGraphicFramePr>
          <p:nvPr>
            <p:ph/>
          </p:nvPr>
        </p:nvGraphicFramePr>
        <p:xfrm>
          <a:off x="533400" y="1524000"/>
          <a:ext cx="8229600" cy="3817938"/>
        </p:xfrm>
        <a:graphic>
          <a:graphicData uri="http://schemas.openxmlformats.org/presentationml/2006/ole">
            <mc:AlternateContent xmlns:mc="http://schemas.openxmlformats.org/markup-compatibility/2006">
              <mc:Choice xmlns:v="urn:schemas-microsoft-com:vml" Requires="v">
                <p:oleObj spid="_x0000_s2057" name="Chart" r:id="rId4" imgW="6070600" imgH="2819400" progId="Excel.Sheet.8">
                  <p:embed/>
                </p:oleObj>
              </mc:Choice>
              <mc:Fallback>
                <p:oleObj name="Chart" r:id="rId4" imgW="6070600" imgH="2819400" progId="Excel.Sheet.8">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white">
                      <a:xfrm>
                        <a:off x="533400" y="1524000"/>
                        <a:ext cx="8229600" cy="38179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7" name="AutoShape 5">
            <a:extLst>
              <a:ext uri="{FF2B5EF4-FFF2-40B4-BE49-F238E27FC236}">
                <a16:creationId xmlns:a16="http://schemas.microsoft.com/office/drawing/2014/main" xmlns="" id="{219D6800-2D82-0597-103A-4FDDB8A3BF47}"/>
              </a:ext>
            </a:extLst>
          </p:cNvPr>
          <p:cNvSpPr>
            <a:spLocks noChangeArrowheads="1"/>
          </p:cNvSpPr>
          <p:nvPr/>
        </p:nvSpPr>
        <p:spPr bwMode="auto">
          <a:xfrm>
            <a:off x="5486400" y="1905000"/>
            <a:ext cx="3048000" cy="1219200"/>
          </a:xfrm>
          <a:prstGeom prst="downArrowCallout">
            <a:avLst>
              <a:gd name="adj1" fmla="val 62500"/>
              <a:gd name="adj2" fmla="val 62500"/>
              <a:gd name="adj3" fmla="val 16667"/>
              <a:gd name="adj4" fmla="val 66667"/>
            </a:avLst>
          </a:prstGeom>
          <a:solidFill>
            <a:srgbClr val="FF00FF"/>
          </a:solidFill>
          <a:ln w="9525">
            <a:solidFill>
              <a:srgbClr val="FF33CC"/>
            </a:solidFill>
            <a:miter lim="800000"/>
            <a:headEnd/>
            <a:tailEnd/>
          </a:ln>
        </p:spPr>
        <p:txBody>
          <a:bodyPr wrap="none" anchor="ct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a:r>
              <a:rPr lang="en-US" altLang="en-US" sz="2400" b="1">
                <a:latin typeface="Franklin Gothic Book" panose="020B0503020102020204" pitchFamily="34" charset="0"/>
              </a:rPr>
              <a:t>Premiums Parallel </a:t>
            </a:r>
          </a:p>
          <a:p>
            <a:pPr algn="ctr"/>
            <a:r>
              <a:rPr lang="en-US" altLang="en-US" sz="2400" b="1">
                <a:latin typeface="Franklin Gothic Book" panose="020B0503020102020204" pitchFamily="34" charset="0"/>
              </a:rPr>
              <a:t>Medical Inflation</a:t>
            </a:r>
          </a:p>
        </p:txBody>
      </p:sp>
      <p:sp>
        <p:nvSpPr>
          <p:cNvPr id="13318" name="Line 6">
            <a:extLst>
              <a:ext uri="{FF2B5EF4-FFF2-40B4-BE49-F238E27FC236}">
                <a16:creationId xmlns:a16="http://schemas.microsoft.com/office/drawing/2014/main" xmlns="" id="{52F00F11-B8FA-3D71-B68E-A6576B7A9957}"/>
              </a:ext>
            </a:extLst>
          </p:cNvPr>
          <p:cNvSpPr>
            <a:spLocks noChangeShapeType="1"/>
          </p:cNvSpPr>
          <p:nvPr/>
        </p:nvSpPr>
        <p:spPr bwMode="auto">
          <a:xfrm flipV="1">
            <a:off x="5943600" y="3200400"/>
            <a:ext cx="2667000" cy="228600"/>
          </a:xfrm>
          <a:prstGeom prst="line">
            <a:avLst/>
          </a:prstGeom>
          <a:noFill/>
          <a:ln w="76200">
            <a:solidFill>
              <a:srgbClr val="FF33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pic>
        <p:nvPicPr>
          <p:cNvPr id="13319" name="Picture 6" descr="MANS HAND HOLDING A YOUNG BOYS HAND">
            <a:extLst>
              <a:ext uri="{FF2B5EF4-FFF2-40B4-BE49-F238E27FC236}">
                <a16:creationId xmlns:a16="http://schemas.microsoft.com/office/drawing/2014/main" xmlns="" id="{C1F2BAE5-EFFC-EA77-93C0-6AAA627C63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6B17A8A6-F2A8-F997-C5CB-DBDF43AF537E}"/>
              </a:ext>
            </a:extLst>
          </p:cNvPr>
          <p:cNvSpPr>
            <a:spLocks noGrp="1"/>
          </p:cNvSpPr>
          <p:nvPr>
            <p:ph type="title"/>
          </p:nvPr>
        </p:nvSpPr>
        <p:spPr/>
        <p:txBody>
          <a:bodyPr/>
          <a:lstStyle/>
          <a:p>
            <a:r>
              <a:rPr lang="en-US" altLang="en-US" sz="4000">
                <a:solidFill>
                  <a:srgbClr val="FFFFFF"/>
                </a:solidFill>
              </a:rPr>
              <a:t>Political Civil War- “D” vs. “R”</a:t>
            </a:r>
          </a:p>
        </p:txBody>
      </p:sp>
      <p:sp>
        <p:nvSpPr>
          <p:cNvPr id="7171" name="Content Placeholder 2">
            <a:extLst>
              <a:ext uri="{FF2B5EF4-FFF2-40B4-BE49-F238E27FC236}">
                <a16:creationId xmlns:a16="http://schemas.microsoft.com/office/drawing/2014/main" xmlns="" id="{39C1B17B-2B7B-2856-AE25-4ED69ECBA0E8}"/>
              </a:ext>
            </a:extLst>
          </p:cNvPr>
          <p:cNvSpPr>
            <a:spLocks noGrp="1"/>
          </p:cNvSpPr>
          <p:nvPr>
            <p:ph sz="half" idx="1"/>
          </p:nvPr>
        </p:nvSpPr>
        <p:spPr>
          <a:xfrm>
            <a:off x="457200" y="1593850"/>
            <a:ext cx="3962400" cy="4883150"/>
          </a:xfrm>
        </p:spPr>
        <p:txBody>
          <a:bodyPr/>
          <a:lstStyle/>
          <a:p>
            <a:r>
              <a:rPr lang="en-US" altLang="en-US">
                <a:solidFill>
                  <a:srgbClr val="FFFFFF"/>
                </a:solidFill>
              </a:rPr>
              <a:t>“Invasion from the North” – The government should fix health care</a:t>
            </a:r>
          </a:p>
          <a:p>
            <a:r>
              <a:rPr lang="en-US" altLang="en-US">
                <a:solidFill>
                  <a:srgbClr val="FFFFFF"/>
                </a:solidFill>
              </a:rPr>
              <a:t>Government run health care is needed to answer our uninsured needs (will the poor always exist?)</a:t>
            </a:r>
          </a:p>
          <a:p>
            <a:endParaRPr lang="en-US" altLang="en-US">
              <a:solidFill>
                <a:srgbClr val="FFFFFF"/>
              </a:solidFill>
            </a:endParaRPr>
          </a:p>
        </p:txBody>
      </p:sp>
      <p:sp>
        <p:nvSpPr>
          <p:cNvPr id="7172" name="Content Placeholder 3">
            <a:extLst>
              <a:ext uri="{FF2B5EF4-FFF2-40B4-BE49-F238E27FC236}">
                <a16:creationId xmlns:a16="http://schemas.microsoft.com/office/drawing/2014/main" xmlns="" id="{7DAB15CF-36D2-F48D-80F8-E06DF9FD6E07}"/>
              </a:ext>
            </a:extLst>
          </p:cNvPr>
          <p:cNvSpPr>
            <a:spLocks noGrp="1"/>
          </p:cNvSpPr>
          <p:nvPr>
            <p:ph sz="half" idx="2"/>
          </p:nvPr>
        </p:nvSpPr>
        <p:spPr>
          <a:xfrm>
            <a:off x="5105400" y="1593850"/>
            <a:ext cx="3462338" cy="4654550"/>
          </a:xfrm>
        </p:spPr>
        <p:txBody>
          <a:bodyPr/>
          <a:lstStyle/>
          <a:p>
            <a:r>
              <a:rPr lang="en-US" altLang="en-US">
                <a:solidFill>
                  <a:srgbClr val="FFFFFF"/>
                </a:solidFill>
              </a:rPr>
              <a:t>“States Rights” – leave individuals alone and let them solve their problems</a:t>
            </a:r>
          </a:p>
          <a:p>
            <a:r>
              <a:rPr lang="en-US" altLang="en-US">
                <a:solidFill>
                  <a:srgbClr val="FFFFFF"/>
                </a:solidFill>
              </a:rPr>
              <a:t>47% of bankruptcies due to medical bills (73% have insurance)</a:t>
            </a:r>
          </a:p>
        </p:txBody>
      </p:sp>
      <p:pic>
        <p:nvPicPr>
          <p:cNvPr id="7173" name="Picture 6" descr="MANS HAND HOLDING A YOUNG BOYS HAND">
            <a:extLst>
              <a:ext uri="{FF2B5EF4-FFF2-40B4-BE49-F238E27FC236}">
                <a16:creationId xmlns:a16="http://schemas.microsoft.com/office/drawing/2014/main" xmlns="" id="{85F180C4-6ECD-28EC-70DB-C471B9B784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lumMod val="20000"/>
                    <a:lumOff val="80000"/>
                  </a:schemeClr>
                </a:solidFill>
              </a:rPr>
              <a:t>Where are the </a:t>
            </a:r>
            <a:r>
              <a:rPr lang="en-US" dirty="0" err="1" smtClean="0">
                <a:solidFill>
                  <a:schemeClr val="accent5">
                    <a:lumMod val="20000"/>
                    <a:lumOff val="80000"/>
                  </a:schemeClr>
                </a:solidFill>
              </a:rPr>
              <a:t>Gideons</a:t>
            </a:r>
            <a:r>
              <a:rPr lang="en-US" dirty="0" smtClean="0">
                <a:solidFill>
                  <a:schemeClr val="accent5">
                    <a:lumMod val="20000"/>
                    <a:lumOff val="80000"/>
                  </a:schemeClr>
                </a:solidFill>
              </a:rPr>
              <a:t>?</a:t>
            </a:r>
            <a:endParaRPr lang="en-US" dirty="0">
              <a:solidFill>
                <a:schemeClr val="accent5">
                  <a:lumMod val="20000"/>
                  <a:lumOff val="80000"/>
                </a:schemeClr>
              </a:solidFill>
            </a:endParaRPr>
          </a:p>
        </p:txBody>
      </p:sp>
      <p:sp>
        <p:nvSpPr>
          <p:cNvPr id="8" name="Content Placeholder 7"/>
          <p:cNvSpPr>
            <a:spLocks noGrp="1"/>
          </p:cNvSpPr>
          <p:nvPr>
            <p:ph sz="half" idx="1"/>
          </p:nvPr>
        </p:nvSpPr>
        <p:spPr>
          <a:xfrm>
            <a:off x="457200" y="5457595"/>
            <a:ext cx="8534400" cy="1211492"/>
          </a:xfrm>
        </p:spPr>
        <p:txBody>
          <a:bodyPr/>
          <a:lstStyle/>
          <a:p>
            <a:pPr marL="0" indent="0" algn="ctr">
              <a:buNone/>
            </a:pPr>
            <a:r>
              <a:rPr lang="en-US" dirty="0" smtClean="0">
                <a:solidFill>
                  <a:schemeClr val="accent5">
                    <a:lumMod val="20000"/>
                    <a:lumOff val="80000"/>
                  </a:schemeClr>
                </a:solidFill>
              </a:rPr>
              <a:t>3,100 year-old inscription bearing the name </a:t>
            </a:r>
            <a:r>
              <a:rPr lang="en-US" dirty="0" err="1" smtClean="0">
                <a:solidFill>
                  <a:schemeClr val="accent5">
                    <a:lumMod val="20000"/>
                    <a:lumOff val="80000"/>
                  </a:schemeClr>
                </a:solidFill>
              </a:rPr>
              <a:t>Jerubbaal</a:t>
            </a:r>
            <a:r>
              <a:rPr lang="en-US" dirty="0" smtClean="0">
                <a:solidFill>
                  <a:schemeClr val="accent5">
                    <a:lumMod val="20000"/>
                    <a:lumOff val="80000"/>
                  </a:schemeClr>
                </a:solidFill>
              </a:rPr>
              <a:t>, a name of Gideon, a Biblical Judge</a:t>
            </a:r>
            <a:endParaRPr lang="en-US" dirty="0">
              <a:solidFill>
                <a:schemeClr val="accent5">
                  <a:lumMod val="20000"/>
                  <a:lumOff val="80000"/>
                </a:schemeClr>
              </a:solidFill>
            </a:endParaRPr>
          </a:p>
        </p:txBody>
      </p:sp>
      <p:pic>
        <p:nvPicPr>
          <p:cNvPr id="3074" name="Picture 2" descr="Archaeology news: Rare artefact found in Israel has possible link to  Bible's Judge Gideon | Science | News | Express.co.u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393438" y="1600199"/>
            <a:ext cx="6302762" cy="373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467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t>Leviticus 26 – blessings/curses</a:t>
            </a:r>
            <a:endParaRPr lang="en-US" sz="4000" dirty="0"/>
          </a:p>
        </p:txBody>
      </p:sp>
      <p:sp>
        <p:nvSpPr>
          <p:cNvPr id="8" name="Content Placeholder 7"/>
          <p:cNvSpPr>
            <a:spLocks noGrp="1"/>
          </p:cNvSpPr>
          <p:nvPr>
            <p:ph idx="1"/>
          </p:nvPr>
        </p:nvSpPr>
        <p:spPr>
          <a:xfrm>
            <a:off x="228600" y="1593850"/>
            <a:ext cx="8677275" cy="5075238"/>
          </a:xfrm>
        </p:spPr>
        <p:txBody>
          <a:bodyPr/>
          <a:lstStyle/>
          <a:p>
            <a:r>
              <a:rPr lang="en-US" sz="2800" dirty="0" smtClean="0">
                <a:solidFill>
                  <a:schemeClr val="bg1">
                    <a:lumMod val="20000"/>
                    <a:lumOff val="80000"/>
                  </a:schemeClr>
                </a:solidFill>
              </a:rPr>
              <a:t>No other God before me!</a:t>
            </a:r>
          </a:p>
          <a:p>
            <a:r>
              <a:rPr lang="en-US" sz="2800" dirty="0" smtClean="0">
                <a:solidFill>
                  <a:schemeClr val="bg1">
                    <a:lumMod val="20000"/>
                    <a:lumOff val="80000"/>
                  </a:schemeClr>
                </a:solidFill>
              </a:rPr>
              <a:t>? </a:t>
            </a:r>
            <a:r>
              <a:rPr lang="en-US" sz="2800" dirty="0" err="1" smtClean="0">
                <a:solidFill>
                  <a:schemeClr val="bg1">
                    <a:lumMod val="20000"/>
                    <a:lumOff val="80000"/>
                  </a:schemeClr>
                </a:solidFill>
              </a:rPr>
              <a:t>Nabu</a:t>
            </a:r>
            <a:r>
              <a:rPr lang="en-US" sz="2800" dirty="0" smtClean="0">
                <a:solidFill>
                  <a:schemeClr val="bg1">
                    <a:lumMod val="20000"/>
                    <a:lumOff val="80000"/>
                  </a:schemeClr>
                </a:solidFill>
              </a:rPr>
              <a:t> – Egyptian god of education</a:t>
            </a:r>
          </a:p>
          <a:p>
            <a:r>
              <a:rPr lang="en-US" sz="2800" dirty="0" smtClean="0">
                <a:solidFill>
                  <a:schemeClr val="bg1">
                    <a:lumMod val="20000"/>
                    <a:lumOff val="80000"/>
                  </a:schemeClr>
                </a:solidFill>
              </a:rPr>
              <a:t>? Mammon – government accreditation needed?</a:t>
            </a:r>
          </a:p>
          <a:p>
            <a:r>
              <a:rPr lang="en-US" sz="2800" dirty="0" smtClean="0">
                <a:solidFill>
                  <a:schemeClr val="bg1">
                    <a:lumMod val="20000"/>
                    <a:lumOff val="80000"/>
                  </a:schemeClr>
                </a:solidFill>
              </a:rPr>
              <a:t>Luke 2:49 – </a:t>
            </a:r>
            <a:r>
              <a:rPr lang="en-US" sz="2800" dirty="0" err="1" smtClean="0">
                <a:solidFill>
                  <a:schemeClr val="bg1">
                    <a:lumMod val="20000"/>
                    <a:lumOff val="80000"/>
                  </a:schemeClr>
                </a:solidFill>
              </a:rPr>
              <a:t>Wist</a:t>
            </a:r>
            <a:r>
              <a:rPr lang="en-US" sz="2800" dirty="0">
                <a:solidFill>
                  <a:schemeClr val="bg1">
                    <a:lumMod val="20000"/>
                    <a:lumOff val="80000"/>
                  </a:schemeClr>
                </a:solidFill>
              </a:rPr>
              <a:t> </a:t>
            </a:r>
            <a:r>
              <a:rPr lang="en-US" sz="2800" dirty="0" smtClean="0">
                <a:solidFill>
                  <a:schemeClr val="bg1">
                    <a:lumMod val="20000"/>
                    <a:lumOff val="80000"/>
                  </a:schemeClr>
                </a:solidFill>
              </a:rPr>
              <a:t>(</a:t>
            </a:r>
            <a:r>
              <a:rPr lang="en-US" sz="2800" dirty="0" err="1" smtClean="0">
                <a:solidFill>
                  <a:schemeClr val="bg1">
                    <a:lumMod val="20000"/>
                    <a:lumOff val="80000"/>
                  </a:schemeClr>
                </a:solidFill>
              </a:rPr>
              <a:t>Eido</a:t>
            </a:r>
            <a:r>
              <a:rPr lang="en-US" sz="2800" dirty="0" smtClean="0">
                <a:solidFill>
                  <a:schemeClr val="bg1">
                    <a:lumMod val="20000"/>
                    <a:lumOff val="80000"/>
                  </a:schemeClr>
                </a:solidFill>
              </a:rPr>
              <a:t>) – Vertical awareness; Father’s business – Horizontal. </a:t>
            </a:r>
          </a:p>
          <a:p>
            <a:r>
              <a:rPr lang="en-US" sz="2800" dirty="0" smtClean="0">
                <a:solidFill>
                  <a:schemeClr val="bg1">
                    <a:lumMod val="20000"/>
                    <a:lumOff val="80000"/>
                  </a:schemeClr>
                </a:solidFill>
              </a:rPr>
              <a:t>Non violent resistance effectiveness</a:t>
            </a:r>
          </a:p>
          <a:p>
            <a:pPr lvl="1">
              <a:buFont typeface="Wingdings" panose="05000000000000000000" pitchFamily="2" charset="2"/>
              <a:buChar char="Ø"/>
            </a:pPr>
            <a:r>
              <a:rPr lang="en-US" dirty="0" smtClean="0">
                <a:solidFill>
                  <a:schemeClr val="bg1">
                    <a:lumMod val="20000"/>
                    <a:lumOff val="80000"/>
                  </a:schemeClr>
                </a:solidFill>
              </a:rPr>
              <a:t>5 will chase 100 (5%)		</a:t>
            </a:r>
          </a:p>
          <a:p>
            <a:pPr lvl="1">
              <a:buFont typeface="Wingdings" panose="05000000000000000000" pitchFamily="2" charset="2"/>
              <a:buChar char="Ø"/>
            </a:pPr>
            <a:r>
              <a:rPr lang="en-US" dirty="0" smtClean="0">
                <a:solidFill>
                  <a:schemeClr val="bg1">
                    <a:lumMod val="20000"/>
                    <a:lumOff val="80000"/>
                  </a:schemeClr>
                </a:solidFill>
              </a:rPr>
              <a:t>10 will chase 10,000 (1%)</a:t>
            </a:r>
          </a:p>
          <a:p>
            <a:pPr lvl="1">
              <a:buFont typeface="Wingdings" panose="05000000000000000000" pitchFamily="2" charset="2"/>
              <a:buChar char="Ø"/>
            </a:pPr>
            <a:r>
              <a:rPr lang="en-US" dirty="0" smtClean="0">
                <a:solidFill>
                  <a:schemeClr val="bg1">
                    <a:lumMod val="20000"/>
                    <a:lumOff val="80000"/>
                  </a:schemeClr>
                </a:solidFill>
              </a:rPr>
              <a:t>Chenoweth – 3.5% (Harvard Researcher)</a:t>
            </a:r>
          </a:p>
          <a:p>
            <a:endParaRPr lang="en-US" dirty="0"/>
          </a:p>
        </p:txBody>
      </p:sp>
    </p:spTree>
    <p:extLst>
      <p:ext uri="{BB962C8B-B14F-4D97-AF65-F5344CB8AC3E}">
        <p14:creationId xmlns:p14="http://schemas.microsoft.com/office/powerpoint/2010/main" val="2071247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a:extLst>
              <a:ext uri="{FF2B5EF4-FFF2-40B4-BE49-F238E27FC236}">
                <a16:creationId xmlns:a16="http://schemas.microsoft.com/office/drawing/2014/main" xmlns="" id="{5CE99218-C96D-4C58-1DBC-37E22B63A88B}"/>
              </a:ext>
            </a:extLst>
          </p:cNvPr>
          <p:cNvSpPr txBox="1">
            <a:spLocks noChangeArrowheads="1"/>
          </p:cNvSpPr>
          <p:nvPr/>
        </p:nvSpPr>
        <p:spPr bwMode="auto">
          <a:xfrm>
            <a:off x="4419600" y="1676107"/>
            <a:ext cx="4419600" cy="707886"/>
          </a:xfrm>
          <a:prstGeom prst="rect">
            <a:avLst/>
          </a:prstGeom>
          <a:noFill/>
          <a:ln w="9525">
            <a:noFill/>
            <a:miter lim="800000"/>
            <a:headEnd/>
            <a:tailEnd/>
          </a:ln>
        </p:spPr>
        <p:txBody>
          <a:bodyPr wrap="square">
            <a:spAutoFit/>
          </a:bodyPr>
          <a:lstStyle/>
          <a:p>
            <a:pPr algn="ctr" eaLnBrk="0" hangingPunct="0">
              <a:spcBef>
                <a:spcPct val="50000"/>
              </a:spcBef>
              <a:defRPr/>
            </a:pPr>
            <a:r>
              <a:rPr lang="en-US" sz="4000" b="1" dirty="0" smtClean="0">
                <a:solidFill>
                  <a:srgbClr val="FFFFFF"/>
                </a:solidFill>
                <a:latin typeface="+mj-lt"/>
                <a:cs typeface="Arial" charset="0"/>
              </a:rPr>
              <a:t>Questions?</a:t>
            </a:r>
            <a:endParaRPr lang="en-US" sz="4000" b="1" dirty="0">
              <a:solidFill>
                <a:srgbClr val="FFFFFF"/>
              </a:solidFill>
              <a:latin typeface="+mj-lt"/>
              <a:cs typeface="Arial" charset="0"/>
            </a:endParaRPr>
          </a:p>
        </p:txBody>
      </p:sp>
      <p:pic>
        <p:nvPicPr>
          <p:cNvPr id="3075" name="Picture 8" descr="MANS HAND HOLDING A YOUNG BOYS HAND">
            <a:extLst>
              <a:ext uri="{FF2B5EF4-FFF2-40B4-BE49-F238E27FC236}">
                <a16:creationId xmlns:a16="http://schemas.microsoft.com/office/drawing/2014/main" xmlns="" id="{7F28561B-309B-D446-C2CE-870CD99EA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9131"/>
          <a:stretch>
            <a:fillRect/>
          </a:stretch>
        </p:blipFill>
        <p:spPr bwMode="auto">
          <a:xfrm>
            <a:off x="0" y="0"/>
            <a:ext cx="41227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xmlns="" id="{AEF11ABB-6981-8A8B-5EC9-C8D2B382DEBC}"/>
              </a:ext>
            </a:extLst>
          </p:cNvPr>
          <p:cNvSpPr txBox="1">
            <a:spLocks noChangeArrowheads="1"/>
          </p:cNvSpPr>
          <p:nvPr/>
        </p:nvSpPr>
        <p:spPr bwMode="auto">
          <a:xfrm>
            <a:off x="381000" y="4724400"/>
            <a:ext cx="5791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3200" i="1">
                <a:solidFill>
                  <a:srgbClr val="FFFFFF"/>
                </a:solidFill>
              </a:rPr>
              <a:t>“We do not have to see eye to eye, in order to walk hand in hand” </a:t>
            </a:r>
          </a:p>
        </p:txBody>
      </p:sp>
      <p:sp>
        <p:nvSpPr>
          <p:cNvPr id="3077" name="TextBox 4">
            <a:extLst>
              <a:ext uri="{FF2B5EF4-FFF2-40B4-BE49-F238E27FC236}">
                <a16:creationId xmlns:a16="http://schemas.microsoft.com/office/drawing/2014/main" xmlns="" id="{F87E0FBC-EC0B-A02F-DDD0-EB013A8D26F4}"/>
              </a:ext>
            </a:extLst>
          </p:cNvPr>
          <p:cNvSpPr txBox="1">
            <a:spLocks noChangeArrowheads="1"/>
          </p:cNvSpPr>
          <p:nvPr/>
        </p:nvSpPr>
        <p:spPr bwMode="auto">
          <a:xfrm>
            <a:off x="5791200" y="5802313"/>
            <a:ext cx="304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400" dirty="0">
                <a:solidFill>
                  <a:srgbClr val="FFFFFF"/>
                </a:solidFill>
              </a:rPr>
              <a:t>David MacDonald, DO</a:t>
            </a:r>
          </a:p>
          <a:p>
            <a:pPr eaLnBrk="1" hangingPunct="1"/>
            <a:r>
              <a:rPr lang="en-US" altLang="en-US" sz="2400" dirty="0" smtClean="0">
                <a:solidFill>
                  <a:srgbClr val="FFFFFF"/>
                </a:solidFill>
              </a:rPr>
              <a:t>Embrace Virginia</a:t>
            </a:r>
            <a:endParaRPr lang="en-US" altLang="en-US" sz="2400" dirty="0">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Tree>
    <p:extLst>
      <p:ext uri="{BB962C8B-B14F-4D97-AF65-F5344CB8AC3E}">
        <p14:creationId xmlns:p14="http://schemas.microsoft.com/office/powerpoint/2010/main" val="2359119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9D2ED5F2-CF55-853C-7AC1-5DB31E6303CA}"/>
              </a:ext>
            </a:extLst>
          </p:cNvPr>
          <p:cNvSpPr>
            <a:spLocks noGrp="1" noChangeArrowheads="1"/>
          </p:cNvSpPr>
          <p:nvPr>
            <p:ph type="title"/>
          </p:nvPr>
        </p:nvSpPr>
        <p:spPr>
          <a:xfrm>
            <a:off x="1773238" y="0"/>
            <a:ext cx="6913562" cy="1371600"/>
          </a:xfrm>
        </p:spPr>
        <p:txBody>
          <a:bodyPr/>
          <a:lstStyle/>
          <a:p>
            <a:r>
              <a:rPr lang="en-US" altLang="en-US" sz="3600" b="1">
                <a:solidFill>
                  <a:srgbClr val="FFFFFF"/>
                </a:solidFill>
              </a:rPr>
              <a:t>Health Care - </a:t>
            </a:r>
            <a:br>
              <a:rPr lang="en-US" altLang="en-US" sz="3600" b="1">
                <a:solidFill>
                  <a:srgbClr val="FFFFFF"/>
                </a:solidFill>
              </a:rPr>
            </a:br>
            <a:r>
              <a:rPr lang="en-US" altLang="en-US" sz="3200" b="1">
                <a:solidFill>
                  <a:srgbClr val="FFFFFF"/>
                </a:solidFill>
              </a:rPr>
              <a:t>Reformation vs. Transformation</a:t>
            </a:r>
            <a:endParaRPr lang="en-US" altLang="en-US" sz="3200">
              <a:solidFill>
                <a:srgbClr val="FFFFFF"/>
              </a:solidFill>
            </a:endParaRPr>
          </a:p>
        </p:txBody>
      </p:sp>
      <p:sp>
        <p:nvSpPr>
          <p:cNvPr id="8195" name="Rectangle 3">
            <a:extLst>
              <a:ext uri="{FF2B5EF4-FFF2-40B4-BE49-F238E27FC236}">
                <a16:creationId xmlns:a16="http://schemas.microsoft.com/office/drawing/2014/main" xmlns="" id="{112047C5-BA84-6E90-BA25-E372698B53AA}"/>
              </a:ext>
            </a:extLst>
          </p:cNvPr>
          <p:cNvSpPr>
            <a:spLocks noGrp="1" noChangeArrowheads="1"/>
          </p:cNvSpPr>
          <p:nvPr>
            <p:ph type="body" sz="half" idx="1"/>
          </p:nvPr>
        </p:nvSpPr>
        <p:spPr>
          <a:xfrm>
            <a:off x="457200" y="1905000"/>
            <a:ext cx="4006850" cy="4419600"/>
          </a:xfrm>
        </p:spPr>
        <p:txBody>
          <a:bodyPr/>
          <a:lstStyle/>
          <a:p>
            <a:pPr>
              <a:buSzPct val="90000"/>
              <a:buFont typeface="Wingdings" pitchFamily="2" charset="2"/>
              <a:buChar char="§"/>
            </a:pPr>
            <a:r>
              <a:rPr lang="en-US" altLang="en-US">
                <a:solidFill>
                  <a:srgbClr val="FFFFFF"/>
                </a:solidFill>
                <a:cs typeface="Times New Roman" panose="02020603050405020304" pitchFamily="18" charset="0"/>
              </a:rPr>
              <a:t>Re-arranging the deck chairs on the Titanic.</a:t>
            </a:r>
          </a:p>
          <a:p>
            <a:pPr>
              <a:buSzPct val="90000"/>
              <a:buFont typeface="Wingdings" pitchFamily="2" charset="2"/>
              <a:buChar char="§"/>
            </a:pPr>
            <a:r>
              <a:rPr lang="en-US" altLang="en-US">
                <a:solidFill>
                  <a:srgbClr val="FFFFFF"/>
                </a:solidFill>
                <a:cs typeface="Times New Roman" panose="02020603050405020304" pitchFamily="18" charset="0"/>
              </a:rPr>
              <a:t>CPR on managed care principles that have failed.</a:t>
            </a:r>
          </a:p>
          <a:p>
            <a:pPr>
              <a:buSzPct val="90000"/>
              <a:buFont typeface="Wingdings" pitchFamily="2" charset="2"/>
              <a:buChar char="§"/>
            </a:pPr>
            <a:r>
              <a:rPr lang="en-US" altLang="en-US">
                <a:solidFill>
                  <a:srgbClr val="FFFFFF"/>
                </a:solidFill>
                <a:cs typeface="Times New Roman" panose="02020603050405020304" pitchFamily="18" charset="0"/>
              </a:rPr>
              <a:t>Increasing co-pay;  switching insurance carriers; formularies; more gov’t oversight</a:t>
            </a:r>
          </a:p>
        </p:txBody>
      </p:sp>
      <p:sp>
        <p:nvSpPr>
          <p:cNvPr id="8196" name="Rectangle 4">
            <a:extLst>
              <a:ext uri="{FF2B5EF4-FFF2-40B4-BE49-F238E27FC236}">
                <a16:creationId xmlns:a16="http://schemas.microsoft.com/office/drawing/2014/main" xmlns="" id="{49577A45-1142-8F4E-F143-A70ACE05A5B3}"/>
              </a:ext>
            </a:extLst>
          </p:cNvPr>
          <p:cNvSpPr>
            <a:spLocks noGrp="1" noChangeArrowheads="1"/>
          </p:cNvSpPr>
          <p:nvPr>
            <p:ph type="body" sz="half" idx="2"/>
          </p:nvPr>
        </p:nvSpPr>
        <p:spPr>
          <a:xfrm>
            <a:off x="4876800" y="1905000"/>
            <a:ext cx="3810000" cy="4419600"/>
          </a:xfrm>
        </p:spPr>
        <p:txBody>
          <a:bodyPr/>
          <a:lstStyle/>
          <a:p>
            <a:pPr>
              <a:buSzPct val="90000"/>
              <a:buFont typeface="Wingdings" pitchFamily="2" charset="2"/>
              <a:buChar char="§"/>
            </a:pPr>
            <a:r>
              <a:rPr lang="en-US" altLang="en-US">
                <a:solidFill>
                  <a:srgbClr val="FFFFFF"/>
                </a:solidFill>
                <a:cs typeface="Times New Roman" panose="02020603050405020304" pitchFamily="18" charset="0"/>
              </a:rPr>
              <a:t>Employers are less involved in health care decisions!</a:t>
            </a:r>
          </a:p>
          <a:p>
            <a:pPr>
              <a:buSzPct val="90000"/>
              <a:buFont typeface="Wingdings" pitchFamily="2" charset="2"/>
              <a:buChar char="§"/>
            </a:pPr>
            <a:r>
              <a:rPr lang="en-US" altLang="en-US">
                <a:solidFill>
                  <a:srgbClr val="FFFFFF"/>
                </a:solidFill>
                <a:cs typeface="Times New Roman" panose="02020603050405020304" pitchFamily="18" charset="0"/>
              </a:rPr>
              <a:t>Employee has control regarding their benefit dollars.</a:t>
            </a:r>
          </a:p>
          <a:p>
            <a:pPr>
              <a:buSzPct val="90000"/>
              <a:buFont typeface="Wingdings" pitchFamily="2" charset="2"/>
              <a:buChar char="§"/>
            </a:pPr>
            <a:r>
              <a:rPr lang="en-US" altLang="en-US">
                <a:solidFill>
                  <a:srgbClr val="FFFFFF"/>
                </a:solidFill>
                <a:cs typeface="Times New Roman" panose="02020603050405020304" pitchFamily="18" charset="0"/>
              </a:rPr>
              <a:t>Unspent money may accumulate for retirement.</a:t>
            </a:r>
          </a:p>
        </p:txBody>
      </p:sp>
      <p:pic>
        <p:nvPicPr>
          <p:cNvPr id="8197" name="Picture 6" descr="MANS HAND HOLDING A YOUNG BOYS HAND">
            <a:extLst>
              <a:ext uri="{FF2B5EF4-FFF2-40B4-BE49-F238E27FC236}">
                <a16:creationId xmlns:a16="http://schemas.microsoft.com/office/drawing/2014/main" xmlns="" id="{82762D70-436B-EECE-E943-73674BEDD1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xmlns="" id="{5843BEEC-E1C2-7424-B1D3-FF89CF10D1B1}"/>
              </a:ext>
            </a:extLst>
          </p:cNvPr>
          <p:cNvSpPr txBox="1">
            <a:spLocks noChangeArrowheads="1"/>
          </p:cNvSpPr>
          <p:nvPr/>
        </p:nvSpPr>
        <p:spPr bwMode="auto">
          <a:xfrm>
            <a:off x="1143000" y="3124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solidFill>
                  <a:srgbClr val="FFFFFF"/>
                </a:solidFill>
                <a:latin typeface="Arial" panose="020B0604020202020204" pitchFamily="34" charset="0"/>
              </a:rPr>
              <a:t>Employer</a:t>
            </a:r>
          </a:p>
        </p:txBody>
      </p:sp>
      <p:sp>
        <p:nvSpPr>
          <p:cNvPr id="18435" name="Text Box 3">
            <a:extLst>
              <a:ext uri="{FF2B5EF4-FFF2-40B4-BE49-F238E27FC236}">
                <a16:creationId xmlns:a16="http://schemas.microsoft.com/office/drawing/2014/main" xmlns="" id="{2A141F08-5970-56DE-E4F7-2E8A791BBB54}"/>
              </a:ext>
            </a:extLst>
          </p:cNvPr>
          <p:cNvSpPr txBox="1">
            <a:spLocks noChangeArrowheads="1"/>
          </p:cNvSpPr>
          <p:nvPr/>
        </p:nvSpPr>
        <p:spPr bwMode="auto">
          <a:xfrm>
            <a:off x="1085850" y="6015038"/>
            <a:ext cx="179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solidFill>
                  <a:srgbClr val="FFFFFF"/>
                </a:solidFill>
                <a:latin typeface="Arial" panose="020B0604020202020204" pitchFamily="34" charset="0"/>
              </a:rPr>
              <a:t>Employee</a:t>
            </a:r>
          </a:p>
        </p:txBody>
      </p:sp>
      <p:sp>
        <p:nvSpPr>
          <p:cNvPr id="18436" name="Text Box 4">
            <a:extLst>
              <a:ext uri="{FF2B5EF4-FFF2-40B4-BE49-F238E27FC236}">
                <a16:creationId xmlns:a16="http://schemas.microsoft.com/office/drawing/2014/main" xmlns="" id="{50FAF9E7-0142-1D8B-1619-9B223AA57D2C}"/>
              </a:ext>
            </a:extLst>
          </p:cNvPr>
          <p:cNvSpPr txBox="1">
            <a:spLocks noChangeArrowheads="1"/>
          </p:cNvSpPr>
          <p:nvPr/>
        </p:nvSpPr>
        <p:spPr bwMode="auto">
          <a:xfrm>
            <a:off x="6553200" y="5715000"/>
            <a:ext cx="172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400">
                <a:solidFill>
                  <a:srgbClr val="FFFFFF"/>
                </a:solidFill>
                <a:latin typeface="Arial" panose="020B0604020202020204" pitchFamily="34" charset="0"/>
              </a:rPr>
              <a:t>HealthCare</a:t>
            </a:r>
          </a:p>
        </p:txBody>
      </p:sp>
      <p:sp>
        <p:nvSpPr>
          <p:cNvPr id="18437" name="Text Box 5">
            <a:extLst>
              <a:ext uri="{FF2B5EF4-FFF2-40B4-BE49-F238E27FC236}">
                <a16:creationId xmlns:a16="http://schemas.microsoft.com/office/drawing/2014/main" xmlns="" id="{D877D4FC-63AB-89B6-847B-83E8D3B8F7A6}"/>
              </a:ext>
            </a:extLst>
          </p:cNvPr>
          <p:cNvSpPr txBox="1">
            <a:spLocks noChangeArrowheads="1"/>
          </p:cNvSpPr>
          <p:nvPr/>
        </p:nvSpPr>
        <p:spPr bwMode="auto">
          <a:xfrm>
            <a:off x="3505200" y="5791200"/>
            <a:ext cx="295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a:solidFill>
                  <a:srgbClr val="FFFFFF"/>
                </a:solidFill>
                <a:latin typeface="Arial" panose="020B0604020202020204" pitchFamily="34" charset="0"/>
              </a:rPr>
              <a:t>Medical Account</a:t>
            </a:r>
          </a:p>
        </p:txBody>
      </p:sp>
      <p:pic>
        <p:nvPicPr>
          <p:cNvPr id="18438" name="Picture 6" descr="bs00561_">
            <a:extLst>
              <a:ext uri="{FF2B5EF4-FFF2-40B4-BE49-F238E27FC236}">
                <a16:creationId xmlns:a16="http://schemas.microsoft.com/office/drawing/2014/main" xmlns="" id="{FC3E2230-4369-0F7D-434E-F93D590A16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4114800"/>
            <a:ext cx="131762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AutoShape 7">
            <a:extLst>
              <a:ext uri="{FF2B5EF4-FFF2-40B4-BE49-F238E27FC236}">
                <a16:creationId xmlns:a16="http://schemas.microsoft.com/office/drawing/2014/main" xmlns="" id="{CB7A2171-B82B-1A26-B8E4-69B87E5899CF}"/>
              </a:ext>
            </a:extLst>
          </p:cNvPr>
          <p:cNvSpPr>
            <a:spLocks noChangeArrowheads="1"/>
          </p:cNvSpPr>
          <p:nvPr/>
        </p:nvSpPr>
        <p:spPr bwMode="auto">
          <a:xfrm>
            <a:off x="285750" y="3562350"/>
            <a:ext cx="552450" cy="1543050"/>
          </a:xfrm>
          <a:prstGeom prst="curvedRightArrow">
            <a:avLst>
              <a:gd name="adj1" fmla="val 55862"/>
              <a:gd name="adj2" fmla="val 111724"/>
              <a:gd name="adj3" fmla="val 33333"/>
            </a:avLst>
          </a:prstGeom>
          <a:solidFill>
            <a:srgbClr val="00FF00"/>
          </a:solidFill>
          <a:ln w="9525">
            <a:solidFill>
              <a:schemeClr val="tx1"/>
            </a:solidFill>
            <a:miter lim="800000"/>
            <a:headEnd/>
            <a:tailEnd/>
          </a:ln>
        </p:spPr>
        <p:txBody>
          <a:bodyPr wrap="none" anchor="ct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8440" name="Text Box 8">
            <a:extLst>
              <a:ext uri="{FF2B5EF4-FFF2-40B4-BE49-F238E27FC236}">
                <a16:creationId xmlns:a16="http://schemas.microsoft.com/office/drawing/2014/main" xmlns="" id="{47ADBF6A-F915-F3C9-CC31-3A4B85E490FA}"/>
              </a:ext>
            </a:extLst>
          </p:cNvPr>
          <p:cNvSpPr txBox="1">
            <a:spLocks noChangeArrowheads="1"/>
          </p:cNvSpPr>
          <p:nvPr/>
        </p:nvSpPr>
        <p:spPr bwMode="auto">
          <a:xfrm>
            <a:off x="838200" y="3581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n-US" altLang="en-US" sz="2400"/>
          </a:p>
        </p:txBody>
      </p:sp>
      <p:sp>
        <p:nvSpPr>
          <p:cNvPr id="18441" name="AutoShape 9">
            <a:extLst>
              <a:ext uri="{FF2B5EF4-FFF2-40B4-BE49-F238E27FC236}">
                <a16:creationId xmlns:a16="http://schemas.microsoft.com/office/drawing/2014/main" xmlns="" id="{3ADD3F41-70AB-C944-D68F-CFE0F60D904D}"/>
              </a:ext>
            </a:extLst>
          </p:cNvPr>
          <p:cNvSpPr>
            <a:spLocks noChangeArrowheads="1"/>
          </p:cNvSpPr>
          <p:nvPr/>
        </p:nvSpPr>
        <p:spPr bwMode="auto">
          <a:xfrm>
            <a:off x="3505200" y="1485900"/>
            <a:ext cx="1638300" cy="2514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900 h 21600"/>
              <a:gd name="T14" fmla="*/ 19552 w 21600"/>
              <a:gd name="T15" fmla="*/ 8258 h 21600"/>
            </a:gdLst>
            <a:ahLst/>
            <a:cxnLst>
              <a:cxn ang="T8">
                <a:pos x="T0" y="T1"/>
              </a:cxn>
              <a:cxn ang="T9">
                <a:pos x="T2" y="T3"/>
              </a:cxn>
              <a:cxn ang="T10">
                <a:pos x="T4" y="T5"/>
              </a:cxn>
              <a:cxn ang="T11">
                <a:pos x="T6" y="T7"/>
              </a:cxn>
            </a:cxnLst>
            <a:rect l="T12" t="T13" r="T14" b="T15"/>
            <a:pathLst>
              <a:path w="21600" h="21600">
                <a:moveTo>
                  <a:pt x="21600" y="6079"/>
                </a:moveTo>
                <a:lnTo>
                  <a:pt x="15886" y="0"/>
                </a:lnTo>
                <a:lnTo>
                  <a:pt x="15886" y="3900"/>
                </a:lnTo>
                <a:lnTo>
                  <a:pt x="12427" y="3900"/>
                </a:lnTo>
                <a:cubicBezTo>
                  <a:pt x="5564" y="3900"/>
                  <a:pt x="0" y="7597"/>
                  <a:pt x="0" y="12158"/>
                </a:cubicBezTo>
                <a:lnTo>
                  <a:pt x="0" y="21600"/>
                </a:lnTo>
                <a:lnTo>
                  <a:pt x="4454" y="21600"/>
                </a:lnTo>
                <a:lnTo>
                  <a:pt x="4454" y="12158"/>
                </a:lnTo>
                <a:cubicBezTo>
                  <a:pt x="4454" y="10004"/>
                  <a:pt x="8024" y="8258"/>
                  <a:pt x="12427" y="8258"/>
                </a:cubicBezTo>
                <a:lnTo>
                  <a:pt x="15886" y="8258"/>
                </a:lnTo>
                <a:lnTo>
                  <a:pt x="15886" y="12158"/>
                </a:lnTo>
                <a:lnTo>
                  <a:pt x="21600" y="6079"/>
                </a:lnTo>
                <a:close/>
              </a:path>
            </a:pathLst>
          </a:custGeom>
          <a:solidFill>
            <a:srgbClr val="00FF00"/>
          </a:solidFill>
          <a:ln w="9525">
            <a:solidFill>
              <a:schemeClr val="tx1"/>
            </a:solidFill>
            <a:miter lim="800000"/>
            <a:headEnd/>
            <a:tailEnd/>
          </a:ln>
        </p:spPr>
        <p:txBody>
          <a:bodyPr wrap="none" anchor="ctr"/>
          <a:lstStyle/>
          <a:p>
            <a:endParaRPr lang="en-US"/>
          </a:p>
        </p:txBody>
      </p:sp>
      <p:sp>
        <p:nvSpPr>
          <p:cNvPr id="18442" name="AutoShape 10">
            <a:extLst>
              <a:ext uri="{FF2B5EF4-FFF2-40B4-BE49-F238E27FC236}">
                <a16:creationId xmlns:a16="http://schemas.microsoft.com/office/drawing/2014/main" xmlns="" id="{99A1E44F-FA4E-A3C4-E98E-F6C602678470}"/>
              </a:ext>
            </a:extLst>
          </p:cNvPr>
          <p:cNvSpPr>
            <a:spLocks noChangeArrowheads="1"/>
          </p:cNvSpPr>
          <p:nvPr/>
        </p:nvSpPr>
        <p:spPr bwMode="auto">
          <a:xfrm>
            <a:off x="3505200" y="5029200"/>
            <a:ext cx="2514600" cy="914400"/>
          </a:xfrm>
          <a:prstGeom prst="rightArrow">
            <a:avLst>
              <a:gd name="adj1" fmla="val 50000"/>
              <a:gd name="adj2" fmla="val 68750"/>
            </a:avLst>
          </a:prstGeom>
          <a:solidFill>
            <a:srgbClr val="00FF00"/>
          </a:solidFill>
          <a:ln w="9525">
            <a:solidFill>
              <a:schemeClr val="tx1"/>
            </a:solidFill>
            <a:miter lim="800000"/>
            <a:headEnd/>
            <a:tailEnd/>
          </a:ln>
        </p:spPr>
        <p:txBody>
          <a:bodyPr wrap="none" anchor="ct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8443" name="Text Box 11">
            <a:extLst>
              <a:ext uri="{FF2B5EF4-FFF2-40B4-BE49-F238E27FC236}">
                <a16:creationId xmlns:a16="http://schemas.microsoft.com/office/drawing/2014/main" xmlns="" id="{DCCD1F72-F4CC-98BC-B7AC-97B676B96FD2}"/>
              </a:ext>
            </a:extLst>
          </p:cNvPr>
          <p:cNvSpPr txBox="1">
            <a:spLocks noChangeArrowheads="1"/>
          </p:cNvSpPr>
          <p:nvPr/>
        </p:nvSpPr>
        <p:spPr bwMode="auto">
          <a:xfrm>
            <a:off x="5295900" y="1714500"/>
            <a:ext cx="31432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a:solidFill>
                  <a:srgbClr val="FFFFFF"/>
                </a:solidFill>
                <a:latin typeface="Arial" panose="020B0604020202020204" pitchFamily="34" charset="0"/>
              </a:rPr>
              <a:t>Insurance: Group or Individual</a:t>
            </a:r>
            <a:endParaRPr lang="en-US" altLang="en-US" sz="2400" b="1">
              <a:solidFill>
                <a:srgbClr val="FFFFFF"/>
              </a:solidFill>
              <a:latin typeface="Arial" panose="020B0604020202020204" pitchFamily="34" charset="0"/>
            </a:endParaRPr>
          </a:p>
        </p:txBody>
      </p:sp>
      <p:sp>
        <p:nvSpPr>
          <p:cNvPr id="18444" name="AutoShape 12">
            <a:extLst>
              <a:ext uri="{FF2B5EF4-FFF2-40B4-BE49-F238E27FC236}">
                <a16:creationId xmlns:a16="http://schemas.microsoft.com/office/drawing/2014/main" xmlns="" id="{0566AD71-17BE-23A5-1471-6024DE4E4FE3}"/>
              </a:ext>
            </a:extLst>
          </p:cNvPr>
          <p:cNvSpPr>
            <a:spLocks noChangeArrowheads="1"/>
          </p:cNvSpPr>
          <p:nvPr/>
        </p:nvSpPr>
        <p:spPr bwMode="auto">
          <a:xfrm>
            <a:off x="4914900" y="2876550"/>
            <a:ext cx="419100" cy="333375"/>
          </a:xfrm>
          <a:prstGeom prst="rightArrow">
            <a:avLst>
              <a:gd name="adj1" fmla="val 50000"/>
              <a:gd name="adj2" fmla="val 31429"/>
            </a:avLst>
          </a:prstGeom>
          <a:solidFill>
            <a:srgbClr val="00FF00"/>
          </a:solidFill>
          <a:ln w="9525">
            <a:solidFill>
              <a:schemeClr val="tx1"/>
            </a:solidFill>
            <a:miter lim="800000"/>
            <a:headEnd/>
            <a:tailEnd/>
          </a:ln>
        </p:spPr>
        <p:txBody>
          <a:bodyPr wrap="none" anchor="ct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8445" name="AutoShape 13">
            <a:extLst>
              <a:ext uri="{FF2B5EF4-FFF2-40B4-BE49-F238E27FC236}">
                <a16:creationId xmlns:a16="http://schemas.microsoft.com/office/drawing/2014/main" xmlns="" id="{F7BFAD08-C582-95E9-8169-B744F6811482}"/>
              </a:ext>
            </a:extLst>
          </p:cNvPr>
          <p:cNvSpPr>
            <a:spLocks noChangeArrowheads="1"/>
          </p:cNvSpPr>
          <p:nvPr/>
        </p:nvSpPr>
        <p:spPr bwMode="auto">
          <a:xfrm>
            <a:off x="4876800" y="3505200"/>
            <a:ext cx="457200" cy="304800"/>
          </a:xfrm>
          <a:prstGeom prst="rightArrow">
            <a:avLst>
              <a:gd name="adj1" fmla="val 50000"/>
              <a:gd name="adj2" fmla="val 37500"/>
            </a:avLst>
          </a:prstGeom>
          <a:solidFill>
            <a:srgbClr val="00FF00"/>
          </a:solidFill>
          <a:ln w="9525">
            <a:solidFill>
              <a:schemeClr val="tx1"/>
            </a:solidFill>
            <a:miter lim="800000"/>
            <a:headEnd/>
            <a:tailEnd/>
          </a:ln>
        </p:spPr>
        <p:txBody>
          <a:bodyPr wrap="none" anchor="ct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8446" name="AutoShape 14">
            <a:extLst>
              <a:ext uri="{FF2B5EF4-FFF2-40B4-BE49-F238E27FC236}">
                <a16:creationId xmlns:a16="http://schemas.microsoft.com/office/drawing/2014/main" xmlns="" id="{B40A288B-1F09-ABA4-9DC4-E6C18AA169D9}"/>
              </a:ext>
            </a:extLst>
          </p:cNvPr>
          <p:cNvSpPr>
            <a:spLocks noChangeArrowheads="1"/>
          </p:cNvSpPr>
          <p:nvPr/>
        </p:nvSpPr>
        <p:spPr bwMode="auto">
          <a:xfrm>
            <a:off x="4876800" y="4057650"/>
            <a:ext cx="457200" cy="304800"/>
          </a:xfrm>
          <a:prstGeom prst="rightArrow">
            <a:avLst>
              <a:gd name="adj1" fmla="val 50000"/>
              <a:gd name="adj2" fmla="val 37500"/>
            </a:avLst>
          </a:prstGeom>
          <a:solidFill>
            <a:srgbClr val="00FF00"/>
          </a:solidFill>
          <a:ln w="9525">
            <a:solidFill>
              <a:schemeClr val="tx1"/>
            </a:solidFill>
            <a:miter lim="800000"/>
            <a:headEnd/>
            <a:tailEnd/>
          </a:ln>
        </p:spPr>
        <p:txBody>
          <a:bodyPr wrap="none" anchor="ct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8447" name="Text Box 15">
            <a:extLst>
              <a:ext uri="{FF2B5EF4-FFF2-40B4-BE49-F238E27FC236}">
                <a16:creationId xmlns:a16="http://schemas.microsoft.com/office/drawing/2014/main" xmlns="" id="{7C8F5C40-40AD-46F0-B117-68ABF5252DE4}"/>
              </a:ext>
            </a:extLst>
          </p:cNvPr>
          <p:cNvSpPr txBox="1">
            <a:spLocks noChangeArrowheads="1"/>
          </p:cNvSpPr>
          <p:nvPr/>
        </p:nvSpPr>
        <p:spPr bwMode="auto">
          <a:xfrm>
            <a:off x="5734050" y="2743200"/>
            <a:ext cx="3028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i="1">
                <a:solidFill>
                  <a:srgbClr val="FFFFFF"/>
                </a:solidFill>
                <a:latin typeface="Arial" panose="020B0604020202020204" pitchFamily="34" charset="0"/>
              </a:rPr>
              <a:t>Personal Medical Account</a:t>
            </a:r>
          </a:p>
        </p:txBody>
      </p:sp>
      <p:sp>
        <p:nvSpPr>
          <p:cNvPr id="18448" name="Text Box 16">
            <a:extLst>
              <a:ext uri="{FF2B5EF4-FFF2-40B4-BE49-F238E27FC236}">
                <a16:creationId xmlns:a16="http://schemas.microsoft.com/office/drawing/2014/main" xmlns="" id="{FE0705B3-2606-B913-F8D3-F4A254F386A0}"/>
              </a:ext>
            </a:extLst>
          </p:cNvPr>
          <p:cNvSpPr txBox="1">
            <a:spLocks noChangeArrowheads="1"/>
          </p:cNvSpPr>
          <p:nvPr/>
        </p:nvSpPr>
        <p:spPr bwMode="auto">
          <a:xfrm>
            <a:off x="5753100" y="35052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i="1">
                <a:solidFill>
                  <a:srgbClr val="FFFFFF"/>
                </a:solidFill>
                <a:latin typeface="Arial" panose="020B0604020202020204" pitchFamily="34" charset="0"/>
              </a:rPr>
              <a:t>Patient Choice</a:t>
            </a:r>
          </a:p>
        </p:txBody>
      </p:sp>
      <p:sp>
        <p:nvSpPr>
          <p:cNvPr id="18449" name="Text Box 17">
            <a:extLst>
              <a:ext uri="{FF2B5EF4-FFF2-40B4-BE49-F238E27FC236}">
                <a16:creationId xmlns:a16="http://schemas.microsoft.com/office/drawing/2014/main" xmlns="" id="{76BDF3DC-2CDD-E491-F715-3E6E6B0B4769}"/>
              </a:ext>
            </a:extLst>
          </p:cNvPr>
          <p:cNvSpPr txBox="1">
            <a:spLocks noChangeArrowheads="1"/>
          </p:cNvSpPr>
          <p:nvPr/>
        </p:nvSpPr>
        <p:spPr bwMode="auto">
          <a:xfrm>
            <a:off x="5772150" y="40005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i="1">
                <a:solidFill>
                  <a:srgbClr val="FFFFFF"/>
                </a:solidFill>
                <a:latin typeface="Arial" panose="020B0604020202020204" pitchFamily="34" charset="0"/>
              </a:rPr>
              <a:t>Long Term Care</a:t>
            </a:r>
          </a:p>
        </p:txBody>
      </p:sp>
      <p:pic>
        <p:nvPicPr>
          <p:cNvPr id="18450" name="Picture 18" descr="Firefighter">
            <a:extLst>
              <a:ext uri="{FF2B5EF4-FFF2-40B4-BE49-F238E27FC236}">
                <a16:creationId xmlns:a16="http://schemas.microsoft.com/office/drawing/2014/main" xmlns="" id="{5352DB5F-0BFE-DD54-8EC1-FAF8DC49CB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4497388"/>
            <a:ext cx="1982788"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19" descr="Businessman on phone">
            <a:extLst>
              <a:ext uri="{FF2B5EF4-FFF2-40B4-BE49-F238E27FC236}">
                <a16:creationId xmlns:a16="http://schemas.microsoft.com/office/drawing/2014/main" xmlns="" id="{A11EE5C4-994A-A2D7-DE2D-345DF56747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906588"/>
            <a:ext cx="176212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20" descr="doctor showing x-rays">
            <a:extLst>
              <a:ext uri="{FF2B5EF4-FFF2-40B4-BE49-F238E27FC236}">
                <a16:creationId xmlns:a16="http://schemas.microsoft.com/office/drawing/2014/main" xmlns="" id="{0D9F9F6F-B3D6-EE23-63D1-938F316CD4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522788"/>
            <a:ext cx="18288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Rectangle 21">
            <a:extLst>
              <a:ext uri="{FF2B5EF4-FFF2-40B4-BE49-F238E27FC236}">
                <a16:creationId xmlns:a16="http://schemas.microsoft.com/office/drawing/2014/main" xmlns="" id="{AA4612DF-C5FF-34A0-F985-3763F2425A49}"/>
              </a:ext>
            </a:extLst>
          </p:cNvPr>
          <p:cNvSpPr>
            <a:spLocks noChangeArrowheads="1"/>
          </p:cNvSpPr>
          <p:nvPr/>
        </p:nvSpPr>
        <p:spPr bwMode="auto">
          <a:xfrm>
            <a:off x="1800225" y="520700"/>
            <a:ext cx="7475538" cy="646113"/>
          </a:xfrm>
          <a:prstGeom prst="rect">
            <a:avLst/>
          </a:prstGeom>
          <a:noFill/>
          <a:ln w="9525">
            <a:noFill/>
            <a:miter lim="800000"/>
            <a:headEnd/>
            <a:tailEnd/>
          </a:ln>
        </p:spPr>
        <p:txBody>
          <a:bodyPr wrap="none">
            <a:spAutoFit/>
          </a:bodyPr>
          <a:lstStyle/>
          <a:p>
            <a:pPr eaLnBrk="0" hangingPunct="0">
              <a:defRPr/>
            </a:pPr>
            <a:r>
              <a:rPr lang="en-US" sz="3600" b="1" dirty="0">
                <a:solidFill>
                  <a:srgbClr val="FFFFFF"/>
                </a:solidFill>
                <a:latin typeface="+mj-lt"/>
                <a:cs typeface="Arial" charset="0"/>
              </a:rPr>
              <a:t>Consumer Directed Health Care</a:t>
            </a:r>
          </a:p>
        </p:txBody>
      </p:sp>
      <p:sp>
        <p:nvSpPr>
          <p:cNvPr id="18454" name="Text Box 22">
            <a:extLst>
              <a:ext uri="{FF2B5EF4-FFF2-40B4-BE49-F238E27FC236}">
                <a16:creationId xmlns:a16="http://schemas.microsoft.com/office/drawing/2014/main" xmlns="" id="{D3FD0CD5-13B2-32FB-7586-DDED2473B542}"/>
              </a:ext>
            </a:extLst>
          </p:cNvPr>
          <p:cNvSpPr txBox="1">
            <a:spLocks noChangeArrowheads="1"/>
          </p:cNvSpPr>
          <p:nvPr/>
        </p:nvSpPr>
        <p:spPr bwMode="auto">
          <a:xfrm>
            <a:off x="838200" y="3429000"/>
            <a:ext cx="234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a:solidFill>
                  <a:srgbClr val="FFFFFF"/>
                </a:solidFill>
                <a:latin typeface="Arial" panose="020B0604020202020204" pitchFamily="34" charset="0"/>
              </a:rPr>
              <a:t>Benefit Dollars</a:t>
            </a:r>
          </a:p>
        </p:txBody>
      </p:sp>
      <p:sp>
        <p:nvSpPr>
          <p:cNvPr id="231447" name="Text Box 23">
            <a:extLst>
              <a:ext uri="{FF2B5EF4-FFF2-40B4-BE49-F238E27FC236}">
                <a16:creationId xmlns:a16="http://schemas.microsoft.com/office/drawing/2014/main" xmlns="" id="{E4D8105D-2EDF-2766-703B-7807D49E5DC2}"/>
              </a:ext>
            </a:extLst>
          </p:cNvPr>
          <p:cNvSpPr txBox="1">
            <a:spLocks noChangeArrowheads="1"/>
          </p:cNvSpPr>
          <p:nvPr/>
        </p:nvSpPr>
        <p:spPr bwMode="auto">
          <a:xfrm>
            <a:off x="4191000" y="1905000"/>
            <a:ext cx="914400" cy="515938"/>
          </a:xfrm>
          <a:prstGeom prst="rect">
            <a:avLst/>
          </a:prstGeom>
          <a:noFill/>
          <a:ln w="12700" algn="ctr">
            <a:noFill/>
            <a:miter lim="800000"/>
            <a:headEnd/>
            <a:tailEnd/>
          </a:ln>
          <a:effectLst/>
        </p:spPr>
        <p:txBody>
          <a:bodyPr lIns="90488" tIns="44450" rIns="90488" bIns="44450">
            <a:spAutoFit/>
          </a:bodyPr>
          <a:lstStyle/>
          <a:p>
            <a:pPr eaLnBrk="0" hangingPunct="0">
              <a:spcBef>
                <a:spcPct val="50000"/>
              </a:spcBef>
              <a:defRPr/>
            </a:pPr>
            <a:r>
              <a:rPr lang="en-US" b="1">
                <a:effectLst>
                  <a:outerShdw blurRad="38100" dist="38100" dir="2700000" algn="tl">
                    <a:srgbClr val="FFFFFF"/>
                  </a:outerShdw>
                </a:effectLst>
                <a:latin typeface="Franklin Gothic Medium" pitchFamily="34" charset="0"/>
                <a:cs typeface="+mn-cs"/>
              </a:rPr>
              <a:t>#1</a:t>
            </a:r>
          </a:p>
        </p:txBody>
      </p:sp>
      <p:sp>
        <p:nvSpPr>
          <p:cNvPr id="231448" name="Text Box 24">
            <a:extLst>
              <a:ext uri="{FF2B5EF4-FFF2-40B4-BE49-F238E27FC236}">
                <a16:creationId xmlns:a16="http://schemas.microsoft.com/office/drawing/2014/main" xmlns="" id="{392DF9EF-EB86-3F73-5933-D0306061A1EE}"/>
              </a:ext>
            </a:extLst>
          </p:cNvPr>
          <p:cNvSpPr txBox="1">
            <a:spLocks noChangeArrowheads="1"/>
          </p:cNvSpPr>
          <p:nvPr/>
        </p:nvSpPr>
        <p:spPr bwMode="auto">
          <a:xfrm>
            <a:off x="4343400" y="5257800"/>
            <a:ext cx="762000" cy="515938"/>
          </a:xfrm>
          <a:prstGeom prst="rect">
            <a:avLst/>
          </a:prstGeom>
          <a:noFill/>
          <a:ln w="12700" algn="ctr">
            <a:noFill/>
            <a:miter lim="800000"/>
            <a:headEnd/>
            <a:tailEnd/>
          </a:ln>
          <a:effectLst/>
        </p:spPr>
        <p:txBody>
          <a:bodyPr lIns="90488" tIns="44450" rIns="90488" bIns="44450">
            <a:spAutoFit/>
          </a:bodyPr>
          <a:lstStyle/>
          <a:p>
            <a:pPr eaLnBrk="0" hangingPunct="0">
              <a:spcBef>
                <a:spcPct val="50000"/>
              </a:spcBef>
              <a:defRPr/>
            </a:pPr>
            <a:r>
              <a:rPr lang="en-US" b="1">
                <a:effectLst>
                  <a:outerShdw blurRad="38100" dist="38100" dir="2700000" algn="tl">
                    <a:srgbClr val="FFFFFF"/>
                  </a:outerShdw>
                </a:effectLst>
                <a:latin typeface="Franklin Gothic Medium" pitchFamily="34" charset="0"/>
                <a:cs typeface="+mn-cs"/>
              </a:rPr>
              <a:t>#2</a:t>
            </a:r>
          </a:p>
        </p:txBody>
      </p:sp>
      <p:pic>
        <p:nvPicPr>
          <p:cNvPr id="18457" name="Picture 6" descr="MANS HAND HOLDING A YOUNG BOYS HAND">
            <a:extLst>
              <a:ext uri="{FF2B5EF4-FFF2-40B4-BE49-F238E27FC236}">
                <a16:creationId xmlns:a16="http://schemas.microsoft.com/office/drawing/2014/main" xmlns="" id="{7CE0498F-5CF5-2A5A-94C9-3257D1E3AC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B6F3905E-4C72-76D2-316E-EB2331C5FB7E}"/>
              </a:ext>
            </a:extLst>
          </p:cNvPr>
          <p:cNvSpPr>
            <a:spLocks noChangeArrowheads="1"/>
          </p:cNvSpPr>
          <p:nvPr/>
        </p:nvSpPr>
        <p:spPr bwMode="auto">
          <a:xfrm>
            <a:off x="838200" y="5334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200" i="1">
                <a:latin typeface="Franklin Gothic Book" panose="020B0503020102020204" pitchFamily="34" charset="0"/>
              </a:rPr>
              <a:t>Source: Kaiser/HRET Survey of Employer-Sponsored Health Benefits, 1999-2001; </a:t>
            </a:r>
          </a:p>
          <a:p>
            <a:pPr eaLnBrk="1" hangingPunct="1"/>
            <a:r>
              <a:rPr lang="en-US" altLang="en-US" sz="1200" i="1">
                <a:latin typeface="Franklin Gothic Book" panose="020B0503020102020204" pitchFamily="34" charset="0"/>
              </a:rPr>
              <a:t>KPMG Survey of Employer-Sponsored Health Benefits, 1988, 1993, 1996.</a:t>
            </a:r>
          </a:p>
        </p:txBody>
      </p:sp>
      <p:sp>
        <p:nvSpPr>
          <p:cNvPr id="2052" name="Rectangle 3">
            <a:extLst>
              <a:ext uri="{FF2B5EF4-FFF2-40B4-BE49-F238E27FC236}">
                <a16:creationId xmlns:a16="http://schemas.microsoft.com/office/drawing/2014/main" xmlns="" id="{65BDB7A8-6644-7883-AC2C-AB90395BC167}"/>
              </a:ext>
            </a:extLst>
          </p:cNvPr>
          <p:cNvSpPr>
            <a:spLocks noChangeArrowheads="1"/>
          </p:cNvSpPr>
          <p:nvPr/>
        </p:nvSpPr>
        <p:spPr bwMode="auto">
          <a:xfrm>
            <a:off x="1981200" y="228600"/>
            <a:ext cx="6781800" cy="609600"/>
          </a:xfrm>
          <a:prstGeom prst="rect">
            <a:avLst/>
          </a:prstGeom>
          <a:noFill/>
          <a:ln w="9525">
            <a:noFill/>
            <a:miter lim="800000"/>
            <a:headEnd/>
            <a:tailEnd/>
          </a:ln>
        </p:spPr>
        <p:txBody>
          <a:bodyPr/>
          <a:lstStyle/>
          <a:p>
            <a:pPr eaLnBrk="0" hangingPunct="0">
              <a:defRPr/>
            </a:pPr>
            <a:r>
              <a:rPr kumimoji="1" lang="en-US" sz="4000" b="1" dirty="0">
                <a:solidFill>
                  <a:srgbClr val="FFFFFF"/>
                </a:solidFill>
                <a:latin typeface="+mj-lt"/>
                <a:cs typeface="Arial" charset="0"/>
              </a:rPr>
              <a:t>Insurance Premiums vs. Medical Inflation</a:t>
            </a:r>
          </a:p>
        </p:txBody>
      </p:sp>
      <p:graphicFrame>
        <p:nvGraphicFramePr>
          <p:cNvPr id="11268" name="Object 6">
            <a:extLst>
              <a:ext uri="{FF2B5EF4-FFF2-40B4-BE49-F238E27FC236}">
                <a16:creationId xmlns:a16="http://schemas.microsoft.com/office/drawing/2014/main" xmlns="" id="{5767D99C-5B0A-F3C0-8E32-D7D321530523}"/>
              </a:ext>
            </a:extLst>
          </p:cNvPr>
          <p:cNvGraphicFramePr>
            <a:graphicFrameLocks noGrp="1" noChangeAspect="1"/>
          </p:cNvGraphicFramePr>
          <p:nvPr>
            <p:ph/>
          </p:nvPr>
        </p:nvGraphicFramePr>
        <p:xfrm>
          <a:off x="533400" y="1524000"/>
          <a:ext cx="8229600" cy="3817938"/>
        </p:xfrm>
        <a:graphic>
          <a:graphicData uri="http://schemas.openxmlformats.org/presentationml/2006/ole">
            <mc:AlternateContent xmlns:mc="http://schemas.openxmlformats.org/markup-compatibility/2006">
              <mc:Choice xmlns:v="urn:schemas-microsoft-com:vml" Requires="v">
                <p:oleObj spid="_x0000_s1033" name="Chart" r:id="rId4" imgW="6070600" imgH="2819400" progId="Excel.Sheet.8">
                  <p:embed/>
                </p:oleObj>
              </mc:Choice>
              <mc:Fallback>
                <p:oleObj name="Chart" r:id="rId4" imgW="6070600" imgH="2819400" progId="Excel.Sheet.8">
                  <p:embed/>
                  <p:pic>
                    <p:nvPicPr>
                      <p:cNvPr id="0" name="Object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white">
                      <a:xfrm>
                        <a:off x="533400" y="1524000"/>
                        <a:ext cx="8229600" cy="38179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269" name="Picture 6" descr="MANS HAND HOLDING A YOUNG BOYS HAND">
            <a:extLst>
              <a:ext uri="{FF2B5EF4-FFF2-40B4-BE49-F238E27FC236}">
                <a16:creationId xmlns:a16="http://schemas.microsoft.com/office/drawing/2014/main" xmlns="" id="{E6D9026E-0A66-DE14-3F82-BE1B61BDAD1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20000"/>
                    <a:lumOff val="80000"/>
                  </a:schemeClr>
                </a:solidFill>
              </a:rPr>
              <a:t>CEI Goals/Objectives</a:t>
            </a:r>
            <a:endParaRPr lang="en-US" dirty="0">
              <a:solidFill>
                <a:schemeClr val="bg1">
                  <a:lumMod val="20000"/>
                  <a:lumOff val="80000"/>
                </a:schemeClr>
              </a:solidFill>
            </a:endParaRPr>
          </a:p>
        </p:txBody>
      </p:sp>
      <p:sp>
        <p:nvSpPr>
          <p:cNvPr id="3" name="Content Placeholder 2"/>
          <p:cNvSpPr>
            <a:spLocks noGrp="1"/>
          </p:cNvSpPr>
          <p:nvPr>
            <p:ph idx="1"/>
          </p:nvPr>
        </p:nvSpPr>
        <p:spPr>
          <a:xfrm>
            <a:off x="228600" y="1593850"/>
            <a:ext cx="8677275" cy="5075238"/>
          </a:xfrm>
        </p:spPr>
        <p:txBody>
          <a:bodyPr/>
          <a:lstStyle/>
          <a:p>
            <a:pPr marL="514350" indent="-514350">
              <a:buFont typeface="+mj-lt"/>
              <a:buAutoNum type="arabicPeriod"/>
            </a:pPr>
            <a:r>
              <a:rPr lang="en-US" dirty="0" smtClean="0">
                <a:solidFill>
                  <a:schemeClr val="bg1">
                    <a:lumMod val="20000"/>
                    <a:lumOff val="80000"/>
                  </a:schemeClr>
                </a:solidFill>
              </a:rPr>
              <a:t>Exit Government Education – Healthcare</a:t>
            </a:r>
          </a:p>
          <a:p>
            <a:pPr marL="514350" indent="-514350">
              <a:buFont typeface="+mj-lt"/>
              <a:buAutoNum type="arabicPeriod"/>
            </a:pPr>
            <a:r>
              <a:rPr lang="en-US" dirty="0" smtClean="0">
                <a:solidFill>
                  <a:schemeClr val="bg1">
                    <a:lumMod val="20000"/>
                    <a:lumOff val="80000"/>
                  </a:schemeClr>
                </a:solidFill>
              </a:rPr>
              <a:t>Transform Educational System (Romans 12:1,2) vs. Reformation</a:t>
            </a:r>
          </a:p>
          <a:p>
            <a:pPr marL="514350" indent="-514350">
              <a:buFont typeface="+mj-lt"/>
              <a:buAutoNum type="arabicPeriod"/>
            </a:pPr>
            <a:r>
              <a:rPr lang="en-US" dirty="0" smtClean="0">
                <a:solidFill>
                  <a:schemeClr val="bg1">
                    <a:lumMod val="20000"/>
                    <a:lumOff val="80000"/>
                  </a:schemeClr>
                </a:solidFill>
              </a:rPr>
              <a:t>Education on Biblical Principles (Genesis 1:26; Proverbs 25:2)</a:t>
            </a:r>
          </a:p>
          <a:p>
            <a:pPr marL="514350" indent="-514350">
              <a:buFont typeface="+mj-lt"/>
              <a:buAutoNum type="arabicPeriod"/>
            </a:pPr>
            <a:r>
              <a:rPr lang="en-US" dirty="0" smtClean="0">
                <a:solidFill>
                  <a:schemeClr val="bg1">
                    <a:lumMod val="20000"/>
                    <a:lumOff val="80000"/>
                  </a:schemeClr>
                </a:solidFill>
              </a:rPr>
              <a:t>Hebraic vs. Greek method of teaching (mentoring)</a:t>
            </a:r>
          </a:p>
          <a:p>
            <a:pPr marL="514350" indent="-514350">
              <a:buFont typeface="+mj-lt"/>
              <a:buAutoNum type="arabicPeriod"/>
            </a:pPr>
            <a:r>
              <a:rPr lang="en-US" dirty="0" smtClean="0">
                <a:solidFill>
                  <a:schemeClr val="bg1">
                    <a:lumMod val="20000"/>
                    <a:lumOff val="80000"/>
                  </a:schemeClr>
                </a:solidFill>
              </a:rPr>
              <a:t>Help those with limited finances – Psalm 82:3,5</a:t>
            </a:r>
            <a:endParaRPr lang="en-US" dirty="0">
              <a:solidFill>
                <a:schemeClr val="bg1">
                  <a:lumMod val="20000"/>
                  <a:lumOff val="80000"/>
                </a:schemeClr>
              </a:solidFill>
            </a:endParaRPr>
          </a:p>
        </p:txBody>
      </p:sp>
    </p:spTree>
    <p:extLst>
      <p:ext uri="{BB962C8B-B14F-4D97-AF65-F5344CB8AC3E}">
        <p14:creationId xmlns:p14="http://schemas.microsoft.com/office/powerpoint/2010/main" val="2317280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5D9D84E4-EEB3-1A0C-68B7-4C602E28C5BC}"/>
              </a:ext>
            </a:extLst>
          </p:cNvPr>
          <p:cNvSpPr>
            <a:spLocks noGrp="1" noChangeArrowheads="1"/>
          </p:cNvSpPr>
          <p:nvPr>
            <p:ph type="body" sz="half" idx="1"/>
          </p:nvPr>
        </p:nvSpPr>
        <p:spPr>
          <a:xfrm>
            <a:off x="457200" y="2249488"/>
            <a:ext cx="4016375" cy="3541712"/>
          </a:xfrm>
        </p:spPr>
        <p:txBody>
          <a:bodyPr/>
          <a:lstStyle/>
          <a:p>
            <a:pPr>
              <a:buSzPct val="90000"/>
              <a:buFont typeface="Wingdings" pitchFamily="2" charset="2"/>
              <a:buChar char="§"/>
            </a:pPr>
            <a:r>
              <a:rPr lang="en-US" altLang="en-US" sz="2400">
                <a:solidFill>
                  <a:srgbClr val="FFFFFF"/>
                </a:solidFill>
              </a:rPr>
              <a:t>Consumers spend their own money</a:t>
            </a:r>
          </a:p>
          <a:p>
            <a:pPr>
              <a:buSzPct val="90000"/>
              <a:buFont typeface="Wingdings" pitchFamily="2" charset="2"/>
              <a:buChar char="§"/>
            </a:pPr>
            <a:r>
              <a:rPr lang="en-US" altLang="en-US" sz="2400">
                <a:solidFill>
                  <a:srgbClr val="FFFFFF"/>
                </a:solidFill>
              </a:rPr>
              <a:t>Search for ways to reduce costs</a:t>
            </a:r>
          </a:p>
          <a:p>
            <a:pPr>
              <a:buSzPct val="90000"/>
              <a:buFont typeface="Wingdings" pitchFamily="2" charset="2"/>
              <a:buChar char="§"/>
            </a:pPr>
            <a:r>
              <a:rPr lang="en-US" altLang="en-US" sz="2400">
                <a:solidFill>
                  <a:srgbClr val="FFFFFF"/>
                </a:solidFill>
              </a:rPr>
              <a:t>Diverse products</a:t>
            </a:r>
          </a:p>
          <a:p>
            <a:pPr>
              <a:buSzPct val="90000"/>
              <a:buFont typeface="Wingdings" pitchFamily="2" charset="2"/>
              <a:buChar char="§"/>
            </a:pPr>
            <a:r>
              <a:rPr lang="en-US" altLang="en-US" sz="2400">
                <a:solidFill>
                  <a:srgbClr val="FFFFFF"/>
                </a:solidFill>
              </a:rPr>
              <a:t>Innovation and technology are good</a:t>
            </a:r>
          </a:p>
          <a:p>
            <a:pPr>
              <a:buSzPct val="90000"/>
              <a:buFont typeface="Wingdings" pitchFamily="2" charset="2"/>
              <a:buChar char="§"/>
            </a:pPr>
            <a:r>
              <a:rPr lang="en-US" altLang="en-US" sz="2400">
                <a:solidFill>
                  <a:srgbClr val="FFFFFF"/>
                </a:solidFill>
              </a:rPr>
              <a:t>Advertise price savings</a:t>
            </a:r>
          </a:p>
        </p:txBody>
      </p:sp>
      <p:sp>
        <p:nvSpPr>
          <p:cNvPr id="12291" name="Rectangle 3">
            <a:extLst>
              <a:ext uri="{FF2B5EF4-FFF2-40B4-BE49-F238E27FC236}">
                <a16:creationId xmlns:a16="http://schemas.microsoft.com/office/drawing/2014/main" xmlns="" id="{3F6A3DEF-B3DA-EA67-4CC0-FD0627851A85}"/>
              </a:ext>
            </a:extLst>
          </p:cNvPr>
          <p:cNvSpPr>
            <a:spLocks noGrp="1" noChangeArrowheads="1"/>
          </p:cNvSpPr>
          <p:nvPr>
            <p:ph type="body" sz="half" idx="2"/>
          </p:nvPr>
        </p:nvSpPr>
        <p:spPr>
          <a:xfrm>
            <a:off x="4659313" y="2249488"/>
            <a:ext cx="3951287" cy="3932237"/>
          </a:xfrm>
        </p:spPr>
        <p:txBody>
          <a:bodyPr/>
          <a:lstStyle/>
          <a:p>
            <a:pPr>
              <a:buSzPct val="90000"/>
              <a:buFont typeface="Wingdings" pitchFamily="2" charset="2"/>
              <a:buChar char="§"/>
            </a:pPr>
            <a:r>
              <a:rPr lang="en-US" altLang="en-US" sz="2400">
                <a:solidFill>
                  <a:srgbClr val="FFFFFF"/>
                </a:solidFill>
              </a:rPr>
              <a:t>Consumers spend </a:t>
            </a:r>
            <a:r>
              <a:rPr lang="en-US" altLang="en-US" sz="2400" i="1">
                <a:solidFill>
                  <a:srgbClr val="FFFFFF"/>
                </a:solidFill>
              </a:rPr>
              <a:t>others’ money</a:t>
            </a:r>
          </a:p>
          <a:p>
            <a:pPr>
              <a:buSzPct val="90000"/>
              <a:buFont typeface="Wingdings" pitchFamily="2" charset="2"/>
              <a:buChar char="§"/>
            </a:pPr>
            <a:r>
              <a:rPr lang="en-US" altLang="en-US" sz="2400">
                <a:solidFill>
                  <a:srgbClr val="FFFFFF"/>
                </a:solidFill>
              </a:rPr>
              <a:t>Search for convenient access to care (ER)</a:t>
            </a:r>
          </a:p>
          <a:p>
            <a:pPr>
              <a:buSzPct val="90000"/>
              <a:buFont typeface="Wingdings" pitchFamily="2" charset="2"/>
              <a:buChar char="§"/>
            </a:pPr>
            <a:r>
              <a:rPr lang="en-US" altLang="en-US" sz="2400">
                <a:solidFill>
                  <a:srgbClr val="FFFFFF"/>
                </a:solidFill>
              </a:rPr>
              <a:t>Co-pay costs are the focal point</a:t>
            </a:r>
          </a:p>
          <a:p>
            <a:pPr>
              <a:buSzPct val="90000"/>
              <a:buFont typeface="Wingdings" pitchFamily="2" charset="2"/>
              <a:buChar char="§"/>
            </a:pPr>
            <a:r>
              <a:rPr lang="en-US" altLang="en-US" sz="2400">
                <a:solidFill>
                  <a:srgbClr val="FFFFFF"/>
                </a:solidFill>
              </a:rPr>
              <a:t>Innovation is the enemy</a:t>
            </a:r>
          </a:p>
          <a:p>
            <a:pPr>
              <a:buSzPct val="90000"/>
              <a:buFont typeface="Wingdings" pitchFamily="2" charset="2"/>
              <a:buChar char="§"/>
            </a:pPr>
            <a:r>
              <a:rPr lang="en-US" altLang="en-US" sz="2400">
                <a:solidFill>
                  <a:srgbClr val="FFFFFF"/>
                </a:solidFill>
              </a:rPr>
              <a:t>Prices unknown</a:t>
            </a:r>
          </a:p>
        </p:txBody>
      </p:sp>
      <p:sp>
        <p:nvSpPr>
          <p:cNvPr id="18436" name="Rectangle 4">
            <a:extLst>
              <a:ext uri="{FF2B5EF4-FFF2-40B4-BE49-F238E27FC236}">
                <a16:creationId xmlns:a16="http://schemas.microsoft.com/office/drawing/2014/main" xmlns="" id="{8CE2A545-FBB1-F9CA-9385-90BC3021EEE3}"/>
              </a:ext>
            </a:extLst>
          </p:cNvPr>
          <p:cNvSpPr>
            <a:spLocks noChangeArrowheads="1"/>
          </p:cNvSpPr>
          <p:nvPr/>
        </p:nvSpPr>
        <p:spPr bwMode="auto">
          <a:xfrm>
            <a:off x="793750" y="1792288"/>
            <a:ext cx="3429000" cy="523875"/>
          </a:xfrm>
          <a:prstGeom prst="rect">
            <a:avLst/>
          </a:prstGeom>
          <a:noFill/>
          <a:ln w="9525">
            <a:noFill/>
            <a:miter lim="800000"/>
            <a:headEnd/>
            <a:tailEnd/>
          </a:ln>
        </p:spPr>
        <p:txBody>
          <a:bodyPr>
            <a:spAutoFit/>
          </a:bodyPr>
          <a:lstStyle/>
          <a:p>
            <a:pPr algn="ctr" eaLnBrk="0" hangingPunct="0">
              <a:defRPr/>
            </a:pPr>
            <a:r>
              <a:rPr lang="en-US" b="1" dirty="0">
                <a:solidFill>
                  <a:srgbClr val="FFFFFF"/>
                </a:solidFill>
                <a:latin typeface="+mn-lt"/>
                <a:cs typeface="Arial" charset="0"/>
              </a:rPr>
              <a:t>“Normal” Market</a:t>
            </a:r>
          </a:p>
        </p:txBody>
      </p:sp>
      <p:sp>
        <p:nvSpPr>
          <p:cNvPr id="18437" name="Rectangle 5">
            <a:extLst>
              <a:ext uri="{FF2B5EF4-FFF2-40B4-BE49-F238E27FC236}">
                <a16:creationId xmlns:a16="http://schemas.microsoft.com/office/drawing/2014/main" xmlns="" id="{80B4AABF-F404-0DB0-917E-D03BE27533CD}"/>
              </a:ext>
            </a:extLst>
          </p:cNvPr>
          <p:cNvSpPr>
            <a:spLocks noChangeArrowheads="1"/>
          </p:cNvSpPr>
          <p:nvPr/>
        </p:nvSpPr>
        <p:spPr bwMode="auto">
          <a:xfrm>
            <a:off x="4473575" y="1792288"/>
            <a:ext cx="3657600" cy="523875"/>
          </a:xfrm>
          <a:prstGeom prst="rect">
            <a:avLst/>
          </a:prstGeom>
          <a:noFill/>
          <a:ln w="9525">
            <a:noFill/>
            <a:miter lim="800000"/>
            <a:headEnd/>
            <a:tailEnd/>
          </a:ln>
        </p:spPr>
        <p:txBody>
          <a:bodyPr>
            <a:spAutoFit/>
          </a:bodyPr>
          <a:lstStyle/>
          <a:p>
            <a:pPr algn="ctr">
              <a:spcBef>
                <a:spcPct val="50000"/>
              </a:spcBef>
              <a:defRPr/>
            </a:pPr>
            <a:r>
              <a:rPr lang="en-US" b="1" dirty="0">
                <a:solidFill>
                  <a:srgbClr val="FFFFFF"/>
                </a:solidFill>
                <a:latin typeface="+mn-lt"/>
                <a:cs typeface="Arial" charset="0"/>
              </a:rPr>
              <a:t>“Medical” Market</a:t>
            </a:r>
          </a:p>
        </p:txBody>
      </p:sp>
      <p:sp>
        <p:nvSpPr>
          <p:cNvPr id="12294" name="Rectangle 6">
            <a:extLst>
              <a:ext uri="{FF2B5EF4-FFF2-40B4-BE49-F238E27FC236}">
                <a16:creationId xmlns:a16="http://schemas.microsoft.com/office/drawing/2014/main" xmlns="" id="{92FD8CC0-6300-CB3A-C6F9-585B61D98AC0}"/>
              </a:ext>
            </a:extLst>
          </p:cNvPr>
          <p:cNvSpPr>
            <a:spLocks noGrp="1" noChangeArrowheads="1"/>
          </p:cNvSpPr>
          <p:nvPr>
            <p:ph type="title"/>
          </p:nvPr>
        </p:nvSpPr>
        <p:spPr>
          <a:xfrm>
            <a:off x="2133600" y="381000"/>
            <a:ext cx="6477000" cy="1066800"/>
          </a:xfrm>
        </p:spPr>
        <p:txBody>
          <a:bodyPr/>
          <a:lstStyle/>
          <a:p>
            <a:r>
              <a:rPr lang="en-US" altLang="en-US" sz="4000" b="1">
                <a:solidFill>
                  <a:srgbClr val="FFFFFF"/>
                </a:solidFill>
              </a:rPr>
              <a:t>Free Market Forces &amp; Health Care</a:t>
            </a:r>
            <a:endParaRPr lang="en-US" altLang="en-US" sz="4000">
              <a:solidFill>
                <a:srgbClr val="FFFFFF"/>
              </a:solidFill>
            </a:endParaRPr>
          </a:p>
        </p:txBody>
      </p:sp>
      <p:pic>
        <p:nvPicPr>
          <p:cNvPr id="12295" name="Picture 6" descr="MANS HAND HOLDING A YOUNG BOYS HAND">
            <a:extLst>
              <a:ext uri="{FF2B5EF4-FFF2-40B4-BE49-F238E27FC236}">
                <a16:creationId xmlns:a16="http://schemas.microsoft.com/office/drawing/2014/main" xmlns="" id="{9E8EB1C3-50F9-5C76-DCD0-FE5F0F7F05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5CB44F03-57EB-E9FF-1F67-1215C5A7D648}"/>
              </a:ext>
            </a:extLst>
          </p:cNvPr>
          <p:cNvSpPr>
            <a:spLocks noGrp="1"/>
          </p:cNvSpPr>
          <p:nvPr>
            <p:ph type="title"/>
          </p:nvPr>
        </p:nvSpPr>
        <p:spPr/>
        <p:txBody>
          <a:bodyPr/>
          <a:lstStyle/>
          <a:p>
            <a:r>
              <a:rPr lang="en-US" altLang="en-US"/>
              <a:t>Health Care Expenses</a:t>
            </a:r>
          </a:p>
        </p:txBody>
      </p:sp>
      <p:graphicFrame>
        <p:nvGraphicFramePr>
          <p:cNvPr id="4" name="Content Placeholder 3">
            <a:extLst>
              <a:ext uri="{FF2B5EF4-FFF2-40B4-BE49-F238E27FC236}">
                <a16:creationId xmlns:a16="http://schemas.microsoft.com/office/drawing/2014/main" xmlns="" id="{E2D94D4F-19C7-85FA-090A-720BED3B86AF}"/>
              </a:ext>
            </a:extLst>
          </p:cNvPr>
          <p:cNvGraphicFramePr>
            <a:graphicFrameLocks noGrp="1"/>
          </p:cNvGraphicFramePr>
          <p:nvPr>
            <p:ph idx="1"/>
            <p:extLst>
              <p:ext uri="{D42A27DB-BD31-4B8C-83A1-F6EECF244321}">
                <p14:modId xmlns:p14="http://schemas.microsoft.com/office/powerpoint/2010/main" val="2895350826"/>
              </p:ext>
            </p:extLst>
          </p:nvPr>
        </p:nvGraphicFramePr>
        <p:xfrm>
          <a:off x="19050" y="57150"/>
          <a:ext cx="9144001" cy="6658121"/>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981200">
                  <a:extLst>
                    <a:ext uri="{9D8B030D-6E8A-4147-A177-3AD203B41FA5}">
                      <a16:colId xmlns:a16="http://schemas.microsoft.com/office/drawing/2014/main" xmlns="" val="20003"/>
                    </a:ext>
                  </a:extLst>
                </a:gridCol>
                <a:gridCol w="2286001">
                  <a:extLst>
                    <a:ext uri="{9D8B030D-6E8A-4147-A177-3AD203B41FA5}">
                      <a16:colId xmlns:a16="http://schemas.microsoft.com/office/drawing/2014/main" xmlns="" val="20004"/>
                    </a:ext>
                  </a:extLst>
                </a:gridCol>
              </a:tblGrid>
              <a:tr h="1219070">
                <a:tc>
                  <a:txBody>
                    <a:bodyPr/>
                    <a:lstStyle/>
                    <a:p>
                      <a:pPr algn="ctr"/>
                      <a:r>
                        <a:rPr lang="en-US" sz="1800" dirty="0">
                          <a:solidFill>
                            <a:srgbClr val="FFFF00"/>
                          </a:solidFill>
                        </a:rPr>
                        <a:t>4 Scenarios</a:t>
                      </a:r>
                    </a:p>
                    <a:p>
                      <a:pPr algn="ctr"/>
                      <a:r>
                        <a:rPr lang="en-US" sz="1800" dirty="0">
                          <a:solidFill>
                            <a:srgbClr val="FFFF00"/>
                          </a:solidFill>
                        </a:rPr>
                        <a:t>(3 months)</a:t>
                      </a:r>
                    </a:p>
                  </a:txBody>
                  <a:tcPr marT="45719" marB="45719"/>
                </a:tc>
                <a:tc>
                  <a:txBody>
                    <a:bodyPr/>
                    <a:lstStyle/>
                    <a:p>
                      <a:pPr algn="ctr"/>
                      <a:r>
                        <a:rPr lang="en-US" sz="1800" dirty="0">
                          <a:solidFill>
                            <a:srgbClr val="FFFF00"/>
                          </a:solidFill>
                        </a:rPr>
                        <a:t>January</a:t>
                      </a:r>
                    </a:p>
                    <a:p>
                      <a:pPr algn="ctr"/>
                      <a:endParaRPr lang="en-US" sz="1800" dirty="0">
                        <a:solidFill>
                          <a:srgbClr val="FFFF00"/>
                        </a:solidFill>
                      </a:endParaRPr>
                    </a:p>
                    <a:p>
                      <a:pPr algn="ctr"/>
                      <a:r>
                        <a:rPr lang="en-US" sz="1800" dirty="0">
                          <a:solidFill>
                            <a:srgbClr val="FFFF00"/>
                          </a:solidFill>
                        </a:rPr>
                        <a:t>Office visit</a:t>
                      </a:r>
                    </a:p>
                    <a:p>
                      <a:pPr algn="ctr"/>
                      <a:endParaRPr lang="en-US" sz="1800" dirty="0">
                        <a:solidFill>
                          <a:srgbClr val="FFFF00"/>
                        </a:solidFill>
                      </a:endParaRPr>
                    </a:p>
                  </a:txBody>
                  <a:tcPr marT="45719" marB="45719"/>
                </a:tc>
                <a:tc>
                  <a:txBody>
                    <a:bodyPr/>
                    <a:lstStyle/>
                    <a:p>
                      <a:pPr algn="ctr"/>
                      <a:r>
                        <a:rPr lang="en-US" sz="1800" dirty="0">
                          <a:solidFill>
                            <a:srgbClr val="FFFF00"/>
                          </a:solidFill>
                        </a:rPr>
                        <a:t>February</a:t>
                      </a:r>
                    </a:p>
                    <a:p>
                      <a:pPr algn="ctr"/>
                      <a:r>
                        <a:rPr lang="en-US" sz="1800" dirty="0">
                          <a:solidFill>
                            <a:srgbClr val="FFFF00"/>
                          </a:solidFill>
                        </a:rPr>
                        <a:t> </a:t>
                      </a:r>
                    </a:p>
                    <a:p>
                      <a:pPr algn="ctr"/>
                      <a:r>
                        <a:rPr lang="en-US" sz="1800" baseline="0" dirty="0">
                          <a:solidFill>
                            <a:srgbClr val="FFFF00"/>
                          </a:solidFill>
                        </a:rPr>
                        <a:t>Lab ($350)</a:t>
                      </a:r>
                    </a:p>
                  </a:txBody>
                  <a:tcPr marT="45719" marB="45719"/>
                </a:tc>
                <a:tc>
                  <a:txBody>
                    <a:bodyPr/>
                    <a:lstStyle/>
                    <a:p>
                      <a:pPr algn="ctr"/>
                      <a:r>
                        <a:rPr lang="en-US" sz="1800" dirty="0">
                          <a:solidFill>
                            <a:srgbClr val="FFFF00"/>
                          </a:solidFill>
                        </a:rPr>
                        <a:t>March</a:t>
                      </a:r>
                      <a:r>
                        <a:rPr lang="en-US" sz="1800" baseline="0" dirty="0">
                          <a:solidFill>
                            <a:srgbClr val="FFFF00"/>
                          </a:solidFill>
                        </a:rPr>
                        <a:t> </a:t>
                      </a:r>
                    </a:p>
                    <a:p>
                      <a:pPr algn="ctr"/>
                      <a:endParaRPr lang="en-US" sz="1800" dirty="0">
                        <a:solidFill>
                          <a:srgbClr val="FFFF00"/>
                        </a:solidFill>
                      </a:endParaRPr>
                    </a:p>
                    <a:p>
                      <a:pPr algn="ctr"/>
                      <a:r>
                        <a:rPr lang="en-US" sz="1800" dirty="0">
                          <a:solidFill>
                            <a:srgbClr val="FFFF00"/>
                          </a:solidFill>
                        </a:rPr>
                        <a:t>Procedure</a:t>
                      </a:r>
                      <a:r>
                        <a:rPr lang="en-US" sz="1800" baseline="0" dirty="0">
                          <a:solidFill>
                            <a:srgbClr val="FFFF00"/>
                          </a:solidFill>
                        </a:rPr>
                        <a:t> -    CT Scan</a:t>
                      </a:r>
                    </a:p>
                  </a:txBody>
                  <a:tcPr marT="45719" marB="45719"/>
                </a:tc>
                <a:tc>
                  <a:txBody>
                    <a:bodyPr/>
                    <a:lstStyle/>
                    <a:p>
                      <a:pPr algn="l"/>
                      <a:r>
                        <a:rPr lang="en-US" sz="1800" dirty="0">
                          <a:solidFill>
                            <a:srgbClr val="FFFF00"/>
                          </a:solidFill>
                        </a:rPr>
                        <a:t>Ins.</a:t>
                      </a:r>
                      <a:r>
                        <a:rPr lang="en-US" sz="1800" baseline="0" dirty="0">
                          <a:solidFill>
                            <a:srgbClr val="FFFF00"/>
                          </a:solidFill>
                        </a:rPr>
                        <a:t> Premiums</a:t>
                      </a:r>
                    </a:p>
                    <a:p>
                      <a:pPr algn="l"/>
                      <a:r>
                        <a:rPr lang="en-US" sz="1800" u="sng" baseline="0" dirty="0">
                          <a:solidFill>
                            <a:srgbClr val="FFFF00"/>
                          </a:solidFill>
                        </a:rPr>
                        <a:t>Co-pays     ____</a:t>
                      </a:r>
                    </a:p>
                    <a:p>
                      <a:pPr algn="l"/>
                      <a:r>
                        <a:rPr lang="en-US" sz="1800" baseline="0" dirty="0">
                          <a:solidFill>
                            <a:srgbClr val="FFFF00"/>
                          </a:solidFill>
                        </a:rPr>
                        <a:t>Total Costs</a:t>
                      </a:r>
                    </a:p>
                    <a:p>
                      <a:pPr algn="l"/>
                      <a:r>
                        <a:rPr lang="en-US" sz="1800" baseline="0" dirty="0">
                          <a:solidFill>
                            <a:srgbClr val="FFFF00"/>
                          </a:solidFill>
                        </a:rPr>
                        <a:t>Medical Savings</a:t>
                      </a:r>
                      <a:endParaRPr lang="en-US" sz="1800" dirty="0">
                        <a:solidFill>
                          <a:srgbClr val="FFFF00"/>
                        </a:solidFill>
                      </a:endParaRPr>
                    </a:p>
                  </a:txBody>
                  <a:tcPr marT="45719" marB="45719"/>
                </a:tc>
                <a:extLst>
                  <a:ext uri="{0D108BD9-81ED-4DB2-BD59-A6C34878D82A}">
                    <a16:rowId xmlns:a16="http://schemas.microsoft.com/office/drawing/2014/main" xmlns="" val="10000"/>
                  </a:ext>
                </a:extLst>
              </a:tr>
              <a:tr h="12048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Company</a:t>
                      </a:r>
                      <a:r>
                        <a:rPr lang="en-US" sz="1800" baseline="0" dirty="0"/>
                        <a:t> A –$1,000/month </a:t>
                      </a:r>
                      <a:endParaRPr lang="en-US" sz="1800" dirty="0"/>
                    </a:p>
                    <a:p>
                      <a:r>
                        <a:rPr lang="en-US" sz="1800" baseline="0" dirty="0"/>
                        <a:t>Zero deductible $10 Co-pay</a:t>
                      </a:r>
                    </a:p>
                  </a:txBody>
                  <a:tcPr marT="45719" marB="45719"/>
                </a:tc>
                <a:tc>
                  <a:txBody>
                    <a:bodyPr/>
                    <a:lstStyle/>
                    <a:p>
                      <a:pPr algn="ctr"/>
                      <a:r>
                        <a:rPr lang="en-US" sz="1800" dirty="0"/>
                        <a:t> $10  </a:t>
                      </a:r>
                    </a:p>
                    <a:p>
                      <a:pPr algn="ctr"/>
                      <a:endParaRPr lang="en-US" sz="1800" dirty="0"/>
                    </a:p>
                    <a:p>
                      <a:pPr algn="ctr"/>
                      <a:r>
                        <a:rPr lang="en-US" sz="1800" dirty="0"/>
                        <a:t>All </a:t>
                      </a:r>
                      <a:r>
                        <a:rPr lang="en-US" sz="1800" u="sng" dirty="0"/>
                        <a:t>$ spent </a:t>
                      </a:r>
                      <a:r>
                        <a:rPr lang="en-US" sz="1800" dirty="0"/>
                        <a:t>monthly</a:t>
                      </a:r>
                    </a:p>
                  </a:txBody>
                  <a:tcPr marT="45719" marB="45719"/>
                </a:tc>
                <a:tc>
                  <a:txBody>
                    <a:bodyPr/>
                    <a:lstStyle/>
                    <a:p>
                      <a:pPr algn="ctr"/>
                      <a:r>
                        <a:rPr lang="en-US" sz="1800" dirty="0"/>
                        <a:t>$10</a:t>
                      </a:r>
                    </a:p>
                  </a:txBody>
                  <a:tcPr marT="45719" marB="45719"/>
                </a:tc>
                <a:tc>
                  <a:txBody>
                    <a:bodyPr/>
                    <a:lstStyle/>
                    <a:p>
                      <a:pPr algn="ctr"/>
                      <a:r>
                        <a:rPr lang="en-US" sz="1800" dirty="0"/>
                        <a:t>CT scan</a:t>
                      </a:r>
                      <a:r>
                        <a:rPr lang="en-US" sz="1800" baseline="0" dirty="0"/>
                        <a:t> = $2,500</a:t>
                      </a:r>
                    </a:p>
                    <a:p>
                      <a:pPr algn="ctr"/>
                      <a:r>
                        <a:rPr lang="en-US" sz="1800" baseline="0" dirty="0"/>
                        <a:t>Co-pay = 20% of $2,500 = $500</a:t>
                      </a:r>
                      <a:endParaRPr lang="en-US" sz="1800" dirty="0"/>
                    </a:p>
                  </a:txBody>
                  <a:tcPr marT="45719" marB="45719"/>
                </a:tc>
                <a:tc>
                  <a:txBody>
                    <a:bodyPr/>
                    <a:lstStyle/>
                    <a:p>
                      <a:pPr algn="l"/>
                      <a:r>
                        <a:rPr lang="en-US" sz="1800" dirty="0">
                          <a:solidFill>
                            <a:schemeClr val="tx1"/>
                          </a:solidFill>
                        </a:rPr>
                        <a:t>Insurance </a:t>
                      </a:r>
                      <a:r>
                        <a:rPr lang="en-US" sz="1800" baseline="0" dirty="0">
                          <a:solidFill>
                            <a:schemeClr val="tx1"/>
                          </a:solidFill>
                        </a:rPr>
                        <a:t>$3,000</a:t>
                      </a:r>
                    </a:p>
                    <a:p>
                      <a:pPr algn="l"/>
                      <a:r>
                        <a:rPr lang="en-US" sz="1800" baseline="0" dirty="0">
                          <a:solidFill>
                            <a:schemeClr val="tx1"/>
                          </a:solidFill>
                        </a:rPr>
                        <a:t>Co-pay/CT</a:t>
                      </a:r>
                      <a:r>
                        <a:rPr lang="en-US" sz="1800" u="sng" baseline="0" dirty="0">
                          <a:solidFill>
                            <a:schemeClr val="tx1"/>
                          </a:solidFill>
                        </a:rPr>
                        <a:t>   $520</a:t>
                      </a:r>
                    </a:p>
                    <a:p>
                      <a:pPr algn="l"/>
                      <a:r>
                        <a:rPr lang="en-US" sz="1800" baseline="0" dirty="0">
                          <a:solidFill>
                            <a:schemeClr val="tx1"/>
                          </a:solidFill>
                        </a:rPr>
                        <a:t>Total =      $3,520</a:t>
                      </a:r>
                      <a:endParaRPr lang="en-US" sz="1800" dirty="0">
                        <a:solidFill>
                          <a:schemeClr val="tx1"/>
                        </a:solidFill>
                      </a:endParaRPr>
                    </a:p>
                    <a:p>
                      <a:pPr algn="l"/>
                      <a:r>
                        <a:rPr lang="en-US" sz="1800" dirty="0"/>
                        <a:t>Savings </a:t>
                      </a:r>
                      <a:r>
                        <a:rPr lang="en-US" sz="1800" baseline="0" dirty="0"/>
                        <a:t> </a:t>
                      </a:r>
                      <a:r>
                        <a:rPr lang="en-US" sz="1800" dirty="0"/>
                        <a:t>  -$</a:t>
                      </a:r>
                      <a:r>
                        <a:rPr lang="en-US" sz="1800" baseline="0" dirty="0"/>
                        <a:t>   </a:t>
                      </a:r>
                      <a:r>
                        <a:rPr lang="en-US" sz="1800" dirty="0"/>
                        <a:t>520</a:t>
                      </a:r>
                    </a:p>
                  </a:txBody>
                  <a:tcPr marT="45719" marB="45719"/>
                </a:tc>
                <a:extLst>
                  <a:ext uri="{0D108BD9-81ED-4DB2-BD59-A6C34878D82A}">
                    <a16:rowId xmlns:a16="http://schemas.microsoft.com/office/drawing/2014/main" xmlns="" val="10001"/>
                  </a:ext>
                </a:extLst>
              </a:tr>
              <a:tr h="1566309">
                <a:tc>
                  <a:txBody>
                    <a:bodyPr/>
                    <a:lstStyle/>
                    <a:p>
                      <a:r>
                        <a:rPr lang="en-US" sz="1800" dirty="0"/>
                        <a:t>Company B</a:t>
                      </a:r>
                      <a:r>
                        <a:rPr lang="en-US" sz="1800" baseline="0" dirty="0"/>
                        <a:t> </a:t>
                      </a:r>
                      <a:r>
                        <a:rPr lang="en-US" sz="1800" baseline="0" dirty="0" smtClean="0"/>
                        <a:t>-$500/month</a:t>
                      </a:r>
                      <a:endParaRPr lang="en-US" sz="1800" baseline="0" dirty="0"/>
                    </a:p>
                    <a:p>
                      <a:r>
                        <a:rPr lang="en-US" sz="1800" baseline="0" dirty="0"/>
                        <a:t>$2,500 deductible $10 Co-pay</a:t>
                      </a:r>
                    </a:p>
                    <a:p>
                      <a:r>
                        <a:rPr lang="en-US" sz="1800" baseline="0" dirty="0"/>
                        <a:t>Medical Savings</a:t>
                      </a:r>
                      <a:endParaRPr lang="en-US" sz="1800" dirty="0"/>
                    </a:p>
                  </a:txBody>
                  <a:tcPr marT="45719" marB="45719"/>
                </a:tc>
                <a:tc>
                  <a:txBody>
                    <a:bodyPr/>
                    <a:lstStyle/>
                    <a:p>
                      <a:pPr algn="ctr"/>
                      <a:r>
                        <a:rPr lang="en-US" sz="1800" dirty="0"/>
                        <a:t>$10</a:t>
                      </a:r>
                    </a:p>
                    <a:p>
                      <a:pPr algn="ctr"/>
                      <a:endParaRPr lang="en-US" sz="1800" dirty="0"/>
                    </a:p>
                    <a:p>
                      <a:pPr algn="ctr"/>
                      <a:endParaRPr lang="en-US" sz="1800" dirty="0"/>
                    </a:p>
                    <a:p>
                      <a:pPr algn="ctr"/>
                      <a:r>
                        <a:rPr lang="en-US" sz="1800" dirty="0"/>
                        <a:t>$500/Med</a:t>
                      </a:r>
                      <a:r>
                        <a:rPr lang="en-US" sz="1800" baseline="0" dirty="0"/>
                        <a:t>. Savings</a:t>
                      </a:r>
                      <a:endParaRPr lang="en-US" sz="1800" dirty="0"/>
                    </a:p>
                  </a:txBody>
                  <a:tcPr marT="45719" marB="45719"/>
                </a:tc>
                <a:tc>
                  <a:txBody>
                    <a:bodyPr/>
                    <a:lstStyle/>
                    <a:p>
                      <a:pPr algn="ctr"/>
                      <a:r>
                        <a:rPr lang="en-US" sz="1800" dirty="0"/>
                        <a:t>$10</a:t>
                      </a:r>
                    </a:p>
                    <a:p>
                      <a:pPr algn="ctr"/>
                      <a:endParaRPr lang="en-US" sz="1800" dirty="0"/>
                    </a:p>
                    <a:p>
                      <a:pPr algn="ctr"/>
                      <a:endParaRPr lang="en-US" sz="18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$500/Med</a:t>
                      </a:r>
                      <a:r>
                        <a:rPr lang="en-US" sz="1800" baseline="0" dirty="0"/>
                        <a:t>. Savings</a:t>
                      </a:r>
                      <a:endParaRPr lang="en-US" sz="1800" dirty="0"/>
                    </a:p>
                  </a:txBody>
                  <a:tcPr marT="45719" marB="45719"/>
                </a:tc>
                <a:tc>
                  <a:txBody>
                    <a:bodyPr/>
                    <a:lstStyle/>
                    <a:p>
                      <a:pPr algn="ctr"/>
                      <a:r>
                        <a:rPr lang="en-US" sz="1800" dirty="0"/>
                        <a:t>CT Co-pay</a:t>
                      </a:r>
                      <a:r>
                        <a:rPr lang="en-US" sz="1800" baseline="0" dirty="0"/>
                        <a:t>= $500 </a:t>
                      </a:r>
                    </a:p>
                    <a:p>
                      <a:pPr algn="ctr"/>
                      <a:r>
                        <a:rPr lang="en-US" sz="1800" baseline="0" dirty="0"/>
                        <a:t>(20% of $2,500)</a:t>
                      </a:r>
                    </a:p>
                    <a:p>
                      <a:pPr algn="ctr"/>
                      <a:endParaRPr lang="en-US" sz="1800" baseline="0" dirty="0"/>
                    </a:p>
                    <a:p>
                      <a:pPr algn="ctr"/>
                      <a:r>
                        <a:rPr lang="en-US" sz="1800" baseline="0" dirty="0"/>
                        <a:t>$500/Med. Savings </a:t>
                      </a:r>
                    </a:p>
                  </a:txBody>
                  <a:tcPr marT="45719" marB="45719"/>
                </a:tc>
                <a:tc>
                  <a:txBody>
                    <a:bodyPr/>
                    <a:lstStyle/>
                    <a:p>
                      <a:pPr algn="l"/>
                      <a:r>
                        <a:rPr lang="en-US" sz="1800" dirty="0">
                          <a:solidFill>
                            <a:schemeClr val="tx1"/>
                          </a:solidFill>
                        </a:rPr>
                        <a:t>Insurance</a:t>
                      </a:r>
                      <a:r>
                        <a:rPr lang="en-US" sz="1800" baseline="0" dirty="0">
                          <a:solidFill>
                            <a:schemeClr val="tx1"/>
                          </a:solidFill>
                        </a:rPr>
                        <a:t> $1,500</a:t>
                      </a:r>
                    </a:p>
                    <a:p>
                      <a:pPr algn="l"/>
                      <a:r>
                        <a:rPr lang="en-US" sz="1800" baseline="0" dirty="0">
                          <a:solidFill>
                            <a:schemeClr val="tx1"/>
                          </a:solidFill>
                        </a:rPr>
                        <a:t>Co-pay/CT</a:t>
                      </a:r>
                      <a:r>
                        <a:rPr lang="en-US" sz="1800" u="sng" baseline="0" dirty="0">
                          <a:solidFill>
                            <a:schemeClr val="tx1"/>
                          </a:solidFill>
                        </a:rPr>
                        <a:t>   $520</a:t>
                      </a:r>
                    </a:p>
                    <a:p>
                      <a:pPr algn="l"/>
                      <a:r>
                        <a:rPr lang="en-US" sz="1800" baseline="0" dirty="0">
                          <a:solidFill>
                            <a:schemeClr val="tx1"/>
                          </a:solidFill>
                        </a:rPr>
                        <a:t>Total =      $2,020</a:t>
                      </a:r>
                      <a:endParaRPr lang="en-US" sz="1800" dirty="0">
                        <a:solidFill>
                          <a:schemeClr val="tx1"/>
                        </a:solidFill>
                      </a:endParaRPr>
                    </a:p>
                    <a:p>
                      <a:pPr algn="l"/>
                      <a:r>
                        <a:rPr lang="en-US" sz="1800" dirty="0"/>
                        <a:t>Savings </a:t>
                      </a:r>
                      <a:r>
                        <a:rPr lang="en-US" sz="1800" baseline="0" dirty="0"/>
                        <a:t> </a:t>
                      </a:r>
                      <a:r>
                        <a:rPr lang="en-US" sz="1800" dirty="0"/>
                        <a:t>  $</a:t>
                      </a:r>
                      <a:r>
                        <a:rPr lang="en-US" sz="1800" baseline="0" dirty="0"/>
                        <a:t>   98</a:t>
                      </a:r>
                      <a:r>
                        <a:rPr lang="en-US" sz="1800" dirty="0"/>
                        <a:t>0</a:t>
                      </a:r>
                    </a:p>
                  </a:txBody>
                  <a:tcPr marT="45719" marB="45719"/>
                </a:tc>
                <a:extLst>
                  <a:ext uri="{0D108BD9-81ED-4DB2-BD59-A6C34878D82A}">
                    <a16:rowId xmlns:a16="http://schemas.microsoft.com/office/drawing/2014/main" xmlns="" val="10002"/>
                  </a:ext>
                </a:extLst>
              </a:tr>
              <a:tr h="1462892">
                <a:tc>
                  <a:txBody>
                    <a:bodyPr/>
                    <a:lstStyle/>
                    <a:p>
                      <a:r>
                        <a:rPr lang="en-US" sz="1800" dirty="0"/>
                        <a:t>Company C</a:t>
                      </a:r>
                      <a:r>
                        <a:rPr lang="en-US" sz="1800" baseline="0" dirty="0"/>
                        <a:t> – No insurance;  Not educated re: costs</a:t>
                      </a:r>
                      <a:endParaRPr lang="en-US" sz="1800" dirty="0"/>
                    </a:p>
                  </a:txBody>
                  <a:tcPr marT="45719" marB="45719"/>
                </a:tc>
                <a:tc>
                  <a:txBody>
                    <a:bodyPr/>
                    <a:lstStyle/>
                    <a:p>
                      <a:pPr algn="ctr"/>
                      <a:r>
                        <a:rPr lang="en-US" sz="1800" dirty="0"/>
                        <a:t>$120</a:t>
                      </a:r>
                    </a:p>
                    <a:p>
                      <a:pPr algn="ctr"/>
                      <a:endParaRPr lang="en-US" sz="1800" dirty="0"/>
                    </a:p>
                    <a:p>
                      <a:pPr algn="ctr"/>
                      <a:r>
                        <a:rPr lang="en-US" sz="1800" dirty="0"/>
                        <a:t>$1,000 </a:t>
                      </a:r>
                    </a:p>
                    <a:p>
                      <a:pPr algn="ctr"/>
                      <a:r>
                        <a:rPr lang="en-US" sz="1800" dirty="0"/>
                        <a:t>(Ins </a:t>
                      </a:r>
                      <a:r>
                        <a:rPr lang="en-US" sz="1800" baseline="0" dirty="0"/>
                        <a:t>$ not spent)</a:t>
                      </a:r>
                      <a:endParaRPr lang="en-US" sz="1800" dirty="0"/>
                    </a:p>
                  </a:txBody>
                  <a:tcPr marT="45719" marB="45719"/>
                </a:tc>
                <a:tc>
                  <a:txBody>
                    <a:bodyPr/>
                    <a:lstStyle/>
                    <a:p>
                      <a:pPr algn="ctr"/>
                      <a:r>
                        <a:rPr lang="en-US" sz="1800" dirty="0"/>
                        <a:t>$350</a:t>
                      </a:r>
                    </a:p>
                    <a:p>
                      <a:pPr algn="ctr"/>
                      <a:endParaRPr lang="en-US" sz="1800" dirty="0"/>
                    </a:p>
                    <a:p>
                      <a:pPr algn="ctr"/>
                      <a:endParaRPr lang="en-US" sz="1800" dirty="0"/>
                    </a:p>
                    <a:p>
                      <a:pPr algn="ctr"/>
                      <a:r>
                        <a:rPr lang="en-US" sz="1800" dirty="0"/>
                        <a:t>$1,000</a:t>
                      </a:r>
                    </a:p>
                  </a:txBody>
                  <a:tcPr marT="45719" marB="45719"/>
                </a:tc>
                <a:tc>
                  <a:txBody>
                    <a:bodyPr/>
                    <a:lstStyle/>
                    <a:p>
                      <a:pPr algn="ctr"/>
                      <a:r>
                        <a:rPr lang="en-US" sz="1800" dirty="0"/>
                        <a:t>CT Scan</a:t>
                      </a:r>
                      <a:r>
                        <a:rPr lang="en-US" sz="1800" baseline="0" dirty="0"/>
                        <a:t> </a:t>
                      </a:r>
                      <a:r>
                        <a:rPr lang="en-US" sz="1800" dirty="0"/>
                        <a:t>Retail Price = $2,500</a:t>
                      </a:r>
                    </a:p>
                    <a:p>
                      <a:pPr algn="ctr"/>
                      <a:endParaRPr lang="en-US" sz="1800" dirty="0"/>
                    </a:p>
                    <a:p>
                      <a:pPr algn="ctr"/>
                      <a:r>
                        <a:rPr lang="en-US" sz="1800" dirty="0"/>
                        <a:t>$1,000</a:t>
                      </a:r>
                    </a:p>
                  </a:txBody>
                  <a:tcPr marT="45719" marB="45719"/>
                </a:tc>
                <a:tc>
                  <a:txBody>
                    <a:bodyPr/>
                    <a:lstStyle/>
                    <a:p>
                      <a:pPr algn="l"/>
                      <a:r>
                        <a:rPr lang="en-US" sz="1800" dirty="0">
                          <a:solidFill>
                            <a:schemeClr val="tx1"/>
                          </a:solidFill>
                        </a:rPr>
                        <a:t>Insurance</a:t>
                      </a:r>
                      <a:r>
                        <a:rPr lang="en-US" sz="1800" baseline="0" dirty="0">
                          <a:solidFill>
                            <a:schemeClr val="tx1"/>
                          </a:solidFill>
                        </a:rPr>
                        <a:t>      zero</a:t>
                      </a:r>
                    </a:p>
                    <a:p>
                      <a:pPr algn="l"/>
                      <a:r>
                        <a:rPr lang="en-US" sz="1800" baseline="0" dirty="0">
                          <a:solidFill>
                            <a:schemeClr val="tx1"/>
                          </a:solidFill>
                        </a:rPr>
                        <a:t>CT </a:t>
                      </a:r>
                      <a:r>
                        <a:rPr lang="en-US" sz="1800" u="none" baseline="0" dirty="0">
                          <a:solidFill>
                            <a:schemeClr val="tx1"/>
                          </a:solidFill>
                        </a:rPr>
                        <a:t>scan     $2,500 </a:t>
                      </a:r>
                    </a:p>
                    <a:p>
                      <a:pPr algn="l"/>
                      <a:r>
                        <a:rPr lang="en-US" sz="1800" baseline="0" dirty="0">
                          <a:solidFill>
                            <a:schemeClr val="tx1"/>
                          </a:solidFill>
                        </a:rPr>
                        <a:t>Office/lab</a:t>
                      </a:r>
                      <a:r>
                        <a:rPr lang="en-US" sz="1800" u="sng" baseline="0" dirty="0">
                          <a:solidFill>
                            <a:schemeClr val="tx1"/>
                          </a:solidFill>
                        </a:rPr>
                        <a:t>   $   470</a:t>
                      </a:r>
                    </a:p>
                    <a:p>
                      <a:pPr algn="l"/>
                      <a:r>
                        <a:rPr lang="en-US" sz="1800" u="none" baseline="0" dirty="0">
                          <a:solidFill>
                            <a:schemeClr val="tx1"/>
                          </a:solidFill>
                        </a:rPr>
                        <a:t>Total =       $2,970</a:t>
                      </a:r>
                      <a:endParaRPr lang="en-US" sz="1800" dirty="0">
                        <a:solidFill>
                          <a:schemeClr val="tx1"/>
                        </a:solidFill>
                      </a:endParaRPr>
                    </a:p>
                    <a:p>
                      <a:pPr algn="l"/>
                      <a:r>
                        <a:rPr lang="en-US" sz="1800" dirty="0"/>
                        <a:t>Savings </a:t>
                      </a:r>
                      <a:r>
                        <a:rPr lang="en-US" sz="1800" baseline="0" dirty="0"/>
                        <a:t> </a:t>
                      </a:r>
                      <a:r>
                        <a:rPr lang="en-US" sz="1800" dirty="0"/>
                        <a:t>    $   </a:t>
                      </a:r>
                      <a:r>
                        <a:rPr lang="en-US" sz="1800" baseline="0" dirty="0"/>
                        <a:t>  30</a:t>
                      </a:r>
                      <a:endParaRPr lang="en-US" sz="1800" dirty="0"/>
                    </a:p>
                  </a:txBody>
                  <a:tcPr marT="45719" marB="45719"/>
                </a:tc>
                <a:extLst>
                  <a:ext uri="{0D108BD9-81ED-4DB2-BD59-A6C34878D82A}">
                    <a16:rowId xmlns:a16="http://schemas.microsoft.com/office/drawing/2014/main" xmlns="" val="10003"/>
                  </a:ext>
                </a:extLst>
              </a:tr>
              <a:tr h="1204852">
                <a:tc>
                  <a:txBody>
                    <a:bodyPr/>
                    <a:lstStyle/>
                    <a:p>
                      <a:r>
                        <a:rPr lang="en-US" sz="1800" dirty="0"/>
                        <a:t>Company</a:t>
                      </a:r>
                      <a:r>
                        <a:rPr lang="en-US" sz="1800" baseline="0" dirty="0"/>
                        <a:t> D – No insurance; Educated re:  costs/access</a:t>
                      </a:r>
                      <a:endParaRPr lang="en-US" sz="1800" dirty="0"/>
                    </a:p>
                  </a:txBody>
                  <a:tcPr marT="45719" marB="45719"/>
                </a:tc>
                <a:tc>
                  <a:txBody>
                    <a:bodyPr/>
                    <a:lstStyle/>
                    <a:p>
                      <a:pPr algn="ctr"/>
                      <a:r>
                        <a:rPr lang="en-US" sz="1800" dirty="0"/>
                        <a:t>$75</a:t>
                      </a:r>
                    </a:p>
                    <a:p>
                      <a:pPr algn="ctr"/>
                      <a:endParaRPr lang="en-US" sz="18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$1,000 (Ins</a:t>
                      </a:r>
                      <a:r>
                        <a:rPr lang="en-US" sz="1800" baseline="0" dirty="0"/>
                        <a:t> $ not spent)</a:t>
                      </a:r>
                      <a:endParaRPr lang="en-US" sz="1800" dirty="0"/>
                    </a:p>
                  </a:txBody>
                  <a:tcPr marT="45719" marB="45719"/>
                </a:tc>
                <a:tc>
                  <a:txBody>
                    <a:bodyPr/>
                    <a:lstStyle/>
                    <a:p>
                      <a:pPr algn="ctr"/>
                      <a:r>
                        <a:rPr lang="en-US" sz="1800" dirty="0"/>
                        <a:t>$100</a:t>
                      </a:r>
                    </a:p>
                    <a:p>
                      <a:pPr algn="ctr"/>
                      <a:endParaRPr lang="en-US" sz="1800" dirty="0"/>
                    </a:p>
                    <a:p>
                      <a:pPr algn="ctr"/>
                      <a:endParaRPr lang="en-US" sz="1800" dirty="0"/>
                    </a:p>
                    <a:p>
                      <a:pPr algn="ctr"/>
                      <a:r>
                        <a:rPr lang="en-US" sz="1800" dirty="0"/>
                        <a:t>$1,000</a:t>
                      </a:r>
                    </a:p>
                  </a:txBody>
                  <a:tcPr marT="45719" marB="45719"/>
                </a:tc>
                <a:tc>
                  <a:txBody>
                    <a:bodyPr/>
                    <a:lstStyle/>
                    <a:p>
                      <a:pPr algn="ctr"/>
                      <a:r>
                        <a:rPr lang="en-US" sz="1800" dirty="0"/>
                        <a:t>Wholesale price</a:t>
                      </a:r>
                      <a:r>
                        <a:rPr lang="en-US" sz="1800" baseline="0" dirty="0"/>
                        <a:t> = $250-300</a:t>
                      </a:r>
                    </a:p>
                    <a:p>
                      <a:pPr algn="ctr"/>
                      <a:endParaRPr lang="en-US" sz="1800" baseline="0" dirty="0"/>
                    </a:p>
                    <a:p>
                      <a:pPr algn="ctr"/>
                      <a:r>
                        <a:rPr lang="en-US" sz="1800" baseline="0" dirty="0"/>
                        <a:t>$1,000</a:t>
                      </a:r>
                      <a:endParaRPr lang="en-US" sz="1800" dirty="0"/>
                    </a:p>
                  </a:txBody>
                  <a:tcPr marT="45719" marB="45719"/>
                </a:tc>
                <a:tc>
                  <a:txBody>
                    <a:bodyPr/>
                    <a:lstStyle/>
                    <a:p>
                      <a:pPr algn="l"/>
                      <a:r>
                        <a:rPr lang="en-US" sz="1800" dirty="0">
                          <a:solidFill>
                            <a:schemeClr val="tx1"/>
                          </a:solidFill>
                        </a:rPr>
                        <a:t>Insurance</a:t>
                      </a:r>
                      <a:r>
                        <a:rPr lang="en-US" sz="1800" baseline="0" dirty="0">
                          <a:solidFill>
                            <a:schemeClr val="tx1"/>
                          </a:solidFill>
                        </a:rPr>
                        <a:t>    zero</a:t>
                      </a:r>
                    </a:p>
                    <a:p>
                      <a:pPr algn="l"/>
                      <a:r>
                        <a:rPr lang="en-US" sz="1800" baseline="0" dirty="0">
                          <a:solidFill>
                            <a:schemeClr val="tx1"/>
                          </a:solidFill>
                        </a:rPr>
                        <a:t>CT scan      </a:t>
                      </a:r>
                      <a:r>
                        <a:rPr lang="en-US" sz="1800" u="sng" baseline="0" dirty="0">
                          <a:solidFill>
                            <a:schemeClr val="tx1"/>
                          </a:solidFill>
                        </a:rPr>
                        <a:t>$250</a:t>
                      </a:r>
                    </a:p>
                    <a:p>
                      <a:pPr algn="l"/>
                      <a:r>
                        <a:rPr lang="en-US" sz="1800" baseline="0" dirty="0">
                          <a:solidFill>
                            <a:schemeClr val="tx1"/>
                          </a:solidFill>
                        </a:rPr>
                        <a:t>Total =       $425</a:t>
                      </a:r>
                      <a:endParaRPr lang="en-US" sz="1800" dirty="0">
                        <a:solidFill>
                          <a:schemeClr val="tx1"/>
                        </a:solidFill>
                      </a:endParaRPr>
                    </a:p>
                    <a:p>
                      <a:pPr algn="l"/>
                      <a:r>
                        <a:rPr lang="en-US" sz="1800" dirty="0"/>
                        <a:t>Savings </a:t>
                      </a:r>
                      <a:r>
                        <a:rPr lang="en-US" sz="1800" baseline="0" dirty="0"/>
                        <a:t> </a:t>
                      </a:r>
                      <a:r>
                        <a:rPr lang="en-US" sz="1800" dirty="0"/>
                        <a:t>   $2,575</a:t>
                      </a:r>
                    </a:p>
                  </a:txBody>
                  <a:tcPr marT="45719" marB="45719"/>
                </a:tc>
                <a:extLst>
                  <a:ext uri="{0D108BD9-81ED-4DB2-BD59-A6C34878D82A}">
                    <a16:rowId xmlns:a16="http://schemas.microsoft.com/office/drawing/2014/main" xmlns=""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DD6EC0E9-57B3-0294-C89B-6F47E05FD626}"/>
              </a:ext>
            </a:extLst>
          </p:cNvPr>
          <p:cNvSpPr>
            <a:spLocks noGrp="1" noChangeArrowheads="1"/>
          </p:cNvSpPr>
          <p:nvPr>
            <p:ph type="body" idx="1"/>
          </p:nvPr>
        </p:nvSpPr>
        <p:spPr>
          <a:xfrm>
            <a:off x="457200" y="1765300"/>
            <a:ext cx="8382000" cy="4787900"/>
          </a:xfrm>
        </p:spPr>
        <p:txBody>
          <a:bodyPr/>
          <a:lstStyle/>
          <a:p>
            <a:pPr marL="609600" indent="-609600">
              <a:buSzPct val="90000"/>
              <a:buFontTx/>
              <a:buAutoNum type="arabicPeriod"/>
            </a:pPr>
            <a:r>
              <a:rPr lang="en-US" altLang="en-US" sz="2800" b="1">
                <a:solidFill>
                  <a:srgbClr val="FFFFFF"/>
                </a:solidFill>
                <a:latin typeface="Franklin Gothic Book" panose="020B0503020102020204" pitchFamily="34" charset="0"/>
              </a:rPr>
              <a:t>Determine prices for payment at time of service</a:t>
            </a:r>
          </a:p>
          <a:p>
            <a:pPr marL="609600" indent="-609600">
              <a:buSzPct val="90000"/>
              <a:buFontTx/>
              <a:buAutoNum type="arabicPeriod"/>
            </a:pPr>
            <a:r>
              <a:rPr lang="en-US" altLang="en-US" sz="2800" b="1">
                <a:solidFill>
                  <a:srgbClr val="FFFFFF"/>
                </a:solidFill>
                <a:latin typeface="Franklin Gothic Book" panose="020B0503020102020204" pitchFamily="34" charset="0"/>
              </a:rPr>
              <a:t>Consider this model for your “benefits.”</a:t>
            </a:r>
          </a:p>
          <a:p>
            <a:pPr marL="609600" indent="-609600">
              <a:buSzPct val="90000"/>
              <a:buFontTx/>
              <a:buAutoNum type="arabicPeriod"/>
            </a:pPr>
            <a:r>
              <a:rPr lang="en-US" altLang="en-US" sz="2800" b="1">
                <a:solidFill>
                  <a:srgbClr val="FFFFFF"/>
                </a:solidFill>
                <a:latin typeface="Franklin Gothic Book" panose="020B0503020102020204" pitchFamily="34" charset="0"/>
              </a:rPr>
              <a:t>Divide this money as follows:</a:t>
            </a:r>
          </a:p>
          <a:p>
            <a:pPr marL="1073150" lvl="1" indent="-392113">
              <a:buSzPct val="90000"/>
              <a:buFontTx/>
              <a:buAutoNum type="alphaLcPeriod"/>
            </a:pPr>
            <a:r>
              <a:rPr lang="en-US" altLang="en-US" b="1">
                <a:solidFill>
                  <a:srgbClr val="FFFFFF"/>
                </a:solidFill>
                <a:latin typeface="Franklin Gothic Book" panose="020B0503020102020204" pitchFamily="34" charset="0"/>
              </a:rPr>
              <a:t>High-deductible policy</a:t>
            </a:r>
          </a:p>
          <a:p>
            <a:pPr marL="1073150" lvl="1" indent="-392113">
              <a:buSzPct val="90000"/>
              <a:buFontTx/>
              <a:buAutoNum type="alphaLcPeriod"/>
            </a:pPr>
            <a:r>
              <a:rPr lang="en-US" altLang="en-US" b="1">
                <a:solidFill>
                  <a:srgbClr val="FFFFFF"/>
                </a:solidFill>
                <a:latin typeface="Franklin Gothic Book" panose="020B0503020102020204" pitchFamily="34" charset="0"/>
              </a:rPr>
              <a:t>Pre-tax savings option (HRA/HSA/FSA/VEBA)</a:t>
            </a:r>
          </a:p>
          <a:p>
            <a:pPr marL="609600" indent="-609600">
              <a:buSzPct val="90000"/>
              <a:buFontTx/>
              <a:buAutoNum type="arabicPeriod"/>
            </a:pPr>
            <a:r>
              <a:rPr lang="en-US" altLang="en-US" sz="2800" b="1">
                <a:solidFill>
                  <a:srgbClr val="FFFFFF"/>
                </a:solidFill>
                <a:latin typeface="Franklin Gothic Book" panose="020B0503020102020204" pitchFamily="34" charset="0"/>
              </a:rPr>
              <a:t>Educate/Empower employees </a:t>
            </a:r>
          </a:p>
          <a:p>
            <a:pPr marL="609600" indent="-609600">
              <a:buSzPct val="90000"/>
              <a:buFontTx/>
              <a:buAutoNum type="arabicPeriod"/>
            </a:pPr>
            <a:r>
              <a:rPr lang="en-US" altLang="en-US" sz="2800" b="1">
                <a:solidFill>
                  <a:srgbClr val="FFFFFF"/>
                </a:solidFill>
                <a:latin typeface="Franklin Gothic Book" panose="020B0503020102020204" pitchFamily="34" charset="0"/>
              </a:rPr>
              <a:t>Focus on prevention and effective disease management. </a:t>
            </a:r>
          </a:p>
          <a:p>
            <a:pPr marL="609600" indent="-609600">
              <a:buSzPct val="90000"/>
              <a:buFontTx/>
              <a:buAutoNum type="arabicPeriod"/>
            </a:pPr>
            <a:r>
              <a:rPr lang="en-US" altLang="en-US" sz="2800" b="1">
                <a:solidFill>
                  <a:srgbClr val="FFFFFF"/>
                </a:solidFill>
                <a:latin typeface="Franklin Gothic Book" panose="020B0503020102020204" pitchFamily="34" charset="0"/>
              </a:rPr>
              <a:t>This will help those without insurance</a:t>
            </a:r>
          </a:p>
        </p:txBody>
      </p:sp>
      <p:sp>
        <p:nvSpPr>
          <p:cNvPr id="14339" name="Rectangle 3">
            <a:extLst>
              <a:ext uri="{FF2B5EF4-FFF2-40B4-BE49-F238E27FC236}">
                <a16:creationId xmlns:a16="http://schemas.microsoft.com/office/drawing/2014/main" xmlns="" id="{81719887-2F40-074B-5E05-867DF8639AC5}"/>
              </a:ext>
            </a:extLst>
          </p:cNvPr>
          <p:cNvSpPr>
            <a:spLocks noChangeArrowheads="1"/>
          </p:cNvSpPr>
          <p:nvPr/>
        </p:nvSpPr>
        <p:spPr bwMode="auto">
          <a:xfrm>
            <a:off x="1773238" y="228600"/>
            <a:ext cx="7370762" cy="1236663"/>
          </a:xfrm>
          <a:prstGeom prst="rect">
            <a:avLst/>
          </a:prstGeom>
          <a:noFill/>
          <a:ln w="9525">
            <a:noFill/>
            <a:miter lim="800000"/>
            <a:headEnd/>
            <a:tailEnd/>
          </a:ln>
        </p:spPr>
        <p:txBody>
          <a:bodyPr/>
          <a:lstStyle/>
          <a:p>
            <a:pPr eaLnBrk="0" hangingPunct="0">
              <a:defRPr/>
            </a:pPr>
            <a:r>
              <a:rPr kumimoji="1" lang="en-US" sz="3600" b="1" dirty="0">
                <a:solidFill>
                  <a:srgbClr val="FFFFFF"/>
                </a:solidFill>
                <a:latin typeface="+mj-lt"/>
                <a:cs typeface="Arial" charset="0"/>
              </a:rPr>
              <a:t>Consumer Directed </a:t>
            </a:r>
          </a:p>
          <a:p>
            <a:pPr eaLnBrk="0" hangingPunct="0">
              <a:defRPr/>
            </a:pPr>
            <a:r>
              <a:rPr kumimoji="1" lang="en-US" sz="3600" b="1" dirty="0">
                <a:solidFill>
                  <a:srgbClr val="FFFFFF"/>
                </a:solidFill>
                <a:latin typeface="+mj-lt"/>
                <a:cs typeface="Arial" charset="0"/>
              </a:rPr>
              <a:t>Health Care</a:t>
            </a:r>
          </a:p>
        </p:txBody>
      </p:sp>
      <p:pic>
        <p:nvPicPr>
          <p:cNvPr id="15364" name="Picture 6" descr="MANS HAND HOLDING A YOUNG BOYS HAND">
            <a:extLst>
              <a:ext uri="{FF2B5EF4-FFF2-40B4-BE49-F238E27FC236}">
                <a16:creationId xmlns:a16="http://schemas.microsoft.com/office/drawing/2014/main" xmlns="" id="{8442343F-CE01-331F-1B87-7D34989286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4F25867D-E491-5CBB-5DAB-822DB4F1935E}"/>
              </a:ext>
            </a:extLst>
          </p:cNvPr>
          <p:cNvSpPr>
            <a:spLocks noGrp="1" noChangeArrowheads="1"/>
          </p:cNvSpPr>
          <p:nvPr>
            <p:ph type="title"/>
          </p:nvPr>
        </p:nvSpPr>
        <p:spPr>
          <a:xfrm>
            <a:off x="1773238" y="0"/>
            <a:ext cx="7675562" cy="1371600"/>
          </a:xfrm>
        </p:spPr>
        <p:txBody>
          <a:bodyPr/>
          <a:lstStyle/>
          <a:p>
            <a:r>
              <a:rPr lang="en-US" altLang="en-US" sz="3600" b="1">
                <a:solidFill>
                  <a:srgbClr val="FFFFFF"/>
                </a:solidFill>
              </a:rPr>
              <a:t>Health Care Transformation – Marketplace Leaders </a:t>
            </a:r>
            <a:endParaRPr lang="en-US" altLang="en-US">
              <a:solidFill>
                <a:srgbClr val="FFFFFF"/>
              </a:solidFill>
            </a:endParaRPr>
          </a:p>
        </p:txBody>
      </p:sp>
      <p:sp>
        <p:nvSpPr>
          <p:cNvPr id="16387" name="Rectangle 3">
            <a:extLst>
              <a:ext uri="{FF2B5EF4-FFF2-40B4-BE49-F238E27FC236}">
                <a16:creationId xmlns:a16="http://schemas.microsoft.com/office/drawing/2014/main" xmlns="" id="{0BB0EF68-A95B-55DA-AA2F-3ADC4A18A141}"/>
              </a:ext>
            </a:extLst>
          </p:cNvPr>
          <p:cNvSpPr>
            <a:spLocks noGrp="1" noChangeArrowheads="1"/>
          </p:cNvSpPr>
          <p:nvPr>
            <p:ph type="body" sz="half" idx="1"/>
          </p:nvPr>
        </p:nvSpPr>
        <p:spPr>
          <a:xfrm>
            <a:off x="457200" y="1465263"/>
            <a:ext cx="8382000" cy="4419600"/>
          </a:xfrm>
        </p:spPr>
        <p:txBody>
          <a:bodyPr/>
          <a:lstStyle/>
          <a:p>
            <a:pPr>
              <a:buSzPct val="90000"/>
              <a:buFont typeface="Wingdings" pitchFamily="2" charset="2"/>
              <a:buChar char="§"/>
            </a:pPr>
            <a:r>
              <a:rPr lang="en-US" altLang="en-US">
                <a:solidFill>
                  <a:srgbClr val="FFFFFF"/>
                </a:solidFill>
                <a:cs typeface="Times New Roman" panose="02020603050405020304" pitchFamily="18" charset="0"/>
              </a:rPr>
              <a:t>Pastors – Town Hall Meeting to Educate &amp; Empower  parishioners</a:t>
            </a:r>
          </a:p>
          <a:p>
            <a:pPr lvl="1">
              <a:buSzPct val="90000"/>
              <a:buFont typeface="Wingdings" pitchFamily="2" charset="2"/>
              <a:buChar char="§"/>
            </a:pPr>
            <a:r>
              <a:rPr lang="en-US" altLang="en-US">
                <a:solidFill>
                  <a:srgbClr val="FFFFFF"/>
                </a:solidFill>
                <a:cs typeface="Times New Roman" panose="02020603050405020304" pitchFamily="18" charset="0"/>
              </a:rPr>
              <a:t>Walk the talk – Romans 12:1,2</a:t>
            </a:r>
          </a:p>
          <a:p>
            <a:pPr lvl="1">
              <a:buSzPct val="90000"/>
              <a:buFont typeface="Wingdings" pitchFamily="2" charset="2"/>
              <a:buChar char="§"/>
            </a:pPr>
            <a:r>
              <a:rPr lang="en-US" altLang="en-US">
                <a:solidFill>
                  <a:srgbClr val="FFFFFF"/>
                </a:solidFill>
                <a:cs typeface="Times New Roman" panose="02020603050405020304" pitchFamily="18" charset="0"/>
              </a:rPr>
              <a:t>Attending church is a risk factor for obesity</a:t>
            </a:r>
          </a:p>
          <a:p>
            <a:pPr>
              <a:buSzPct val="90000"/>
              <a:buFont typeface="Wingdings" pitchFamily="2" charset="2"/>
              <a:buChar char="§"/>
            </a:pPr>
            <a:r>
              <a:rPr lang="en-US" altLang="en-US">
                <a:solidFill>
                  <a:srgbClr val="FFFFFF"/>
                </a:solidFill>
                <a:cs typeface="Times New Roman" panose="02020603050405020304" pitchFamily="18" charset="0"/>
              </a:rPr>
              <a:t>Business owners – Health Savings Acccount</a:t>
            </a:r>
          </a:p>
          <a:p>
            <a:pPr>
              <a:buSzPct val="90000"/>
              <a:buFont typeface="Wingdings" pitchFamily="2" charset="2"/>
              <a:buChar char="§"/>
            </a:pPr>
            <a:r>
              <a:rPr lang="en-US" altLang="en-US">
                <a:solidFill>
                  <a:srgbClr val="FFFFFF"/>
                </a:solidFill>
                <a:cs typeface="Times New Roman" panose="02020603050405020304" pitchFamily="18" charset="0"/>
              </a:rPr>
              <a:t>Uninsured needs (Psalm 82)</a:t>
            </a:r>
          </a:p>
          <a:p>
            <a:pPr lvl="1">
              <a:buSzPct val="90000"/>
              <a:buFont typeface="Wingdings" pitchFamily="2" charset="2"/>
              <a:buChar char="§"/>
            </a:pPr>
            <a:r>
              <a:rPr lang="en-US" altLang="en-US">
                <a:solidFill>
                  <a:srgbClr val="FFFFFF"/>
                </a:solidFill>
                <a:cs typeface="Times New Roman" panose="02020603050405020304" pitchFamily="18" charset="0"/>
              </a:rPr>
              <a:t>Develop affordable health care portals</a:t>
            </a:r>
          </a:p>
          <a:p>
            <a:pPr lvl="1">
              <a:buSzPct val="90000"/>
              <a:buFont typeface="Wingdings" pitchFamily="2" charset="2"/>
              <a:buChar char="§"/>
            </a:pPr>
            <a:r>
              <a:rPr lang="en-US" altLang="en-US">
                <a:solidFill>
                  <a:srgbClr val="FFFFFF"/>
                </a:solidFill>
                <a:cs typeface="Times New Roman" panose="02020603050405020304" pitchFamily="18" charset="0"/>
              </a:rPr>
              <a:t>Hospital CEOs – evaluate billing practices</a:t>
            </a:r>
          </a:p>
          <a:p>
            <a:pPr lvl="1">
              <a:buSzPct val="90000"/>
              <a:buFont typeface="Wingdings" pitchFamily="2" charset="2"/>
              <a:buChar char="§"/>
            </a:pPr>
            <a:r>
              <a:rPr lang="en-US" altLang="en-US">
                <a:solidFill>
                  <a:srgbClr val="FFFFFF"/>
                </a:solidFill>
                <a:cs typeface="Times New Roman" panose="02020603050405020304" pitchFamily="18" charset="0"/>
              </a:rPr>
              <a:t>Politicians – change unfair billing practices</a:t>
            </a:r>
          </a:p>
          <a:p>
            <a:pPr>
              <a:buSzPct val="90000"/>
              <a:buFont typeface="Wingdings" pitchFamily="2" charset="2"/>
              <a:buChar char="§"/>
            </a:pPr>
            <a:r>
              <a:rPr lang="en-US" altLang="en-US">
                <a:solidFill>
                  <a:srgbClr val="FFFFFF"/>
                </a:solidFill>
                <a:cs typeface="Times New Roman" panose="02020603050405020304" pitchFamily="18" charset="0"/>
              </a:rPr>
              <a:t>Membership to information portal (www.Liberty HealthGroup.com)</a:t>
            </a:r>
          </a:p>
        </p:txBody>
      </p:sp>
      <p:pic>
        <p:nvPicPr>
          <p:cNvPr id="16388" name="Picture 6" descr="MANS HAND HOLDING A YOUNG BOYS HAND">
            <a:extLst>
              <a:ext uri="{FF2B5EF4-FFF2-40B4-BE49-F238E27FC236}">
                <a16:creationId xmlns:a16="http://schemas.microsoft.com/office/drawing/2014/main" xmlns="" id="{278484BC-88F6-EC57-C350-1DF006AC58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49D4C975-B954-E5C3-3A41-E164E22ACE1F}"/>
              </a:ext>
            </a:extLst>
          </p:cNvPr>
          <p:cNvSpPr>
            <a:spLocks noGrp="1" noChangeArrowheads="1"/>
          </p:cNvSpPr>
          <p:nvPr>
            <p:ph type="title"/>
          </p:nvPr>
        </p:nvSpPr>
        <p:spPr>
          <a:xfrm>
            <a:off x="1773238" y="0"/>
            <a:ext cx="7675562" cy="1371600"/>
          </a:xfrm>
        </p:spPr>
        <p:txBody>
          <a:bodyPr/>
          <a:lstStyle/>
          <a:p>
            <a:r>
              <a:rPr lang="en-US" altLang="en-US" sz="3600" b="1">
                <a:solidFill>
                  <a:srgbClr val="FFFFFF"/>
                </a:solidFill>
              </a:rPr>
              <a:t>Conclusions…</a:t>
            </a:r>
            <a:endParaRPr lang="en-US" altLang="en-US">
              <a:solidFill>
                <a:srgbClr val="FFFFFF"/>
              </a:solidFill>
            </a:endParaRPr>
          </a:p>
        </p:txBody>
      </p:sp>
      <p:sp>
        <p:nvSpPr>
          <p:cNvPr id="17411" name="Rectangle 3">
            <a:extLst>
              <a:ext uri="{FF2B5EF4-FFF2-40B4-BE49-F238E27FC236}">
                <a16:creationId xmlns:a16="http://schemas.microsoft.com/office/drawing/2014/main" xmlns="" id="{00B47858-8ED2-CEE8-48F0-73CECF5B0E82}"/>
              </a:ext>
            </a:extLst>
          </p:cNvPr>
          <p:cNvSpPr>
            <a:spLocks noGrp="1" noChangeArrowheads="1"/>
          </p:cNvSpPr>
          <p:nvPr>
            <p:ph type="body" sz="half" idx="1"/>
          </p:nvPr>
        </p:nvSpPr>
        <p:spPr>
          <a:xfrm>
            <a:off x="457200" y="1465263"/>
            <a:ext cx="8382000" cy="5087937"/>
          </a:xfrm>
        </p:spPr>
        <p:txBody>
          <a:bodyPr/>
          <a:lstStyle/>
          <a:p>
            <a:pPr>
              <a:buSzPct val="90000"/>
              <a:buFont typeface="Wingdings" pitchFamily="2" charset="2"/>
              <a:buChar char="Ø"/>
            </a:pPr>
            <a:r>
              <a:rPr lang="en-US" altLang="en-US">
                <a:solidFill>
                  <a:srgbClr val="FFFFFF"/>
                </a:solidFill>
                <a:cs typeface="Times New Roman" panose="02020603050405020304" pitchFamily="18" charset="0"/>
              </a:rPr>
              <a:t>Insurance Premium inflation is not the same as Medical Inflation</a:t>
            </a:r>
          </a:p>
          <a:p>
            <a:pPr>
              <a:buSzPct val="90000"/>
              <a:buFont typeface="Wingdings" pitchFamily="2" charset="2"/>
              <a:buChar char="Ø"/>
            </a:pPr>
            <a:r>
              <a:rPr lang="en-US" altLang="en-US">
                <a:solidFill>
                  <a:srgbClr val="FFFFFF"/>
                </a:solidFill>
                <a:cs typeface="Times New Roman" panose="02020603050405020304" pitchFamily="18" charset="0"/>
              </a:rPr>
              <a:t>Transformation is needed …Transparency &amp; Exposure to Free Market forces</a:t>
            </a:r>
          </a:p>
          <a:p>
            <a:pPr lvl="1">
              <a:buSzPct val="90000"/>
              <a:buFont typeface="Wingdings" pitchFamily="2" charset="2"/>
              <a:buChar char="§"/>
            </a:pPr>
            <a:r>
              <a:rPr lang="en-US" altLang="en-US">
                <a:solidFill>
                  <a:srgbClr val="FFFFFF"/>
                </a:solidFill>
                <a:cs typeface="Times New Roman" panose="02020603050405020304" pitchFamily="18" charset="0"/>
              </a:rPr>
              <a:t>Cost controlled</a:t>
            </a:r>
          </a:p>
          <a:p>
            <a:pPr lvl="1">
              <a:buSzPct val="90000"/>
              <a:buFont typeface="Wingdings" pitchFamily="2" charset="2"/>
              <a:buChar char="§"/>
            </a:pPr>
            <a:r>
              <a:rPr lang="en-US" altLang="en-US">
                <a:solidFill>
                  <a:srgbClr val="FFFFFF"/>
                </a:solidFill>
                <a:cs typeface="Times New Roman" panose="02020603050405020304" pitchFamily="18" charset="0"/>
              </a:rPr>
              <a:t>Increased access to affordable care</a:t>
            </a:r>
          </a:p>
          <a:p>
            <a:pPr lvl="1">
              <a:buSzPct val="90000"/>
              <a:buFont typeface="Wingdings" pitchFamily="2" charset="2"/>
              <a:buChar char="§"/>
            </a:pPr>
            <a:r>
              <a:rPr lang="en-US" altLang="en-US">
                <a:solidFill>
                  <a:srgbClr val="FFFFFF"/>
                </a:solidFill>
                <a:cs typeface="Times New Roman" panose="02020603050405020304" pitchFamily="18" charset="0"/>
              </a:rPr>
              <a:t>Innovation rewarded</a:t>
            </a:r>
          </a:p>
          <a:p>
            <a:pPr>
              <a:buSzPct val="90000"/>
              <a:buFont typeface="Wingdings" pitchFamily="2" charset="2"/>
              <a:buChar char="Ø"/>
            </a:pPr>
            <a:r>
              <a:rPr lang="en-US" altLang="en-US">
                <a:solidFill>
                  <a:srgbClr val="FFFFFF"/>
                </a:solidFill>
                <a:cs typeface="Times New Roman" panose="02020603050405020304" pitchFamily="18" charset="0"/>
              </a:rPr>
              <a:t>What can you do…?</a:t>
            </a:r>
          </a:p>
          <a:p>
            <a:pPr lvl="1">
              <a:buSzPct val="90000"/>
              <a:buFont typeface="Wingdings" pitchFamily="2" charset="2"/>
              <a:buChar char="§"/>
            </a:pPr>
            <a:r>
              <a:rPr lang="en-US" altLang="en-US">
                <a:solidFill>
                  <a:srgbClr val="FFFFFF"/>
                </a:solidFill>
                <a:cs typeface="Times New Roman" panose="02020603050405020304" pitchFamily="18" charset="0"/>
              </a:rPr>
              <a:t>Host a Town Hall Meeting (Isaiah 1:16-20)</a:t>
            </a:r>
          </a:p>
          <a:p>
            <a:pPr lvl="1">
              <a:buSzPct val="90000"/>
              <a:buFont typeface="Wingdings" pitchFamily="2" charset="2"/>
              <a:buChar char="§"/>
            </a:pPr>
            <a:r>
              <a:rPr lang="en-US" altLang="en-US">
                <a:solidFill>
                  <a:srgbClr val="FFFFFF"/>
                </a:solidFill>
                <a:cs typeface="Times New Roman" panose="02020603050405020304" pitchFamily="18" charset="0"/>
              </a:rPr>
              <a:t>Employ Biblical guidance ( Prov. 11:1, Prov. 29:2, Psalm 82:4-6; I Tim 5:3)</a:t>
            </a:r>
          </a:p>
        </p:txBody>
      </p:sp>
      <p:pic>
        <p:nvPicPr>
          <p:cNvPr id="17412" name="Picture 6" descr="MANS HAND HOLDING A YOUNG BOYS HAND">
            <a:extLst>
              <a:ext uri="{FF2B5EF4-FFF2-40B4-BE49-F238E27FC236}">
                <a16:creationId xmlns:a16="http://schemas.microsoft.com/office/drawing/2014/main" xmlns="" id="{CA5B0D72-9E9D-0E85-68F5-0B06AB854E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ealth Care Spending in the Long-Term Outlook-2018-07-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4918"/>
            <a:ext cx="9220200" cy="657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044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023 Health care spending: Where money goes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5" y="-76200"/>
            <a:ext cx="9486901"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001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xmlns="" id="{A1DED052-F141-8339-3117-E5EAA07F82AB}"/>
              </a:ext>
            </a:extLst>
          </p:cNvPr>
          <p:cNvSpPr>
            <a:spLocks noGrp="1" noChangeArrowheads="1"/>
          </p:cNvSpPr>
          <p:nvPr>
            <p:ph type="title"/>
          </p:nvPr>
        </p:nvSpPr>
        <p:spPr>
          <a:xfrm>
            <a:off x="1790700" y="228600"/>
            <a:ext cx="7086600" cy="1143000"/>
          </a:xfrm>
        </p:spPr>
        <p:txBody>
          <a:bodyPr/>
          <a:lstStyle/>
          <a:p>
            <a:pPr>
              <a:defRPr/>
            </a:pPr>
            <a:r>
              <a:rPr lang="en-US" sz="3600" i="1" dirty="0">
                <a:solidFill>
                  <a:srgbClr val="FFFFFF"/>
                </a:solidFill>
              </a:rPr>
              <a:t>Do People Want Medical Savings Accounts? </a:t>
            </a:r>
            <a:r>
              <a:rPr lang="en-US" sz="2400" i="1" dirty="0">
                <a:solidFill>
                  <a:srgbClr val="FFFFFF"/>
                </a:solidFill>
              </a:rPr>
              <a:t>(</a:t>
            </a:r>
            <a:r>
              <a:rPr lang="en-US" sz="2400" i="1" dirty="0" err="1">
                <a:solidFill>
                  <a:srgbClr val="FFFFFF"/>
                </a:solidFill>
              </a:rPr>
              <a:t>Zogby</a:t>
            </a:r>
            <a:r>
              <a:rPr lang="en-US" sz="2400" i="1" dirty="0">
                <a:solidFill>
                  <a:srgbClr val="FFFFFF"/>
                </a:solidFill>
              </a:rPr>
              <a:t> Poll, 1006 likely voters)</a:t>
            </a:r>
            <a:endParaRPr lang="en-US" sz="2400" i="1" u="sng" dirty="0">
              <a:solidFill>
                <a:srgbClr val="FFFFFF"/>
              </a:solidFill>
              <a:effectLst>
                <a:outerShdw blurRad="38100" dist="38100" dir="2700000" algn="tl">
                  <a:srgbClr val="000000"/>
                </a:outerShdw>
              </a:effectLst>
            </a:endParaRPr>
          </a:p>
        </p:txBody>
      </p:sp>
      <p:sp>
        <p:nvSpPr>
          <p:cNvPr id="19459" name="Rectangle 3">
            <a:extLst>
              <a:ext uri="{FF2B5EF4-FFF2-40B4-BE49-F238E27FC236}">
                <a16:creationId xmlns:a16="http://schemas.microsoft.com/office/drawing/2014/main" xmlns="" id="{24AF3881-5801-1135-1631-1778988C8094}"/>
              </a:ext>
            </a:extLst>
          </p:cNvPr>
          <p:cNvSpPr>
            <a:spLocks noGrp="1" noChangeArrowheads="1"/>
          </p:cNvSpPr>
          <p:nvPr>
            <p:ph type="body" sz="half" idx="1"/>
          </p:nvPr>
        </p:nvSpPr>
        <p:spPr>
          <a:xfrm>
            <a:off x="457200" y="2286000"/>
            <a:ext cx="4876800" cy="3886200"/>
          </a:xfrm>
        </p:spPr>
        <p:txBody>
          <a:bodyPr/>
          <a:lstStyle/>
          <a:p>
            <a:pPr>
              <a:buFont typeface="Wingdings" pitchFamily="2" charset="2"/>
              <a:buChar char="§"/>
            </a:pPr>
            <a:r>
              <a:rPr lang="en-US" altLang="en-US" sz="2800" b="1">
                <a:solidFill>
                  <a:srgbClr val="FFFFFF"/>
                </a:solidFill>
                <a:latin typeface="Arial" panose="020B0604020202020204" pitchFamily="34" charset="0"/>
              </a:rPr>
              <a:t>80% Democrats</a:t>
            </a:r>
          </a:p>
          <a:p>
            <a:pPr>
              <a:buFont typeface="Wingdings" pitchFamily="2" charset="2"/>
              <a:buChar char="§"/>
            </a:pPr>
            <a:r>
              <a:rPr lang="en-US" altLang="en-US" sz="2800" b="1">
                <a:solidFill>
                  <a:srgbClr val="FFFFFF"/>
                </a:solidFill>
                <a:latin typeface="Arial" panose="020B0604020202020204" pitchFamily="34" charset="0"/>
              </a:rPr>
              <a:t>89% Republicans</a:t>
            </a:r>
          </a:p>
          <a:p>
            <a:pPr>
              <a:buFont typeface="Wingdings" pitchFamily="2" charset="2"/>
              <a:buChar char="§"/>
            </a:pPr>
            <a:r>
              <a:rPr lang="en-US" altLang="en-US" sz="2800" b="1">
                <a:solidFill>
                  <a:srgbClr val="FFFFFF"/>
                </a:solidFill>
                <a:latin typeface="Arial" panose="020B0604020202020204" pitchFamily="34" charset="0"/>
              </a:rPr>
              <a:t>77% Independents</a:t>
            </a:r>
          </a:p>
          <a:p>
            <a:pPr>
              <a:buFont typeface="Wingdings" pitchFamily="2" charset="2"/>
              <a:buChar char="§"/>
            </a:pPr>
            <a:r>
              <a:rPr lang="en-US" altLang="en-US" sz="2800" b="1">
                <a:solidFill>
                  <a:srgbClr val="FFFFFF"/>
                </a:solidFill>
                <a:latin typeface="Arial" panose="020B0604020202020204" pitchFamily="34" charset="0"/>
              </a:rPr>
              <a:t>91% 18-29 year olds</a:t>
            </a:r>
          </a:p>
          <a:p>
            <a:pPr>
              <a:buFont typeface="Wingdings" pitchFamily="2" charset="2"/>
              <a:buChar char="§"/>
            </a:pPr>
            <a:r>
              <a:rPr lang="en-US" altLang="en-US" sz="2800" b="1">
                <a:solidFill>
                  <a:srgbClr val="FFFFFF"/>
                </a:solidFill>
                <a:latin typeface="Arial" panose="020B0604020202020204" pitchFamily="34" charset="0"/>
              </a:rPr>
              <a:t>71% &gt; 65 year olds</a:t>
            </a:r>
          </a:p>
          <a:p>
            <a:pPr>
              <a:buFont typeface="Wingdings" pitchFamily="2" charset="2"/>
              <a:buChar char="§"/>
            </a:pPr>
            <a:r>
              <a:rPr lang="en-US" altLang="en-US" sz="2800" b="1">
                <a:solidFill>
                  <a:srgbClr val="FFFFFF"/>
                </a:solidFill>
                <a:latin typeface="Arial" panose="020B0604020202020204" pitchFamily="34" charset="0"/>
              </a:rPr>
              <a:t>81% Hispanics</a:t>
            </a:r>
          </a:p>
          <a:p>
            <a:pPr>
              <a:buFont typeface="Wingdings" pitchFamily="2" charset="2"/>
              <a:buChar char="§"/>
            </a:pPr>
            <a:r>
              <a:rPr lang="en-US" altLang="en-US" sz="2800" b="1">
                <a:solidFill>
                  <a:srgbClr val="FFFFFF"/>
                </a:solidFill>
                <a:latin typeface="Arial" panose="020B0604020202020204" pitchFamily="34" charset="0"/>
              </a:rPr>
              <a:t>79.6% African/Americans</a:t>
            </a:r>
            <a:endParaRPr lang="en-US" altLang="en-US" sz="2800">
              <a:solidFill>
                <a:srgbClr val="FFFFFF"/>
              </a:solidFill>
            </a:endParaRPr>
          </a:p>
        </p:txBody>
      </p:sp>
      <p:pic>
        <p:nvPicPr>
          <p:cNvPr id="19460" name="Picture 4" descr="image-african-americans-bw">
            <a:extLst>
              <a:ext uri="{FF2B5EF4-FFF2-40B4-BE49-F238E27FC236}">
                <a16:creationId xmlns:a16="http://schemas.microsoft.com/office/drawing/2014/main" xmlns="" id="{EA587773-8D81-AC32-360B-E66D6204997C}"/>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286500" y="2362200"/>
            <a:ext cx="1528763" cy="2054225"/>
          </a:xfrm>
        </p:spPr>
      </p:pic>
      <p:pic>
        <p:nvPicPr>
          <p:cNvPr id="19461" name="Picture 5" descr="image-women-bw">
            <a:extLst>
              <a:ext uri="{FF2B5EF4-FFF2-40B4-BE49-F238E27FC236}">
                <a16:creationId xmlns:a16="http://schemas.microsoft.com/office/drawing/2014/main" xmlns="" id="{6D0C6107-06C4-A545-CAC2-47CB6CEA6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533900"/>
            <a:ext cx="16684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MANS HAND HOLDING A YOUNG BOYS HAND">
            <a:extLst>
              <a:ext uri="{FF2B5EF4-FFF2-40B4-BE49-F238E27FC236}">
                <a16:creationId xmlns:a16="http://schemas.microsoft.com/office/drawing/2014/main" xmlns="" id="{1C3A5600-CD72-BABE-C06D-431727C00A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C47B70D3-917B-BE51-036E-4E7703BFB431}"/>
              </a:ext>
            </a:extLst>
          </p:cNvPr>
          <p:cNvSpPr>
            <a:spLocks noChangeArrowheads="1"/>
          </p:cNvSpPr>
          <p:nvPr/>
        </p:nvSpPr>
        <p:spPr bwMode="auto">
          <a:xfrm>
            <a:off x="533400" y="1981200"/>
            <a:ext cx="8153400" cy="3340100"/>
          </a:xfrm>
          <a:prstGeom prst="rect">
            <a:avLst/>
          </a:prstGeom>
          <a:noFill/>
          <a:ln w="9525">
            <a:noFill/>
            <a:miter lim="800000"/>
            <a:headEnd/>
            <a:tailEnd/>
          </a:ln>
        </p:spPr>
        <p:txBody>
          <a:bodyPr anchor="ctr">
            <a:spAutoFit/>
          </a:bodyPr>
          <a:lstStyle/>
          <a:p>
            <a:pPr algn="just" eaLnBrk="0" hangingPunct="0">
              <a:defRPr/>
            </a:pPr>
            <a:r>
              <a:rPr lang="en-US" sz="2400" b="1" dirty="0">
                <a:solidFill>
                  <a:srgbClr val="FFFFFF"/>
                </a:solidFill>
                <a:latin typeface="+mn-lt"/>
                <a:cs typeface="Arial" charset="0"/>
              </a:rPr>
              <a:t>During 2000, </a:t>
            </a:r>
            <a:r>
              <a:rPr lang="en-US" sz="2500" b="1" dirty="0">
                <a:solidFill>
                  <a:srgbClr val="FFFFFF"/>
                </a:solidFill>
                <a:latin typeface="+mn-lt"/>
                <a:cs typeface="Arial" charset="0"/>
              </a:rPr>
              <a:t>an average 68% of the total revenue generated in a Washington state medical practice was consumed by non-medical expenses</a:t>
            </a:r>
            <a:r>
              <a:rPr lang="en-US" sz="2400" b="1" dirty="0">
                <a:solidFill>
                  <a:srgbClr val="FFFFFF"/>
                </a:solidFill>
                <a:latin typeface="+mn-lt"/>
                <a:cs typeface="Arial" charset="0"/>
              </a:rPr>
              <a:t>. Non-medical expenses are defined as those expenses not directly related to actual patient care, including overhead costs and personnel. </a:t>
            </a:r>
          </a:p>
          <a:p>
            <a:pPr eaLnBrk="0" hangingPunct="0">
              <a:defRPr/>
            </a:pPr>
            <a:endParaRPr lang="en-US" sz="2400" b="1" dirty="0">
              <a:solidFill>
                <a:srgbClr val="FFFFFF"/>
              </a:solidFill>
              <a:latin typeface="Franklin Gothic Book" pitchFamily="34" charset="0"/>
              <a:cs typeface="Arial" charset="0"/>
            </a:endParaRPr>
          </a:p>
          <a:p>
            <a:pPr eaLnBrk="0" hangingPunct="0">
              <a:defRPr/>
            </a:pPr>
            <a:r>
              <a:rPr lang="en-US" sz="2000" i="1" dirty="0">
                <a:solidFill>
                  <a:srgbClr val="FFFFFF"/>
                </a:solidFill>
                <a:latin typeface="Franklin Gothic Book" pitchFamily="34" charset="0"/>
                <a:cs typeface="Arial" charset="0"/>
              </a:rPr>
              <a:t>[Washington’s Ailing Health Care System: Continued Decline, Guarded Prognosis, Washington State Medical Association, 2002]</a:t>
            </a:r>
          </a:p>
        </p:txBody>
      </p:sp>
      <p:sp>
        <p:nvSpPr>
          <p:cNvPr id="16387" name="Rectangle 3">
            <a:extLst>
              <a:ext uri="{FF2B5EF4-FFF2-40B4-BE49-F238E27FC236}">
                <a16:creationId xmlns:a16="http://schemas.microsoft.com/office/drawing/2014/main" xmlns="" id="{C8C257DE-6F47-0C35-95B2-4C9733F74C41}"/>
              </a:ext>
            </a:extLst>
          </p:cNvPr>
          <p:cNvSpPr>
            <a:spLocks noChangeArrowheads="1"/>
          </p:cNvSpPr>
          <p:nvPr/>
        </p:nvSpPr>
        <p:spPr bwMode="auto">
          <a:xfrm>
            <a:off x="1828800" y="304800"/>
            <a:ext cx="6400800" cy="609600"/>
          </a:xfrm>
          <a:prstGeom prst="rect">
            <a:avLst/>
          </a:prstGeom>
          <a:noFill/>
          <a:ln w="9525">
            <a:noFill/>
            <a:miter lim="800000"/>
            <a:headEnd/>
            <a:tailEnd/>
          </a:ln>
        </p:spPr>
        <p:txBody>
          <a:bodyPr/>
          <a:lstStyle/>
          <a:p>
            <a:pPr algn="ctr" eaLnBrk="0" hangingPunct="0">
              <a:defRPr/>
            </a:pPr>
            <a:r>
              <a:rPr kumimoji="1" lang="en-US" sz="4000" dirty="0">
                <a:solidFill>
                  <a:srgbClr val="FFFFFF"/>
                </a:solidFill>
                <a:latin typeface="+mj-lt"/>
                <a:cs typeface="Arial" charset="0"/>
              </a:rPr>
              <a:t>Administrative Costs</a:t>
            </a:r>
          </a:p>
        </p:txBody>
      </p:sp>
      <p:pic>
        <p:nvPicPr>
          <p:cNvPr id="20484" name="Picture 6" descr="MANS HAND HOLDING A YOUNG BOYS HAND">
            <a:extLst>
              <a:ext uri="{FF2B5EF4-FFF2-40B4-BE49-F238E27FC236}">
                <a16:creationId xmlns:a16="http://schemas.microsoft.com/office/drawing/2014/main" xmlns="" id="{921D6B46-2189-2DFC-15A2-62A8D67E76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E661EE1A-690B-B7A2-6FDD-D48DD71E9018}"/>
              </a:ext>
            </a:extLst>
          </p:cNvPr>
          <p:cNvSpPr>
            <a:spLocks noGrp="1" noChangeArrowheads="1"/>
          </p:cNvSpPr>
          <p:nvPr>
            <p:ph type="title"/>
          </p:nvPr>
        </p:nvSpPr>
        <p:spPr>
          <a:xfrm>
            <a:off x="2590800" y="0"/>
            <a:ext cx="5029200" cy="1143000"/>
          </a:xfrm>
        </p:spPr>
        <p:txBody>
          <a:bodyPr/>
          <a:lstStyle/>
          <a:p>
            <a:r>
              <a:rPr lang="en-US" altLang="en-US" sz="4000">
                <a:solidFill>
                  <a:srgbClr val="FFFFFF"/>
                </a:solidFill>
              </a:rPr>
              <a:t>Access To Care </a:t>
            </a:r>
          </a:p>
        </p:txBody>
      </p:sp>
      <p:sp>
        <p:nvSpPr>
          <p:cNvPr id="21507" name="Rectangle 3">
            <a:extLst>
              <a:ext uri="{FF2B5EF4-FFF2-40B4-BE49-F238E27FC236}">
                <a16:creationId xmlns:a16="http://schemas.microsoft.com/office/drawing/2014/main" xmlns="" id="{2A7FEFE6-45E1-44DC-791F-1FA6A00F4EF5}"/>
              </a:ext>
            </a:extLst>
          </p:cNvPr>
          <p:cNvSpPr>
            <a:spLocks noGrp="1" noChangeArrowheads="1"/>
          </p:cNvSpPr>
          <p:nvPr>
            <p:ph type="body" idx="1"/>
          </p:nvPr>
        </p:nvSpPr>
        <p:spPr>
          <a:xfrm>
            <a:off x="304800" y="1676400"/>
            <a:ext cx="8229600" cy="4800600"/>
          </a:xfrm>
        </p:spPr>
        <p:txBody>
          <a:bodyPr/>
          <a:lstStyle/>
          <a:p>
            <a:pPr>
              <a:lnSpc>
                <a:spcPct val="90000"/>
              </a:lnSpc>
              <a:buFont typeface="Wingdings" pitchFamily="2" charset="2"/>
              <a:buChar char="§"/>
            </a:pPr>
            <a:r>
              <a:rPr lang="en-US" altLang="en-US">
                <a:solidFill>
                  <a:srgbClr val="FFFFFF"/>
                </a:solidFill>
              </a:rPr>
              <a:t>Is mandating insurance the answer?</a:t>
            </a:r>
          </a:p>
          <a:p>
            <a:pPr lvl="1">
              <a:lnSpc>
                <a:spcPct val="90000"/>
              </a:lnSpc>
              <a:buFontTx/>
              <a:buChar char="•"/>
            </a:pPr>
            <a:r>
              <a:rPr lang="en-US" altLang="en-US">
                <a:solidFill>
                  <a:srgbClr val="FFFFFF"/>
                </a:solidFill>
              </a:rPr>
              <a:t>Depression – 15% with Insurance seek care</a:t>
            </a:r>
          </a:p>
          <a:p>
            <a:pPr lvl="1">
              <a:lnSpc>
                <a:spcPct val="90000"/>
              </a:lnSpc>
              <a:buFontTx/>
              <a:buChar char="•"/>
            </a:pPr>
            <a:r>
              <a:rPr lang="en-US" altLang="en-US">
                <a:solidFill>
                  <a:srgbClr val="FFFFFF"/>
                </a:solidFill>
              </a:rPr>
              <a:t>Birth Control – 5% with Insurance pursued birth control pills before an abortion</a:t>
            </a:r>
          </a:p>
          <a:p>
            <a:pPr lvl="1">
              <a:lnSpc>
                <a:spcPct val="90000"/>
              </a:lnSpc>
              <a:buFontTx/>
              <a:buChar char="•"/>
            </a:pPr>
            <a:r>
              <a:rPr lang="en-US" altLang="en-US">
                <a:solidFill>
                  <a:srgbClr val="FFFFFF"/>
                </a:solidFill>
              </a:rPr>
              <a:t>Prenatal care - &lt;15% sought care, despite having insurance/coverage</a:t>
            </a:r>
          </a:p>
          <a:p>
            <a:pPr>
              <a:lnSpc>
                <a:spcPct val="90000"/>
              </a:lnSpc>
              <a:buFont typeface="Wingdings" pitchFamily="2" charset="2"/>
              <a:buChar char="§"/>
            </a:pPr>
            <a:r>
              <a:rPr lang="en-US" altLang="en-US">
                <a:solidFill>
                  <a:srgbClr val="FFFFFF"/>
                </a:solidFill>
              </a:rPr>
              <a:t>Car Insurance – despite mandates, 15% do not have car insurance</a:t>
            </a:r>
          </a:p>
          <a:p>
            <a:pPr>
              <a:lnSpc>
                <a:spcPct val="90000"/>
              </a:lnSpc>
              <a:buFont typeface="Wingdings" pitchFamily="2" charset="2"/>
              <a:buChar char="§"/>
            </a:pPr>
            <a:r>
              <a:rPr lang="en-US" altLang="en-US">
                <a:solidFill>
                  <a:srgbClr val="FFFFFF"/>
                </a:solidFill>
              </a:rPr>
              <a:t>Health Insurance is not a “good deal”</a:t>
            </a:r>
          </a:p>
        </p:txBody>
      </p:sp>
      <p:pic>
        <p:nvPicPr>
          <p:cNvPr id="21508" name="Picture 6" descr="MANS HAND HOLDING A YOUNG BOYS HAND">
            <a:extLst>
              <a:ext uri="{FF2B5EF4-FFF2-40B4-BE49-F238E27FC236}">
                <a16:creationId xmlns:a16="http://schemas.microsoft.com/office/drawing/2014/main" xmlns="" id="{455FAA87-2C13-3217-532F-8E4F42DDE2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solidFill>
                  <a:schemeClr val="bg1">
                    <a:lumMod val="20000"/>
                    <a:lumOff val="80000"/>
                  </a:schemeClr>
                </a:solidFill>
              </a:rPr>
              <a:t>Leviticus 26 – blessings/curses</a:t>
            </a:r>
            <a:endParaRPr lang="en-US" sz="4000" dirty="0">
              <a:solidFill>
                <a:schemeClr val="bg1">
                  <a:lumMod val="20000"/>
                  <a:lumOff val="80000"/>
                </a:schemeClr>
              </a:solidFill>
            </a:endParaRPr>
          </a:p>
        </p:txBody>
      </p:sp>
      <p:sp>
        <p:nvSpPr>
          <p:cNvPr id="8" name="Content Placeholder 7"/>
          <p:cNvSpPr>
            <a:spLocks noGrp="1"/>
          </p:cNvSpPr>
          <p:nvPr>
            <p:ph idx="1"/>
          </p:nvPr>
        </p:nvSpPr>
        <p:spPr>
          <a:xfrm>
            <a:off x="228600" y="1593850"/>
            <a:ext cx="8677275" cy="5075238"/>
          </a:xfrm>
        </p:spPr>
        <p:txBody>
          <a:bodyPr/>
          <a:lstStyle/>
          <a:p>
            <a:r>
              <a:rPr lang="en-US" sz="2800" dirty="0" smtClean="0">
                <a:solidFill>
                  <a:schemeClr val="bg1">
                    <a:lumMod val="20000"/>
                    <a:lumOff val="80000"/>
                  </a:schemeClr>
                </a:solidFill>
              </a:rPr>
              <a:t>No other God before me!</a:t>
            </a:r>
          </a:p>
          <a:p>
            <a:r>
              <a:rPr lang="en-US" sz="2800" dirty="0" smtClean="0">
                <a:solidFill>
                  <a:schemeClr val="bg1">
                    <a:lumMod val="20000"/>
                    <a:lumOff val="80000"/>
                  </a:schemeClr>
                </a:solidFill>
              </a:rPr>
              <a:t>? </a:t>
            </a:r>
            <a:r>
              <a:rPr lang="en-US" sz="2800" dirty="0" err="1" smtClean="0">
                <a:solidFill>
                  <a:schemeClr val="bg1">
                    <a:lumMod val="20000"/>
                    <a:lumOff val="80000"/>
                  </a:schemeClr>
                </a:solidFill>
              </a:rPr>
              <a:t>Nabu</a:t>
            </a:r>
            <a:r>
              <a:rPr lang="en-US" sz="2800" dirty="0" smtClean="0">
                <a:solidFill>
                  <a:schemeClr val="bg1">
                    <a:lumMod val="20000"/>
                    <a:lumOff val="80000"/>
                  </a:schemeClr>
                </a:solidFill>
              </a:rPr>
              <a:t> – Egyptian god of education</a:t>
            </a:r>
          </a:p>
          <a:p>
            <a:r>
              <a:rPr lang="en-US" sz="2800" dirty="0" smtClean="0">
                <a:solidFill>
                  <a:schemeClr val="bg1">
                    <a:lumMod val="20000"/>
                    <a:lumOff val="80000"/>
                  </a:schemeClr>
                </a:solidFill>
              </a:rPr>
              <a:t>? Mammon – government accreditation needed?</a:t>
            </a:r>
          </a:p>
          <a:p>
            <a:r>
              <a:rPr lang="en-US" sz="2800" dirty="0" smtClean="0">
                <a:solidFill>
                  <a:schemeClr val="bg1">
                    <a:lumMod val="20000"/>
                    <a:lumOff val="80000"/>
                  </a:schemeClr>
                </a:solidFill>
              </a:rPr>
              <a:t>Luke 2:49 – </a:t>
            </a:r>
            <a:r>
              <a:rPr lang="en-US" sz="2800" dirty="0" err="1" smtClean="0">
                <a:solidFill>
                  <a:schemeClr val="bg1">
                    <a:lumMod val="20000"/>
                    <a:lumOff val="80000"/>
                  </a:schemeClr>
                </a:solidFill>
              </a:rPr>
              <a:t>Wist</a:t>
            </a:r>
            <a:r>
              <a:rPr lang="en-US" sz="2800" dirty="0">
                <a:solidFill>
                  <a:schemeClr val="bg1">
                    <a:lumMod val="20000"/>
                    <a:lumOff val="80000"/>
                  </a:schemeClr>
                </a:solidFill>
              </a:rPr>
              <a:t> </a:t>
            </a:r>
            <a:r>
              <a:rPr lang="en-US" sz="2800" dirty="0" smtClean="0">
                <a:solidFill>
                  <a:schemeClr val="bg1">
                    <a:lumMod val="20000"/>
                    <a:lumOff val="80000"/>
                  </a:schemeClr>
                </a:solidFill>
              </a:rPr>
              <a:t>(</a:t>
            </a:r>
            <a:r>
              <a:rPr lang="en-US" sz="2800" dirty="0" err="1" smtClean="0">
                <a:solidFill>
                  <a:schemeClr val="bg1">
                    <a:lumMod val="20000"/>
                    <a:lumOff val="80000"/>
                  </a:schemeClr>
                </a:solidFill>
              </a:rPr>
              <a:t>Eido</a:t>
            </a:r>
            <a:r>
              <a:rPr lang="en-US" sz="2800" dirty="0" smtClean="0">
                <a:solidFill>
                  <a:schemeClr val="bg1">
                    <a:lumMod val="20000"/>
                    <a:lumOff val="80000"/>
                  </a:schemeClr>
                </a:solidFill>
              </a:rPr>
              <a:t>) – Vertical awareness; Father’s business – Horizontal. </a:t>
            </a:r>
          </a:p>
          <a:p>
            <a:r>
              <a:rPr lang="en-US" sz="2800" dirty="0" smtClean="0">
                <a:solidFill>
                  <a:schemeClr val="bg1">
                    <a:lumMod val="20000"/>
                    <a:lumOff val="80000"/>
                  </a:schemeClr>
                </a:solidFill>
              </a:rPr>
              <a:t>Non violent resistance effectiveness</a:t>
            </a:r>
          </a:p>
          <a:p>
            <a:pPr lvl="1">
              <a:buFont typeface="Wingdings" panose="05000000000000000000" pitchFamily="2" charset="2"/>
              <a:buChar char="Ø"/>
            </a:pPr>
            <a:r>
              <a:rPr lang="en-US" dirty="0" smtClean="0">
                <a:solidFill>
                  <a:schemeClr val="bg1">
                    <a:lumMod val="20000"/>
                    <a:lumOff val="80000"/>
                  </a:schemeClr>
                </a:solidFill>
              </a:rPr>
              <a:t>5 will chase 100 (5%)		</a:t>
            </a:r>
          </a:p>
          <a:p>
            <a:pPr lvl="1">
              <a:buFont typeface="Wingdings" panose="05000000000000000000" pitchFamily="2" charset="2"/>
              <a:buChar char="Ø"/>
            </a:pPr>
            <a:r>
              <a:rPr lang="en-US" dirty="0" smtClean="0">
                <a:solidFill>
                  <a:schemeClr val="bg1">
                    <a:lumMod val="20000"/>
                    <a:lumOff val="80000"/>
                  </a:schemeClr>
                </a:solidFill>
              </a:rPr>
              <a:t>10 will chase 10,000 (1%)</a:t>
            </a:r>
          </a:p>
          <a:p>
            <a:pPr lvl="1">
              <a:buFont typeface="Wingdings" panose="05000000000000000000" pitchFamily="2" charset="2"/>
              <a:buChar char="Ø"/>
            </a:pPr>
            <a:r>
              <a:rPr lang="en-US" dirty="0" smtClean="0">
                <a:solidFill>
                  <a:schemeClr val="bg1">
                    <a:lumMod val="20000"/>
                    <a:lumOff val="80000"/>
                  </a:schemeClr>
                </a:solidFill>
              </a:rPr>
              <a:t>Chenoweth – 3.5% (Harvard Researcher)</a:t>
            </a:r>
          </a:p>
          <a:p>
            <a:endParaRPr lang="en-US" dirty="0"/>
          </a:p>
        </p:txBody>
      </p:sp>
    </p:spTree>
    <p:extLst>
      <p:ext uri="{BB962C8B-B14F-4D97-AF65-F5344CB8AC3E}">
        <p14:creationId xmlns:p14="http://schemas.microsoft.com/office/powerpoint/2010/main" val="510169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xmlns="" id="{38DEE7B0-EB72-2949-9B9D-DD6DE5DC1735}"/>
              </a:ext>
            </a:extLst>
          </p:cNvPr>
          <p:cNvSpPr txBox="1">
            <a:spLocks noChangeArrowheads="1"/>
          </p:cNvSpPr>
          <p:nvPr/>
        </p:nvSpPr>
        <p:spPr bwMode="auto">
          <a:xfrm>
            <a:off x="-93663" y="1890713"/>
            <a:ext cx="1841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endParaRPr lang="en-US" altLang="en-US" sz="2400">
              <a:latin typeface="Times" pitchFamily="18" charset="0"/>
            </a:endParaRPr>
          </a:p>
        </p:txBody>
      </p:sp>
      <p:sp>
        <p:nvSpPr>
          <p:cNvPr id="22531" name="Text Box 3">
            <a:extLst>
              <a:ext uri="{FF2B5EF4-FFF2-40B4-BE49-F238E27FC236}">
                <a16:creationId xmlns:a16="http://schemas.microsoft.com/office/drawing/2014/main" xmlns="" id="{755AC722-4CCD-BE44-B8F9-EE4A379675C5}"/>
              </a:ext>
            </a:extLst>
          </p:cNvPr>
          <p:cNvSpPr txBox="1">
            <a:spLocks noChangeArrowheads="1"/>
          </p:cNvSpPr>
          <p:nvPr/>
        </p:nvSpPr>
        <p:spPr bwMode="auto">
          <a:xfrm>
            <a:off x="609600" y="2438400"/>
            <a:ext cx="46482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9713" indent="-239713"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just">
              <a:spcBef>
                <a:spcPct val="50000"/>
              </a:spcBef>
              <a:buSzPct val="90000"/>
              <a:buFont typeface="Wingdings" pitchFamily="2" charset="2"/>
              <a:buChar char="§"/>
            </a:pPr>
            <a:r>
              <a:rPr lang="en-US" altLang="en-US" sz="1800">
                <a:solidFill>
                  <a:srgbClr val="FFFF00"/>
                </a:solidFill>
                <a:latin typeface="Franklin Gothic Book" panose="020B0503020102020204" pitchFamily="34" charset="0"/>
              </a:rPr>
              <a:t>Employer - Less money for insurance; more money to employees. Inflation rate is applied only to the insurance portion!</a:t>
            </a:r>
          </a:p>
          <a:p>
            <a:pPr algn="just">
              <a:spcBef>
                <a:spcPct val="50000"/>
              </a:spcBef>
              <a:buSzPct val="90000"/>
              <a:buFont typeface="Wingdings" pitchFamily="2" charset="2"/>
              <a:buChar char="§"/>
            </a:pPr>
            <a:r>
              <a:rPr lang="en-US" altLang="en-US" sz="1800">
                <a:solidFill>
                  <a:srgbClr val="FFFF00"/>
                </a:solidFill>
                <a:latin typeface="Franklin Gothic Book" panose="020B0503020102020204" pitchFamily="34" charset="0"/>
              </a:rPr>
              <a:t>Employer - Regular deposits into their Health Reimbursement Account (HRA). </a:t>
            </a:r>
          </a:p>
          <a:p>
            <a:pPr algn="just">
              <a:spcBef>
                <a:spcPct val="50000"/>
              </a:spcBef>
              <a:buSzPct val="90000"/>
              <a:buFont typeface="Wingdings" pitchFamily="2" charset="2"/>
              <a:buChar char="§"/>
            </a:pPr>
            <a:r>
              <a:rPr lang="en-US" altLang="en-US" sz="1800">
                <a:solidFill>
                  <a:srgbClr val="FFFF00"/>
                </a:solidFill>
                <a:latin typeface="Franklin Gothic Book" panose="020B0503020102020204" pitchFamily="34" charset="0"/>
              </a:rPr>
              <a:t>Employees - Incentive to spend their health care dollars wisely.  Inappropriate utilization declines.</a:t>
            </a:r>
          </a:p>
          <a:p>
            <a:pPr algn="just">
              <a:spcBef>
                <a:spcPct val="50000"/>
              </a:spcBef>
              <a:buSzPct val="90000"/>
              <a:buFont typeface="Wingdings" pitchFamily="2" charset="2"/>
              <a:buChar char="§"/>
            </a:pPr>
            <a:r>
              <a:rPr lang="en-US" altLang="en-US" sz="1800">
                <a:solidFill>
                  <a:srgbClr val="FFFF00"/>
                </a:solidFill>
                <a:latin typeface="Franklin Gothic Book" panose="020B0503020102020204" pitchFamily="34" charset="0"/>
              </a:rPr>
              <a:t>Employees – Financial reserves for health care needs during a catastrophic event, retirement, or termination of employment.</a:t>
            </a:r>
          </a:p>
        </p:txBody>
      </p:sp>
      <p:sp>
        <p:nvSpPr>
          <p:cNvPr id="22532" name="Text Box 4">
            <a:extLst>
              <a:ext uri="{FF2B5EF4-FFF2-40B4-BE49-F238E27FC236}">
                <a16:creationId xmlns:a16="http://schemas.microsoft.com/office/drawing/2014/main" xmlns="" id="{EAD70624-1BDE-AEE5-79FF-2A64706D2D4D}"/>
              </a:ext>
            </a:extLst>
          </p:cNvPr>
          <p:cNvSpPr txBox="1">
            <a:spLocks noChangeArrowheads="1"/>
          </p:cNvSpPr>
          <p:nvPr/>
        </p:nvSpPr>
        <p:spPr bwMode="auto">
          <a:xfrm>
            <a:off x="609600" y="1905000"/>
            <a:ext cx="487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000" b="1" i="1">
                <a:latin typeface="Franklin Gothic Book" panose="020B0503020102020204" pitchFamily="34" charset="0"/>
              </a:rPr>
              <a:t>High Deductible Group Insurance and HRA </a:t>
            </a:r>
          </a:p>
        </p:txBody>
      </p:sp>
      <p:sp>
        <p:nvSpPr>
          <p:cNvPr id="22533" name="Text Box 5">
            <a:extLst>
              <a:ext uri="{FF2B5EF4-FFF2-40B4-BE49-F238E27FC236}">
                <a16:creationId xmlns:a16="http://schemas.microsoft.com/office/drawing/2014/main" xmlns="" id="{1C394E43-C7C8-2F40-D7D6-451307EF79D2}"/>
              </a:ext>
            </a:extLst>
          </p:cNvPr>
          <p:cNvSpPr txBox="1">
            <a:spLocks noChangeArrowheads="1"/>
          </p:cNvSpPr>
          <p:nvPr/>
        </p:nvSpPr>
        <p:spPr bwMode="auto">
          <a:xfrm>
            <a:off x="5715000" y="4502150"/>
            <a:ext cx="2578100" cy="1336675"/>
          </a:xfrm>
          <a:prstGeom prst="rect">
            <a:avLst/>
          </a:prstGeom>
          <a:solidFill>
            <a:srgbClr val="3399FF"/>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1600" b="1">
                <a:latin typeface="Arial" panose="020B0604020202020204" pitchFamily="34" charset="0"/>
              </a:rPr>
              <a:t>Health Reimbursement Arrangement (HRA)</a:t>
            </a:r>
          </a:p>
          <a:p>
            <a:pPr algn="ctr">
              <a:spcBef>
                <a:spcPct val="30000"/>
              </a:spcBef>
            </a:pPr>
            <a:r>
              <a:rPr lang="en-US" altLang="en-US" sz="1700" b="1">
                <a:latin typeface="Arial" panose="020B0604020202020204" pitchFamily="34" charset="0"/>
              </a:rPr>
              <a:t>$0 – 1,000</a:t>
            </a:r>
            <a:r>
              <a:rPr lang="en-US" altLang="en-US" sz="1600" b="1">
                <a:latin typeface="Arial" panose="020B0604020202020204" pitchFamily="34" charset="0"/>
              </a:rPr>
              <a:t>       </a:t>
            </a:r>
          </a:p>
        </p:txBody>
      </p:sp>
      <p:sp>
        <p:nvSpPr>
          <p:cNvPr id="22534" name="Text Box 6">
            <a:extLst>
              <a:ext uri="{FF2B5EF4-FFF2-40B4-BE49-F238E27FC236}">
                <a16:creationId xmlns:a16="http://schemas.microsoft.com/office/drawing/2014/main" xmlns="" id="{08C41F70-972E-4BEB-4DF5-E5BED938BCB5}"/>
              </a:ext>
            </a:extLst>
          </p:cNvPr>
          <p:cNvSpPr txBox="1">
            <a:spLocks noChangeArrowheads="1"/>
          </p:cNvSpPr>
          <p:nvPr/>
        </p:nvSpPr>
        <p:spPr bwMode="auto">
          <a:xfrm>
            <a:off x="5715000" y="1828800"/>
            <a:ext cx="2578100" cy="1336675"/>
          </a:xfrm>
          <a:prstGeom prst="rect">
            <a:avLst/>
          </a:prstGeom>
          <a:solidFill>
            <a:srgbClr val="FFFF99"/>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a:spcBef>
                <a:spcPct val="35000"/>
              </a:spcBef>
            </a:pPr>
            <a:r>
              <a:rPr lang="en-US" altLang="en-US" sz="1600" b="1">
                <a:latin typeface="Arial" panose="020B0604020202020204" pitchFamily="34" charset="0"/>
              </a:rPr>
              <a:t>High Deductible </a:t>
            </a:r>
          </a:p>
          <a:p>
            <a:pPr algn="ctr">
              <a:spcBef>
                <a:spcPct val="35000"/>
              </a:spcBef>
            </a:pPr>
            <a:r>
              <a:rPr lang="en-US" altLang="en-US" sz="1600" b="1">
                <a:latin typeface="Arial" panose="020B0604020202020204" pitchFamily="34" charset="0"/>
              </a:rPr>
              <a:t>Group Plan $1,500+</a:t>
            </a:r>
          </a:p>
        </p:txBody>
      </p:sp>
      <p:sp>
        <p:nvSpPr>
          <p:cNvPr id="22535" name="Text Box 7">
            <a:extLst>
              <a:ext uri="{FF2B5EF4-FFF2-40B4-BE49-F238E27FC236}">
                <a16:creationId xmlns:a16="http://schemas.microsoft.com/office/drawing/2014/main" xmlns="" id="{D3B7B963-6417-F558-498E-1C50E81983C9}"/>
              </a:ext>
            </a:extLst>
          </p:cNvPr>
          <p:cNvSpPr txBox="1">
            <a:spLocks noChangeArrowheads="1"/>
          </p:cNvSpPr>
          <p:nvPr/>
        </p:nvSpPr>
        <p:spPr bwMode="auto">
          <a:xfrm>
            <a:off x="5715000" y="3165475"/>
            <a:ext cx="2578100" cy="1338263"/>
          </a:xfrm>
          <a:prstGeom prst="rect">
            <a:avLst/>
          </a:prstGeom>
          <a:solidFill>
            <a:srgbClr val="FF000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a:spcBef>
                <a:spcPct val="30000"/>
              </a:spcBef>
            </a:pPr>
            <a:r>
              <a:rPr lang="en-US" altLang="en-US" sz="1600" b="1">
                <a:latin typeface="Arial" panose="020B0604020202020204" pitchFamily="34" charset="0"/>
              </a:rPr>
              <a:t>Employee Responsibility</a:t>
            </a:r>
          </a:p>
          <a:p>
            <a:pPr algn="ctr">
              <a:spcBef>
                <a:spcPct val="30000"/>
              </a:spcBef>
            </a:pPr>
            <a:r>
              <a:rPr lang="en-US" altLang="en-US" sz="1700" b="1">
                <a:latin typeface="Arial" panose="020B0604020202020204" pitchFamily="34" charset="0"/>
              </a:rPr>
              <a:t>$1,000 – 1,500</a:t>
            </a:r>
          </a:p>
          <a:p>
            <a:pPr algn="ctr">
              <a:spcBef>
                <a:spcPct val="20000"/>
              </a:spcBef>
            </a:pPr>
            <a:r>
              <a:rPr lang="en-US" altLang="en-US" sz="1600" b="1" i="1">
                <a:latin typeface="Arial" panose="020B0604020202020204" pitchFamily="34" charset="0"/>
              </a:rPr>
              <a:t>(The Speed Bump</a:t>
            </a:r>
            <a:r>
              <a:rPr lang="en-US" altLang="en-US" sz="1600" b="1" i="1">
                <a:latin typeface="Helvetica" pitchFamily="2" charset="0"/>
              </a:rPr>
              <a:t>)</a:t>
            </a:r>
            <a:endParaRPr lang="en-US" altLang="en-US" sz="1600" b="1" i="1">
              <a:latin typeface="Times" pitchFamily="18" charset="0"/>
            </a:endParaRPr>
          </a:p>
        </p:txBody>
      </p:sp>
      <p:sp>
        <p:nvSpPr>
          <p:cNvPr id="22536" name="Text Box 8">
            <a:extLst>
              <a:ext uri="{FF2B5EF4-FFF2-40B4-BE49-F238E27FC236}">
                <a16:creationId xmlns:a16="http://schemas.microsoft.com/office/drawing/2014/main" xmlns="" id="{B6C74526-AB73-34F0-E9BA-6D40367CE966}"/>
              </a:ext>
            </a:extLst>
          </p:cNvPr>
          <p:cNvSpPr txBox="1">
            <a:spLocks noChangeArrowheads="1"/>
          </p:cNvSpPr>
          <p:nvPr/>
        </p:nvSpPr>
        <p:spPr bwMode="auto">
          <a:xfrm>
            <a:off x="609600" y="1524000"/>
            <a:ext cx="387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a:latin typeface="Franklin Gothic Medium" panose="020B0603020102020204" pitchFamily="34" charset="0"/>
              </a:rPr>
              <a:t>The Nuts and Bolts</a:t>
            </a:r>
          </a:p>
        </p:txBody>
      </p:sp>
      <p:sp>
        <p:nvSpPr>
          <p:cNvPr id="22537" name="Rectangle 9">
            <a:extLst>
              <a:ext uri="{FF2B5EF4-FFF2-40B4-BE49-F238E27FC236}">
                <a16:creationId xmlns:a16="http://schemas.microsoft.com/office/drawing/2014/main" xmlns="" id="{97FB417D-FA9B-B4DF-89BD-E05D835A2435}"/>
              </a:ext>
            </a:extLst>
          </p:cNvPr>
          <p:cNvSpPr>
            <a:spLocks noChangeArrowheads="1"/>
          </p:cNvSpPr>
          <p:nvPr/>
        </p:nvSpPr>
        <p:spPr bwMode="auto">
          <a:xfrm>
            <a:off x="1752600" y="457200"/>
            <a:ext cx="739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a:r>
              <a:rPr kumimoji="1" lang="en-US" altLang="en-US" sz="3600">
                <a:latin typeface="Franklin Gothic Medium" panose="020B0603020102020204" pitchFamily="34" charset="0"/>
              </a:rPr>
              <a:t>Liberty Health Group Model</a:t>
            </a:r>
          </a:p>
        </p:txBody>
      </p:sp>
      <p:pic>
        <p:nvPicPr>
          <p:cNvPr id="22538" name="Picture 6" descr="MANS HAND HOLDING A YOUNG BOYS HAND">
            <a:extLst>
              <a:ext uri="{FF2B5EF4-FFF2-40B4-BE49-F238E27FC236}">
                <a16:creationId xmlns:a16="http://schemas.microsoft.com/office/drawing/2014/main" xmlns="" id="{0432204A-120E-3BDE-2238-7087875503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DBBC5E3D-9DC2-DFD3-99D0-3307A3F13C8D}"/>
              </a:ext>
            </a:extLst>
          </p:cNvPr>
          <p:cNvSpPr>
            <a:spLocks noGrp="1" noChangeArrowheads="1"/>
          </p:cNvSpPr>
          <p:nvPr>
            <p:ph type="title"/>
          </p:nvPr>
        </p:nvSpPr>
        <p:spPr>
          <a:xfrm>
            <a:off x="2057400" y="838200"/>
            <a:ext cx="6629400" cy="533400"/>
          </a:xfrm>
        </p:spPr>
        <p:txBody>
          <a:bodyPr/>
          <a:lstStyle/>
          <a:p>
            <a:r>
              <a:rPr lang="en-US" altLang="en-US" sz="3600" b="1">
                <a:latin typeface="Franklin Gothic Demi" panose="020B0603020102020204" pitchFamily="34" charset="0"/>
              </a:rPr>
              <a:t>Case Study:  Union Group</a:t>
            </a:r>
          </a:p>
        </p:txBody>
      </p:sp>
      <p:graphicFrame>
        <p:nvGraphicFramePr>
          <p:cNvPr id="162016" name="Group 224">
            <a:extLst>
              <a:ext uri="{FF2B5EF4-FFF2-40B4-BE49-F238E27FC236}">
                <a16:creationId xmlns:a16="http://schemas.microsoft.com/office/drawing/2014/main" xmlns="" id="{3B2FABFC-731C-40F6-3299-9CF9BD1C1E8E}"/>
              </a:ext>
            </a:extLst>
          </p:cNvPr>
          <p:cNvGraphicFramePr>
            <a:graphicFrameLocks noGrp="1"/>
          </p:cNvGraphicFramePr>
          <p:nvPr>
            <p:ph idx="1"/>
          </p:nvPr>
        </p:nvGraphicFramePr>
        <p:xfrm>
          <a:off x="838200" y="1905000"/>
          <a:ext cx="7848600" cy="4106864"/>
        </p:xfrm>
        <a:graphic>
          <a:graphicData uri="http://schemas.openxmlformats.org/drawingml/2006/table">
            <a:tbl>
              <a:tblPr/>
              <a:tblGrid>
                <a:gridCol w="2286000">
                  <a:extLst>
                    <a:ext uri="{9D8B030D-6E8A-4147-A177-3AD203B41FA5}">
                      <a16:colId xmlns:a16="http://schemas.microsoft.com/office/drawing/2014/main" xmlns="" val="20000"/>
                    </a:ext>
                  </a:extLst>
                </a:gridCol>
                <a:gridCol w="2579688">
                  <a:extLst>
                    <a:ext uri="{9D8B030D-6E8A-4147-A177-3AD203B41FA5}">
                      <a16:colId xmlns:a16="http://schemas.microsoft.com/office/drawing/2014/main" xmlns="" val="20001"/>
                    </a:ext>
                  </a:extLst>
                </a:gridCol>
                <a:gridCol w="2982912">
                  <a:extLst>
                    <a:ext uri="{9D8B030D-6E8A-4147-A177-3AD203B41FA5}">
                      <a16:colId xmlns:a16="http://schemas.microsoft.com/office/drawing/2014/main" xmlns="" val="20002"/>
                    </a:ext>
                  </a:extLst>
                </a:gridCol>
              </a:tblGrid>
              <a:tr h="763749">
                <a:tc>
                  <a:txBody>
                    <a:bodyPr/>
                    <a:lstStyle/>
                    <a:p>
                      <a:pPr marL="0" marR="0" lvl="0" indent="0" algn="ct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endParaRPr kumimoji="1" lang="en-US" sz="2600" b="0" i="0" u="none" strike="noStrike" cap="none" normalizeH="0" baseline="0" dirty="0">
                        <a:ln>
                          <a:noFill/>
                        </a:ln>
                        <a:solidFill>
                          <a:schemeClr val="tx1"/>
                        </a:solidFill>
                        <a:effectLst/>
                        <a:latin typeface="Franklin Gothic Book" pitchFamily="34" charset="0"/>
                      </a:endParaRPr>
                    </a:p>
                  </a:txBody>
                  <a:tcPr marL="90488" marR="90488" marT="41382" marB="41382" horzOverflow="overflow">
                    <a:lnL cap="flat">
                      <a:noFill/>
                    </a:lnL>
                    <a:lnR>
                      <a:noFill/>
                    </a:lnR>
                    <a:lnT cap="flat">
                      <a:noFill/>
                    </a:lnT>
                    <a:lnB w="1905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dirty="0">
                          <a:ln>
                            <a:noFill/>
                          </a:ln>
                          <a:solidFill>
                            <a:schemeClr val="tx1"/>
                          </a:solidFill>
                          <a:effectLst/>
                          <a:latin typeface="Franklin Gothic Book" pitchFamily="34" charset="0"/>
                        </a:rPr>
                        <a:t>Fully Insured Trust</a:t>
                      </a:r>
                    </a:p>
                  </a:txBody>
                  <a:tcPr marL="90488" marR="90488" marT="41382" marB="41382" horzOverflow="overflow">
                    <a:lnL>
                      <a:noFill/>
                    </a:lnL>
                    <a:lnR>
                      <a:noFill/>
                    </a:lnR>
                    <a:lnT cap="flat">
                      <a:noFill/>
                    </a:lnT>
                    <a:lnB w="1905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a:ln>
                            <a:noFill/>
                          </a:ln>
                          <a:solidFill>
                            <a:schemeClr val="tx1"/>
                          </a:solidFill>
                          <a:effectLst/>
                          <a:latin typeface="Franklin Gothic Book" pitchFamily="34" charset="0"/>
                        </a:rPr>
                        <a:t>Self-Insured Model</a:t>
                      </a:r>
                    </a:p>
                  </a:txBody>
                  <a:tcPr marL="90488" marR="90488" marT="41382" marB="41382" horzOverflow="overflow">
                    <a:lnL>
                      <a:noFill/>
                    </a:lnL>
                    <a:lnR cap="flat">
                      <a:noFill/>
                    </a:lnR>
                    <a:lnT cap="flat">
                      <a:noFill/>
                    </a:lnT>
                    <a:lnB w="19050" cap="flat" cmpd="sng" algn="ctr">
                      <a:solidFill>
                        <a:srgbClr val="EAEAE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25672">
                <a:tc>
                  <a:txBody>
                    <a:bodyPr/>
                    <a:lstStyle/>
                    <a:p>
                      <a:pPr marL="0" marR="0" lvl="0" indent="0" algn="l"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a:ln>
                            <a:noFill/>
                          </a:ln>
                          <a:solidFill>
                            <a:schemeClr val="tx1"/>
                          </a:solidFill>
                          <a:effectLst/>
                          <a:latin typeface="Franklin Gothic Book" pitchFamily="34" charset="0"/>
                        </a:rPr>
                        <a:t>Deductible</a:t>
                      </a:r>
                    </a:p>
                  </a:txBody>
                  <a:tcPr marL="0" marR="0" marT="0" marB="0" anchor="ctr" horzOverflow="overflow">
                    <a:lnL cap="flat">
                      <a:noFill/>
                    </a:lnL>
                    <a:lnR>
                      <a:noFill/>
                    </a:lnR>
                    <a:lnT w="19050" cap="flat" cmpd="sng" algn="ctr">
                      <a:solidFill>
                        <a:srgbClr val="EAEAEA"/>
                      </a:solidFill>
                      <a:prstDash val="solid"/>
                      <a:round/>
                      <a:headEnd type="none" w="med" len="med"/>
                      <a:tailEnd type="none" w="med" len="med"/>
                    </a:lnT>
                    <a:lnB w="1905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dirty="0">
                          <a:ln>
                            <a:noFill/>
                          </a:ln>
                          <a:solidFill>
                            <a:schemeClr val="tx1"/>
                          </a:solidFill>
                          <a:effectLst/>
                          <a:latin typeface="Franklin Gothic Book" pitchFamily="34" charset="0"/>
                        </a:rPr>
                        <a:t>$50.00</a:t>
                      </a:r>
                    </a:p>
                  </a:txBody>
                  <a:tcPr marL="0" marR="0" marT="0" marB="0" anchor="ctr" horzOverflow="overflow">
                    <a:lnL>
                      <a:noFill/>
                    </a:lnL>
                    <a:lnR>
                      <a:noFill/>
                    </a:lnR>
                    <a:lnT w="19050" cap="flat" cmpd="sng" algn="ctr">
                      <a:solidFill>
                        <a:srgbClr val="EAEAEA"/>
                      </a:solidFill>
                      <a:prstDash val="solid"/>
                      <a:round/>
                      <a:headEnd type="none" w="med" len="med"/>
                      <a:tailEnd type="none" w="med" len="med"/>
                    </a:lnT>
                    <a:lnB w="1905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a:ln>
                            <a:noFill/>
                          </a:ln>
                          <a:solidFill>
                            <a:schemeClr val="tx1"/>
                          </a:solidFill>
                          <a:effectLst/>
                          <a:latin typeface="Franklin Gothic Book" pitchFamily="34" charset="0"/>
                        </a:rPr>
                        <a:t>$1,000</a:t>
                      </a:r>
                    </a:p>
                  </a:txBody>
                  <a:tcPr marL="0" marR="0" marT="0" marB="0" anchor="ctr" horzOverflow="overflow">
                    <a:lnL>
                      <a:noFill/>
                    </a:lnL>
                    <a:lnR cap="flat">
                      <a:noFill/>
                    </a:lnR>
                    <a:lnT w="19050" cap="flat" cmpd="sng" algn="ctr">
                      <a:solidFill>
                        <a:srgbClr val="EAEAEA"/>
                      </a:solidFill>
                      <a:prstDash val="solid"/>
                      <a:round/>
                      <a:headEnd type="none" w="med" len="med"/>
                      <a:tailEnd type="none" w="med" len="med"/>
                    </a:lnT>
                    <a:lnB w="19050" cap="flat" cmpd="sng" algn="ctr">
                      <a:solidFill>
                        <a:srgbClr val="EAEAE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79855">
                <a:tc>
                  <a:txBody>
                    <a:bodyPr/>
                    <a:lstStyle/>
                    <a:p>
                      <a:pPr marL="0" marR="0" lvl="0" indent="0" algn="l"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a:ln>
                            <a:noFill/>
                          </a:ln>
                          <a:solidFill>
                            <a:schemeClr val="tx1"/>
                          </a:solidFill>
                          <a:effectLst/>
                          <a:latin typeface="Franklin Gothic Book" pitchFamily="34" charset="0"/>
                        </a:rPr>
                        <a:t>Co-pay</a:t>
                      </a:r>
                    </a:p>
                  </a:txBody>
                  <a:tcPr marL="0" marR="0" marT="0" marB="0" anchor="ctr" horzOverflow="overflow">
                    <a:lnL cap="flat">
                      <a:noFill/>
                    </a:lnL>
                    <a:lnR>
                      <a:noFill/>
                    </a:lnR>
                    <a:lnT w="19050" cap="flat" cmpd="sng" algn="ctr">
                      <a:solidFill>
                        <a:srgbClr val="EAEAEA"/>
                      </a:solidFill>
                      <a:prstDash val="solid"/>
                      <a:round/>
                      <a:headEnd type="none" w="med" len="med"/>
                      <a:tailEnd type="none" w="med" len="med"/>
                    </a:lnT>
                    <a:lnB w="1905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dirty="0">
                          <a:ln>
                            <a:noFill/>
                          </a:ln>
                          <a:solidFill>
                            <a:schemeClr val="tx1"/>
                          </a:solidFill>
                          <a:effectLst/>
                          <a:latin typeface="Franklin Gothic Book" pitchFamily="34" charset="0"/>
                        </a:rPr>
                        <a:t>$0.00</a:t>
                      </a:r>
                    </a:p>
                  </a:txBody>
                  <a:tcPr marL="0" marR="0" marT="0" marB="0" anchor="ctr" horzOverflow="overflow">
                    <a:lnL>
                      <a:noFill/>
                    </a:lnL>
                    <a:lnR>
                      <a:noFill/>
                    </a:lnR>
                    <a:lnT w="19050" cap="flat" cmpd="sng" algn="ctr">
                      <a:solidFill>
                        <a:srgbClr val="EAEAEA"/>
                      </a:solidFill>
                      <a:prstDash val="solid"/>
                      <a:round/>
                      <a:headEnd type="none" w="med" len="med"/>
                      <a:tailEnd type="none" w="med" len="med"/>
                    </a:lnT>
                    <a:lnB w="1905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dirty="0">
                          <a:ln>
                            <a:noFill/>
                          </a:ln>
                          <a:solidFill>
                            <a:schemeClr val="tx1"/>
                          </a:solidFill>
                          <a:effectLst/>
                          <a:latin typeface="Franklin Gothic Book" pitchFamily="34" charset="0"/>
                        </a:rPr>
                        <a:t>Money from HRA</a:t>
                      </a:r>
                    </a:p>
                  </a:txBody>
                  <a:tcPr marL="0" marR="0" marT="0" marB="0" anchor="ctr" horzOverflow="overflow">
                    <a:lnL>
                      <a:noFill/>
                    </a:lnL>
                    <a:lnR cap="flat">
                      <a:noFill/>
                    </a:lnR>
                    <a:lnT w="19050" cap="flat" cmpd="sng" algn="ctr">
                      <a:solidFill>
                        <a:srgbClr val="EAEAEA"/>
                      </a:solidFill>
                      <a:prstDash val="solid"/>
                      <a:round/>
                      <a:headEnd type="none" w="med" len="med"/>
                      <a:tailEnd type="none" w="med" len="med"/>
                    </a:lnT>
                    <a:lnB w="19050" cap="flat" cmpd="sng" algn="ctr">
                      <a:solidFill>
                        <a:srgbClr val="EAEAE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59664">
                <a:tc>
                  <a:txBody>
                    <a:bodyPr/>
                    <a:lstStyle/>
                    <a:p>
                      <a:pPr marL="0" marR="0" lvl="0" indent="0" algn="l" defTabSz="914400" rtl="0" eaLnBrk="0" fontAlgn="base" latinLnBrk="0" hangingPunct="0">
                        <a:lnSpc>
                          <a:spcPct val="70000"/>
                        </a:lnSpc>
                        <a:spcBef>
                          <a:spcPct val="10000"/>
                        </a:spcBef>
                        <a:spcAft>
                          <a:spcPct val="0"/>
                        </a:spcAft>
                        <a:buClr>
                          <a:srgbClr val="5F5F5F"/>
                        </a:buClr>
                        <a:buSzPct val="75000"/>
                        <a:buFont typeface="Wingdings" pitchFamily="2" charset="2"/>
                        <a:buNone/>
                        <a:tabLst/>
                      </a:pPr>
                      <a:r>
                        <a:rPr kumimoji="1" lang="en-US" sz="2200" b="1" i="0" u="none" strike="noStrike" cap="none" normalizeH="0" baseline="0">
                          <a:ln>
                            <a:noFill/>
                          </a:ln>
                          <a:solidFill>
                            <a:schemeClr val="tx1"/>
                          </a:solidFill>
                          <a:effectLst/>
                          <a:latin typeface="Franklin Gothic Book" pitchFamily="34" charset="0"/>
                        </a:rPr>
                        <a:t>Maximum</a:t>
                      </a:r>
                    </a:p>
                    <a:p>
                      <a:pPr marL="0" marR="0" lvl="0" indent="0" algn="l"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a:ln>
                            <a:noFill/>
                          </a:ln>
                          <a:solidFill>
                            <a:schemeClr val="tx1"/>
                          </a:solidFill>
                          <a:effectLst/>
                          <a:latin typeface="Franklin Gothic Book" pitchFamily="34" charset="0"/>
                        </a:rPr>
                        <a:t>Out of Pocket</a:t>
                      </a:r>
                    </a:p>
                  </a:txBody>
                  <a:tcPr marL="0" marR="0" marT="0" marB="0" anchor="ctr" horzOverflow="overflow">
                    <a:lnL cap="flat">
                      <a:noFill/>
                    </a:lnL>
                    <a:lnR>
                      <a:noFill/>
                    </a:lnR>
                    <a:lnT w="19050" cap="flat" cmpd="sng" algn="ctr">
                      <a:solidFill>
                        <a:srgbClr val="EAEAEA"/>
                      </a:solidFill>
                      <a:prstDash val="solid"/>
                      <a:round/>
                      <a:headEnd type="none" w="med" len="med"/>
                      <a:tailEnd type="none" w="med" len="med"/>
                    </a:lnT>
                    <a:lnB w="1905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a:ln>
                            <a:noFill/>
                          </a:ln>
                          <a:solidFill>
                            <a:schemeClr val="tx1"/>
                          </a:solidFill>
                          <a:effectLst/>
                          <a:latin typeface="Franklin Gothic Book" pitchFamily="34" charset="0"/>
                        </a:rPr>
                        <a:t>$475.00</a:t>
                      </a:r>
                    </a:p>
                  </a:txBody>
                  <a:tcPr marL="0" marR="0" marT="0" marB="0" anchor="ctr" horzOverflow="overflow">
                    <a:lnL>
                      <a:noFill/>
                    </a:lnL>
                    <a:lnR>
                      <a:noFill/>
                    </a:lnR>
                    <a:lnT w="19050" cap="flat" cmpd="sng" algn="ctr">
                      <a:solidFill>
                        <a:srgbClr val="EAEAEA"/>
                      </a:solidFill>
                      <a:prstDash val="solid"/>
                      <a:round/>
                      <a:headEnd type="none" w="med" len="med"/>
                      <a:tailEnd type="none" w="med" len="med"/>
                    </a:lnT>
                    <a:lnB w="1905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dirty="0">
                          <a:ln>
                            <a:noFill/>
                          </a:ln>
                          <a:solidFill>
                            <a:schemeClr val="tx1"/>
                          </a:solidFill>
                          <a:effectLst/>
                          <a:latin typeface="Franklin Gothic Book" pitchFamily="34" charset="0"/>
                        </a:rPr>
                        <a:t>$1,500</a:t>
                      </a:r>
                    </a:p>
                  </a:txBody>
                  <a:tcPr marL="0" marR="0" marT="0" marB="0" anchor="ctr" horzOverflow="overflow">
                    <a:lnL>
                      <a:noFill/>
                    </a:lnL>
                    <a:lnR cap="flat">
                      <a:noFill/>
                    </a:lnR>
                    <a:lnT w="19050" cap="flat" cmpd="sng" algn="ctr">
                      <a:solidFill>
                        <a:srgbClr val="EAEAEA"/>
                      </a:solidFill>
                      <a:prstDash val="solid"/>
                      <a:round/>
                      <a:headEnd type="none" w="med" len="med"/>
                      <a:tailEnd type="none" w="med" len="med"/>
                    </a:lnT>
                    <a:lnB w="19050" cap="flat" cmpd="sng" algn="ctr">
                      <a:solidFill>
                        <a:srgbClr val="EAEAE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177924">
                <a:tc>
                  <a:txBody>
                    <a:bodyPr/>
                    <a:lstStyle/>
                    <a:p>
                      <a:pPr marL="0" marR="0" lvl="0" indent="0" algn="l"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a:ln>
                            <a:noFill/>
                          </a:ln>
                          <a:solidFill>
                            <a:schemeClr val="tx1"/>
                          </a:solidFill>
                          <a:effectLst/>
                          <a:latin typeface="Franklin Gothic Book" pitchFamily="34" charset="0"/>
                        </a:rPr>
                        <a:t>Medical Retirement</a:t>
                      </a:r>
                    </a:p>
                    <a:p>
                      <a:pPr marL="0" marR="0" lvl="0" indent="0" algn="l" defTabSz="914400" rtl="0" eaLnBrk="0" fontAlgn="base" latinLnBrk="0" hangingPunct="0">
                        <a:lnSpc>
                          <a:spcPct val="100000"/>
                        </a:lnSpc>
                        <a:spcBef>
                          <a:spcPct val="0"/>
                        </a:spcBef>
                        <a:spcAft>
                          <a:spcPct val="0"/>
                        </a:spcAft>
                        <a:buClr>
                          <a:srgbClr val="5F5F5F"/>
                        </a:buClr>
                        <a:buSzPct val="75000"/>
                        <a:buFont typeface="Wingdings" pitchFamily="2" charset="2"/>
                        <a:buNone/>
                        <a:tabLst/>
                      </a:pPr>
                      <a:r>
                        <a:rPr kumimoji="1" lang="en-US" sz="2200" b="1" i="0" u="none" strike="noStrike" cap="none" normalizeH="0" baseline="0">
                          <a:ln>
                            <a:noFill/>
                          </a:ln>
                          <a:solidFill>
                            <a:schemeClr val="tx1"/>
                          </a:solidFill>
                          <a:effectLst/>
                          <a:latin typeface="Franklin Gothic Book" pitchFamily="34" charset="0"/>
                        </a:rPr>
                        <a:t>(HRA)</a:t>
                      </a:r>
                    </a:p>
                  </a:txBody>
                  <a:tcPr marL="0" marR="0" marT="0" marB="0" anchor="ctr" horzOverflow="overflow">
                    <a:lnL cap="flat">
                      <a:noFill/>
                    </a:lnL>
                    <a:lnR>
                      <a:noFill/>
                    </a:lnR>
                    <a:lnT w="19050" cap="flat" cmpd="sng" algn="ctr">
                      <a:solidFill>
                        <a:srgbClr val="EAEAEA"/>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a:ln>
                            <a:noFill/>
                          </a:ln>
                          <a:solidFill>
                            <a:schemeClr val="tx1"/>
                          </a:solidFill>
                          <a:effectLst/>
                          <a:latin typeface="Franklin Gothic Book" pitchFamily="34" charset="0"/>
                        </a:rPr>
                        <a:t>None</a:t>
                      </a:r>
                    </a:p>
                  </a:txBody>
                  <a:tcPr marL="0" marR="0" marT="0" marB="0" anchor="ctr" horzOverflow="overflow">
                    <a:lnL>
                      <a:noFill/>
                    </a:lnL>
                    <a:lnR>
                      <a:noFill/>
                    </a:lnR>
                    <a:lnT w="19050" cap="flat" cmpd="sng" algn="ctr">
                      <a:solidFill>
                        <a:srgbClr val="EAEAEA"/>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dirty="0">
                          <a:ln>
                            <a:noFill/>
                          </a:ln>
                          <a:solidFill>
                            <a:schemeClr val="tx1"/>
                          </a:solidFill>
                          <a:effectLst/>
                          <a:latin typeface="Franklin Gothic Book" pitchFamily="34" charset="0"/>
                        </a:rPr>
                        <a:t>$2,400/year</a:t>
                      </a:r>
                    </a:p>
                  </a:txBody>
                  <a:tcPr marL="0" marR="0" marT="0" marB="0" anchor="ctr" horzOverflow="overflow">
                    <a:lnL>
                      <a:noFill/>
                    </a:lnL>
                    <a:lnR cap="flat">
                      <a:noFill/>
                    </a:lnR>
                    <a:lnT w="19050" cap="flat" cmpd="sng" algn="ctr">
                      <a:solidFill>
                        <a:srgbClr val="EAEAEA"/>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4"/>
                  </a:ext>
                </a:extLst>
              </a:tr>
            </a:tbl>
          </a:graphicData>
        </a:graphic>
      </p:graphicFrame>
      <p:pic>
        <p:nvPicPr>
          <p:cNvPr id="23575" name="Picture 6" descr="MANS HAND HOLDING A YOUNG BOYS HAND">
            <a:extLst>
              <a:ext uri="{FF2B5EF4-FFF2-40B4-BE49-F238E27FC236}">
                <a16:creationId xmlns:a16="http://schemas.microsoft.com/office/drawing/2014/main" xmlns="" id="{D4B58B33-E219-76CD-6BEB-09FF1195A8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B67CFE28-CD9E-3BC5-6A3A-2E3A9529826D}"/>
              </a:ext>
            </a:extLst>
          </p:cNvPr>
          <p:cNvSpPr>
            <a:spLocks noGrp="1" noChangeArrowheads="1"/>
          </p:cNvSpPr>
          <p:nvPr>
            <p:ph type="title"/>
          </p:nvPr>
        </p:nvSpPr>
        <p:spPr>
          <a:xfrm>
            <a:off x="1981200" y="838200"/>
            <a:ext cx="7162800" cy="715963"/>
          </a:xfrm>
        </p:spPr>
        <p:txBody>
          <a:bodyPr/>
          <a:lstStyle/>
          <a:p>
            <a:r>
              <a:rPr lang="en-US" altLang="en-US" sz="3600" b="1">
                <a:latin typeface="Franklin Gothic Demi" panose="020B0603020102020204" pitchFamily="34" charset="0"/>
              </a:rPr>
              <a:t>Case Study:  Union Group </a:t>
            </a:r>
            <a:r>
              <a:rPr lang="en-US" altLang="en-US" sz="2600" b="1" i="1">
                <a:latin typeface="Franklin Gothic Demi" panose="020B0603020102020204" pitchFamily="34" charset="0"/>
              </a:rPr>
              <a:t>(continued)</a:t>
            </a:r>
          </a:p>
        </p:txBody>
      </p:sp>
      <p:sp>
        <p:nvSpPr>
          <p:cNvPr id="149507" name="Text Box 3">
            <a:extLst>
              <a:ext uri="{FF2B5EF4-FFF2-40B4-BE49-F238E27FC236}">
                <a16:creationId xmlns:a16="http://schemas.microsoft.com/office/drawing/2014/main" xmlns="" id="{1A006E7C-828D-06D7-986D-A5FE3DE5624E}"/>
              </a:ext>
            </a:extLst>
          </p:cNvPr>
          <p:cNvSpPr txBox="1">
            <a:spLocks noChangeArrowheads="1"/>
          </p:cNvSpPr>
          <p:nvPr/>
        </p:nvSpPr>
        <p:spPr bwMode="auto">
          <a:xfrm>
            <a:off x="533400" y="1981200"/>
            <a:ext cx="8229600" cy="515938"/>
          </a:xfrm>
          <a:prstGeom prst="rect">
            <a:avLst/>
          </a:prstGeom>
          <a:noFill/>
          <a:ln w="12700" algn="ctr">
            <a:noFill/>
            <a:miter lim="800000"/>
            <a:headEnd/>
            <a:tailEnd/>
          </a:ln>
          <a:effectLst/>
        </p:spPr>
        <p:txBody>
          <a:bodyPr lIns="90488" tIns="44450" rIns="90488" bIns="44450">
            <a:spAutoFit/>
          </a:bodyPr>
          <a:lstStyle/>
          <a:p>
            <a:pPr eaLnBrk="0" hangingPunct="0">
              <a:spcBef>
                <a:spcPct val="50000"/>
              </a:spcBef>
              <a:defRPr/>
            </a:pPr>
            <a:endParaRPr lang="en-US" b="1">
              <a:effectLst>
                <a:outerShdw blurRad="38100" dist="38100" dir="2700000" algn="tl">
                  <a:srgbClr val="FFFFFF"/>
                </a:outerShdw>
              </a:effectLst>
              <a:latin typeface="Franklin Gothic Medium" pitchFamily="34" charset="0"/>
              <a:cs typeface="+mn-cs"/>
            </a:endParaRPr>
          </a:p>
        </p:txBody>
      </p:sp>
      <p:sp>
        <p:nvSpPr>
          <p:cNvPr id="24580" name="Text Box 4">
            <a:extLst>
              <a:ext uri="{FF2B5EF4-FFF2-40B4-BE49-F238E27FC236}">
                <a16:creationId xmlns:a16="http://schemas.microsoft.com/office/drawing/2014/main" xmlns="" id="{566051DD-FEA1-EB60-5FF9-67157BFDD901}"/>
              </a:ext>
            </a:extLst>
          </p:cNvPr>
          <p:cNvSpPr txBox="1">
            <a:spLocks noChangeArrowheads="1"/>
          </p:cNvSpPr>
          <p:nvPr/>
        </p:nvSpPr>
        <p:spPr bwMode="auto">
          <a:xfrm>
            <a:off x="990600" y="1752600"/>
            <a:ext cx="77724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marL="290513" indent="-290513"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just">
              <a:spcBef>
                <a:spcPct val="50000"/>
              </a:spcBef>
            </a:pPr>
            <a:r>
              <a:rPr lang="en-US" altLang="en-US" b="1">
                <a:latin typeface="Franklin Gothic Book" panose="020B0503020102020204" pitchFamily="34" charset="0"/>
              </a:rPr>
              <a:t>NOTE: </a:t>
            </a:r>
          </a:p>
          <a:p>
            <a:pPr>
              <a:spcBef>
                <a:spcPct val="50000"/>
              </a:spcBef>
              <a:buClr>
                <a:srgbClr val="5F5F5F"/>
              </a:buClr>
              <a:buSzPct val="90000"/>
              <a:buFont typeface="Wingdings" pitchFamily="2" charset="2"/>
              <a:buChar char="§"/>
            </a:pPr>
            <a:r>
              <a:rPr lang="en-US" altLang="en-US">
                <a:latin typeface="Franklin Gothic Book" panose="020B0503020102020204" pitchFamily="34" charset="0"/>
              </a:rPr>
              <a:t>Fixed Cost Savings of $850/employee/first year.</a:t>
            </a:r>
          </a:p>
          <a:p>
            <a:pPr>
              <a:spcBef>
                <a:spcPct val="50000"/>
              </a:spcBef>
              <a:buClr>
                <a:srgbClr val="5F5F5F"/>
              </a:buClr>
              <a:buSzPct val="90000"/>
              <a:buFont typeface="Wingdings" pitchFamily="2" charset="2"/>
              <a:buChar char="§"/>
            </a:pPr>
            <a:r>
              <a:rPr lang="en-US" altLang="en-US">
                <a:latin typeface="Franklin Gothic Book" panose="020B0503020102020204" pitchFamily="34" charset="0"/>
              </a:rPr>
              <a:t>Projected $1,500/employee/year over-funding of self-insured plan!</a:t>
            </a:r>
          </a:p>
          <a:p>
            <a:pPr>
              <a:spcBef>
                <a:spcPct val="50000"/>
              </a:spcBef>
              <a:buClr>
                <a:srgbClr val="5F5F5F"/>
              </a:buClr>
              <a:buSzPct val="90000"/>
              <a:buFont typeface="Wingdings" pitchFamily="2" charset="2"/>
              <a:buChar char="§"/>
            </a:pPr>
            <a:r>
              <a:rPr lang="en-US" altLang="en-US">
                <a:latin typeface="Franklin Gothic Book" panose="020B0503020102020204" pitchFamily="34" charset="0"/>
              </a:rPr>
              <a:t>We are confident that there are more adjustments for next year!</a:t>
            </a:r>
          </a:p>
          <a:p>
            <a:pPr>
              <a:spcBef>
                <a:spcPct val="50000"/>
              </a:spcBef>
            </a:pPr>
            <a:endParaRPr lang="en-US" altLang="en-US">
              <a:solidFill>
                <a:srgbClr val="FFFFFF"/>
              </a:solidFill>
              <a:latin typeface="Franklin Gothic Book" panose="020B0503020102020204" pitchFamily="34" charset="0"/>
            </a:endParaRPr>
          </a:p>
        </p:txBody>
      </p:sp>
      <p:pic>
        <p:nvPicPr>
          <p:cNvPr id="24581" name="Picture 6" descr="MANS HAND HOLDING A YOUNG BOYS HAND">
            <a:extLst>
              <a:ext uri="{FF2B5EF4-FFF2-40B4-BE49-F238E27FC236}">
                <a16:creationId xmlns:a16="http://schemas.microsoft.com/office/drawing/2014/main" xmlns="" id="{370C9323-C441-566C-B799-35D545691E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724FBB3A-F337-DF89-8DF6-FD42E70C1AF6}"/>
              </a:ext>
            </a:extLst>
          </p:cNvPr>
          <p:cNvSpPr>
            <a:spLocks noGrp="1" noChangeArrowheads="1"/>
          </p:cNvSpPr>
          <p:nvPr>
            <p:ph type="title"/>
          </p:nvPr>
        </p:nvSpPr>
        <p:spPr>
          <a:xfrm>
            <a:off x="2057400" y="838200"/>
            <a:ext cx="6629400" cy="533400"/>
          </a:xfrm>
        </p:spPr>
        <p:txBody>
          <a:bodyPr/>
          <a:lstStyle/>
          <a:p>
            <a:r>
              <a:rPr lang="en-US" altLang="en-US" sz="3600" b="1">
                <a:latin typeface="Franklin Gothic Demi" panose="020B0603020102020204" pitchFamily="34" charset="0"/>
              </a:rPr>
              <a:t>Case Study:  Financial Services</a:t>
            </a:r>
          </a:p>
        </p:txBody>
      </p:sp>
      <p:graphicFrame>
        <p:nvGraphicFramePr>
          <p:cNvPr id="223278" name="Group 46">
            <a:extLst>
              <a:ext uri="{FF2B5EF4-FFF2-40B4-BE49-F238E27FC236}">
                <a16:creationId xmlns:a16="http://schemas.microsoft.com/office/drawing/2014/main" xmlns="" id="{87A9770F-4E81-06D4-2287-29321F06E5F6}"/>
              </a:ext>
            </a:extLst>
          </p:cNvPr>
          <p:cNvGraphicFramePr>
            <a:graphicFrameLocks noGrp="1"/>
          </p:cNvGraphicFramePr>
          <p:nvPr>
            <p:ph idx="1"/>
            <p:extLst>
              <p:ext uri="{D42A27DB-BD31-4B8C-83A1-F6EECF244321}">
                <p14:modId xmlns:p14="http://schemas.microsoft.com/office/powerpoint/2010/main" val="3844874135"/>
              </p:ext>
            </p:extLst>
          </p:nvPr>
        </p:nvGraphicFramePr>
        <p:xfrm>
          <a:off x="838200" y="1905000"/>
          <a:ext cx="7924800" cy="4106864"/>
        </p:xfrm>
        <a:graphic>
          <a:graphicData uri="http://schemas.openxmlformats.org/drawingml/2006/table">
            <a:tbl>
              <a:tblPr/>
              <a:tblGrid>
                <a:gridCol w="2286000">
                  <a:extLst>
                    <a:ext uri="{9D8B030D-6E8A-4147-A177-3AD203B41FA5}">
                      <a16:colId xmlns:a16="http://schemas.microsoft.com/office/drawing/2014/main" xmlns="" val="20000"/>
                    </a:ext>
                  </a:extLst>
                </a:gridCol>
                <a:gridCol w="2579688">
                  <a:extLst>
                    <a:ext uri="{9D8B030D-6E8A-4147-A177-3AD203B41FA5}">
                      <a16:colId xmlns:a16="http://schemas.microsoft.com/office/drawing/2014/main" xmlns="" val="20001"/>
                    </a:ext>
                  </a:extLst>
                </a:gridCol>
                <a:gridCol w="3059112">
                  <a:extLst>
                    <a:ext uri="{9D8B030D-6E8A-4147-A177-3AD203B41FA5}">
                      <a16:colId xmlns:a16="http://schemas.microsoft.com/office/drawing/2014/main" xmlns="" val="20002"/>
                    </a:ext>
                  </a:extLst>
                </a:gridCol>
              </a:tblGrid>
              <a:tr h="763749">
                <a:tc>
                  <a:txBody>
                    <a:bodyPr/>
                    <a:lstStyle/>
                    <a:p>
                      <a:pPr marL="0" marR="0" lvl="0" indent="0" algn="ct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endParaRPr kumimoji="1" lang="en-US" sz="2600" b="0" i="0" u="none" strike="noStrike" cap="none" normalizeH="0" baseline="0" dirty="0">
                        <a:ln>
                          <a:noFill/>
                        </a:ln>
                        <a:solidFill>
                          <a:schemeClr val="tx1"/>
                        </a:solidFill>
                        <a:effectLst/>
                        <a:latin typeface="Franklin Gothic Book" pitchFamily="34" charset="0"/>
                      </a:endParaRPr>
                    </a:p>
                  </a:txBody>
                  <a:tcPr marL="90488" marR="90488" marT="41382" marB="41382" horzOverflow="overflow">
                    <a:lnL cap="flat">
                      <a:noFill/>
                    </a:lnL>
                    <a:lnR>
                      <a:noFill/>
                    </a:lnR>
                    <a:lnT cap="flat">
                      <a:noFill/>
                    </a:lnT>
                    <a:lnB w="1905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dirty="0">
                          <a:ln>
                            <a:noFill/>
                          </a:ln>
                          <a:solidFill>
                            <a:schemeClr val="tx1"/>
                          </a:solidFill>
                          <a:effectLst/>
                          <a:latin typeface="Franklin Gothic Book" pitchFamily="34" charset="0"/>
                        </a:rPr>
                        <a:t>Fully Insured Trust</a:t>
                      </a:r>
                    </a:p>
                  </a:txBody>
                  <a:tcPr marL="90488" marR="90488" marT="41382" marB="41382" horzOverflow="overflow">
                    <a:lnL>
                      <a:noFill/>
                    </a:lnL>
                    <a:lnR>
                      <a:noFill/>
                    </a:lnR>
                    <a:lnT cap="flat">
                      <a:noFill/>
                    </a:lnT>
                    <a:lnB w="1905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a:ln>
                            <a:noFill/>
                          </a:ln>
                          <a:solidFill>
                            <a:schemeClr val="tx1"/>
                          </a:solidFill>
                          <a:effectLst/>
                          <a:latin typeface="Franklin Gothic Book" pitchFamily="34" charset="0"/>
                        </a:rPr>
                        <a:t>Self-Insured Model</a:t>
                      </a:r>
                    </a:p>
                  </a:txBody>
                  <a:tcPr marL="90488" marR="90488" marT="41382" marB="41382" horzOverflow="overflow">
                    <a:lnL>
                      <a:noFill/>
                    </a:lnL>
                    <a:lnR cap="flat">
                      <a:noFill/>
                    </a:lnR>
                    <a:lnT cap="flat">
                      <a:noFill/>
                    </a:lnT>
                    <a:lnB w="19050" cap="flat" cmpd="sng" algn="ctr">
                      <a:solidFill>
                        <a:srgbClr val="EAEAE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25672">
                <a:tc>
                  <a:txBody>
                    <a:bodyPr/>
                    <a:lstStyle/>
                    <a:p>
                      <a:pPr marL="0" marR="0" lvl="0" indent="0" algn="l"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dirty="0">
                          <a:ln>
                            <a:noFill/>
                          </a:ln>
                          <a:solidFill>
                            <a:schemeClr val="tx1"/>
                          </a:solidFill>
                          <a:effectLst/>
                          <a:latin typeface="Franklin Gothic Book" pitchFamily="34" charset="0"/>
                        </a:rPr>
                        <a:t>Deductible</a:t>
                      </a:r>
                    </a:p>
                  </a:txBody>
                  <a:tcPr marL="0" marR="0" marT="0" marB="0" anchor="ctr" horzOverflow="overflow">
                    <a:lnL cap="flat">
                      <a:noFill/>
                    </a:lnL>
                    <a:lnR>
                      <a:noFill/>
                    </a:lnR>
                    <a:lnT w="19050" cap="flat" cmpd="sng" algn="ctr">
                      <a:solidFill>
                        <a:srgbClr val="EAEAEA"/>
                      </a:solidFill>
                      <a:prstDash val="solid"/>
                      <a:round/>
                      <a:headEnd type="none" w="med" len="med"/>
                      <a:tailEnd type="none" w="med" len="med"/>
                    </a:lnT>
                    <a:lnB w="1905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dirty="0">
                          <a:ln>
                            <a:noFill/>
                          </a:ln>
                          <a:solidFill>
                            <a:schemeClr val="tx1"/>
                          </a:solidFill>
                          <a:effectLst/>
                          <a:latin typeface="Franklin Gothic Book" pitchFamily="34" charset="0"/>
                        </a:rPr>
                        <a:t>$200.00</a:t>
                      </a:r>
                    </a:p>
                  </a:txBody>
                  <a:tcPr marL="0" marR="0" marT="0" marB="0" anchor="ctr" horzOverflow="overflow">
                    <a:lnL>
                      <a:noFill/>
                    </a:lnL>
                    <a:lnR>
                      <a:noFill/>
                    </a:lnR>
                    <a:lnT w="19050" cap="flat" cmpd="sng" algn="ctr">
                      <a:solidFill>
                        <a:srgbClr val="EAEAEA"/>
                      </a:solidFill>
                      <a:prstDash val="solid"/>
                      <a:round/>
                      <a:headEnd type="none" w="med" len="med"/>
                      <a:tailEnd type="none" w="med" len="med"/>
                    </a:lnT>
                    <a:lnB w="1905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a:ln>
                            <a:noFill/>
                          </a:ln>
                          <a:solidFill>
                            <a:schemeClr val="tx1"/>
                          </a:solidFill>
                          <a:effectLst/>
                          <a:latin typeface="Franklin Gothic Book" pitchFamily="34" charset="0"/>
                        </a:rPr>
                        <a:t>$1,000.00</a:t>
                      </a:r>
                    </a:p>
                  </a:txBody>
                  <a:tcPr marL="0" marR="0" marT="0" marB="0" anchor="ctr" horzOverflow="overflow">
                    <a:lnL>
                      <a:noFill/>
                    </a:lnL>
                    <a:lnR cap="flat">
                      <a:noFill/>
                    </a:lnR>
                    <a:lnT w="19050" cap="flat" cmpd="sng" algn="ctr">
                      <a:solidFill>
                        <a:srgbClr val="EAEAEA"/>
                      </a:solidFill>
                      <a:prstDash val="solid"/>
                      <a:round/>
                      <a:headEnd type="none" w="med" len="med"/>
                      <a:tailEnd type="none" w="med" len="med"/>
                    </a:lnT>
                    <a:lnB w="19050" cap="flat" cmpd="sng" algn="ctr">
                      <a:solidFill>
                        <a:srgbClr val="EAEAE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79855">
                <a:tc>
                  <a:txBody>
                    <a:bodyPr/>
                    <a:lstStyle/>
                    <a:p>
                      <a:pPr marL="0" marR="0" lvl="0" indent="0" algn="l"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dirty="0">
                          <a:ln>
                            <a:noFill/>
                          </a:ln>
                          <a:solidFill>
                            <a:schemeClr val="tx1"/>
                          </a:solidFill>
                          <a:effectLst/>
                          <a:latin typeface="Franklin Gothic Book" pitchFamily="34" charset="0"/>
                        </a:rPr>
                        <a:t>Co-pay</a:t>
                      </a:r>
                    </a:p>
                  </a:txBody>
                  <a:tcPr marL="0" marR="0" marT="0" marB="0" anchor="ctr" horzOverflow="overflow">
                    <a:lnL cap="flat">
                      <a:noFill/>
                    </a:lnL>
                    <a:lnR>
                      <a:noFill/>
                    </a:lnR>
                    <a:lnT w="19050" cap="flat" cmpd="sng" algn="ctr">
                      <a:solidFill>
                        <a:srgbClr val="EAEAEA"/>
                      </a:solidFill>
                      <a:prstDash val="solid"/>
                      <a:round/>
                      <a:headEnd type="none" w="med" len="med"/>
                      <a:tailEnd type="none" w="med" len="med"/>
                    </a:lnT>
                    <a:lnB w="1905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dirty="0">
                          <a:ln>
                            <a:noFill/>
                          </a:ln>
                          <a:solidFill>
                            <a:schemeClr val="tx1"/>
                          </a:solidFill>
                          <a:effectLst/>
                          <a:latin typeface="Franklin Gothic Book" pitchFamily="34" charset="0"/>
                        </a:rPr>
                        <a:t>$15.00</a:t>
                      </a:r>
                    </a:p>
                  </a:txBody>
                  <a:tcPr marL="0" marR="0" marT="0" marB="0" anchor="ctr" horzOverflow="overflow">
                    <a:lnL>
                      <a:noFill/>
                    </a:lnL>
                    <a:lnR>
                      <a:noFill/>
                    </a:lnR>
                    <a:lnT w="19050" cap="flat" cmpd="sng" algn="ctr">
                      <a:solidFill>
                        <a:srgbClr val="EAEAEA"/>
                      </a:solidFill>
                      <a:prstDash val="solid"/>
                      <a:round/>
                      <a:headEnd type="none" w="med" len="med"/>
                      <a:tailEnd type="none" w="med" len="med"/>
                    </a:lnT>
                    <a:lnB w="1905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dirty="0">
                          <a:ln>
                            <a:noFill/>
                          </a:ln>
                          <a:solidFill>
                            <a:schemeClr val="tx1"/>
                          </a:solidFill>
                          <a:effectLst/>
                          <a:latin typeface="Franklin Gothic Book" pitchFamily="34" charset="0"/>
                        </a:rPr>
                        <a:t>$15.00</a:t>
                      </a:r>
                    </a:p>
                  </a:txBody>
                  <a:tcPr marL="0" marR="0" marT="0" marB="0" anchor="ctr" horzOverflow="overflow">
                    <a:lnL>
                      <a:noFill/>
                    </a:lnL>
                    <a:lnR cap="flat">
                      <a:noFill/>
                    </a:lnR>
                    <a:lnT w="19050" cap="flat" cmpd="sng" algn="ctr">
                      <a:solidFill>
                        <a:srgbClr val="EAEAEA"/>
                      </a:solidFill>
                      <a:prstDash val="solid"/>
                      <a:round/>
                      <a:headEnd type="none" w="med" len="med"/>
                      <a:tailEnd type="none" w="med" len="med"/>
                    </a:lnT>
                    <a:lnB w="19050" cap="flat" cmpd="sng" algn="ctr">
                      <a:solidFill>
                        <a:srgbClr val="EAEAE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59664">
                <a:tc>
                  <a:txBody>
                    <a:bodyPr/>
                    <a:lstStyle/>
                    <a:p>
                      <a:pPr marL="0" marR="0" lvl="0" indent="0" algn="l" defTabSz="914400" rtl="0" eaLnBrk="0" fontAlgn="base" latinLnBrk="0" hangingPunct="0">
                        <a:lnSpc>
                          <a:spcPct val="70000"/>
                        </a:lnSpc>
                        <a:spcBef>
                          <a:spcPct val="10000"/>
                        </a:spcBef>
                        <a:spcAft>
                          <a:spcPct val="0"/>
                        </a:spcAft>
                        <a:buClr>
                          <a:srgbClr val="5F5F5F"/>
                        </a:buClr>
                        <a:buSzPct val="75000"/>
                        <a:buFont typeface="Wingdings" pitchFamily="2" charset="2"/>
                        <a:buNone/>
                        <a:tabLst/>
                      </a:pPr>
                      <a:r>
                        <a:rPr kumimoji="1" lang="en-US" sz="2200" b="1" i="0" u="none" strike="noStrike" cap="none" normalizeH="0" baseline="0" dirty="0">
                          <a:ln>
                            <a:noFill/>
                          </a:ln>
                          <a:solidFill>
                            <a:schemeClr val="tx1"/>
                          </a:solidFill>
                          <a:effectLst/>
                          <a:latin typeface="Franklin Gothic Book" pitchFamily="34" charset="0"/>
                        </a:rPr>
                        <a:t>Maximum</a:t>
                      </a:r>
                    </a:p>
                    <a:p>
                      <a:pPr marL="0" marR="0" lvl="0" indent="0" algn="l"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dirty="0">
                          <a:ln>
                            <a:noFill/>
                          </a:ln>
                          <a:solidFill>
                            <a:schemeClr val="tx1"/>
                          </a:solidFill>
                          <a:effectLst/>
                          <a:latin typeface="Franklin Gothic Book" pitchFamily="34" charset="0"/>
                        </a:rPr>
                        <a:t>Out of Pocket</a:t>
                      </a:r>
                    </a:p>
                  </a:txBody>
                  <a:tcPr marL="0" marR="0" marT="0" marB="0" anchor="ctr" horzOverflow="overflow">
                    <a:lnL cap="flat">
                      <a:noFill/>
                    </a:lnL>
                    <a:lnR>
                      <a:noFill/>
                    </a:lnR>
                    <a:lnT w="19050" cap="flat" cmpd="sng" algn="ctr">
                      <a:solidFill>
                        <a:srgbClr val="EAEAEA"/>
                      </a:solidFill>
                      <a:prstDash val="solid"/>
                      <a:round/>
                      <a:headEnd type="none" w="med" len="med"/>
                      <a:tailEnd type="none" w="med" len="med"/>
                    </a:lnT>
                    <a:lnB w="1905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dirty="0">
                          <a:ln>
                            <a:noFill/>
                          </a:ln>
                          <a:solidFill>
                            <a:schemeClr val="tx1"/>
                          </a:solidFill>
                          <a:effectLst/>
                          <a:latin typeface="Franklin Gothic Book" pitchFamily="34" charset="0"/>
                        </a:rPr>
                        <a:t>$</a:t>
                      </a:r>
                      <a:r>
                        <a:rPr kumimoji="1" lang="en-US" sz="2200" b="1" i="0" u="none" strike="noStrike" cap="none" normalizeH="0" baseline="0" dirty="0" smtClean="0">
                          <a:ln>
                            <a:noFill/>
                          </a:ln>
                          <a:solidFill>
                            <a:schemeClr val="tx1"/>
                          </a:solidFill>
                          <a:effectLst/>
                          <a:latin typeface="Franklin Gothic Book" pitchFamily="34" charset="0"/>
                        </a:rPr>
                        <a:t>1,000.00</a:t>
                      </a:r>
                      <a:endParaRPr kumimoji="1" lang="en-US" sz="2200" b="1" i="0" u="none" strike="noStrike" cap="none" normalizeH="0" baseline="0" dirty="0">
                        <a:ln>
                          <a:noFill/>
                        </a:ln>
                        <a:solidFill>
                          <a:schemeClr val="tx1"/>
                        </a:solidFill>
                        <a:effectLst/>
                        <a:latin typeface="Franklin Gothic Book" pitchFamily="34" charset="0"/>
                      </a:endParaRPr>
                    </a:p>
                  </a:txBody>
                  <a:tcPr marL="0" marR="0" marT="0" marB="0" anchor="ctr" horzOverflow="overflow">
                    <a:lnL>
                      <a:noFill/>
                    </a:lnL>
                    <a:lnR>
                      <a:noFill/>
                    </a:lnR>
                    <a:lnT w="19050" cap="flat" cmpd="sng" algn="ctr">
                      <a:solidFill>
                        <a:srgbClr val="EAEAEA"/>
                      </a:solidFill>
                      <a:prstDash val="solid"/>
                      <a:round/>
                      <a:headEnd type="none" w="med" len="med"/>
                      <a:tailEnd type="none" w="med" len="med"/>
                    </a:lnT>
                    <a:lnB w="1905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dirty="0">
                          <a:ln>
                            <a:noFill/>
                          </a:ln>
                          <a:solidFill>
                            <a:schemeClr val="tx1"/>
                          </a:solidFill>
                          <a:effectLst/>
                          <a:latin typeface="Franklin Gothic Book" pitchFamily="34" charset="0"/>
                        </a:rPr>
                        <a:t>$1,000.00</a:t>
                      </a:r>
                    </a:p>
                  </a:txBody>
                  <a:tcPr marL="0" marR="0" marT="0" marB="0" anchor="ctr" horzOverflow="overflow">
                    <a:lnL>
                      <a:noFill/>
                    </a:lnL>
                    <a:lnR cap="flat">
                      <a:noFill/>
                    </a:lnR>
                    <a:lnT w="19050" cap="flat" cmpd="sng" algn="ctr">
                      <a:solidFill>
                        <a:srgbClr val="EAEAEA"/>
                      </a:solidFill>
                      <a:prstDash val="solid"/>
                      <a:round/>
                      <a:headEnd type="none" w="med" len="med"/>
                      <a:tailEnd type="none" w="med" len="med"/>
                    </a:lnT>
                    <a:lnB w="19050" cap="flat" cmpd="sng" algn="ctr">
                      <a:solidFill>
                        <a:srgbClr val="EAEAE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177924">
                <a:tc>
                  <a:txBody>
                    <a:bodyPr/>
                    <a:lstStyle/>
                    <a:p>
                      <a:pPr marL="0" marR="0" lvl="0" indent="0" algn="l"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dirty="0">
                          <a:ln>
                            <a:noFill/>
                          </a:ln>
                          <a:solidFill>
                            <a:schemeClr val="tx1"/>
                          </a:solidFill>
                          <a:effectLst/>
                          <a:latin typeface="Franklin Gothic Book" pitchFamily="34" charset="0"/>
                        </a:rPr>
                        <a:t>Medical Retirement</a:t>
                      </a:r>
                    </a:p>
                    <a:p>
                      <a:pPr marL="0" marR="0" lvl="0" indent="0" algn="l" defTabSz="914400" rtl="0" eaLnBrk="0" fontAlgn="base" latinLnBrk="0" hangingPunct="0">
                        <a:lnSpc>
                          <a:spcPct val="100000"/>
                        </a:lnSpc>
                        <a:spcBef>
                          <a:spcPct val="0"/>
                        </a:spcBef>
                        <a:spcAft>
                          <a:spcPct val="0"/>
                        </a:spcAft>
                        <a:buClr>
                          <a:srgbClr val="5F5F5F"/>
                        </a:buClr>
                        <a:buSzPct val="75000"/>
                        <a:buFont typeface="Wingdings" pitchFamily="2" charset="2"/>
                        <a:buNone/>
                        <a:tabLst/>
                      </a:pPr>
                      <a:r>
                        <a:rPr kumimoji="1" lang="en-US" sz="2200" b="1" i="0" u="none" strike="noStrike" cap="none" normalizeH="0" baseline="0" dirty="0">
                          <a:ln>
                            <a:noFill/>
                          </a:ln>
                          <a:solidFill>
                            <a:schemeClr val="tx1"/>
                          </a:solidFill>
                          <a:effectLst/>
                          <a:latin typeface="Franklin Gothic Book" pitchFamily="34" charset="0"/>
                        </a:rPr>
                        <a:t>(HRA)</a:t>
                      </a:r>
                    </a:p>
                  </a:txBody>
                  <a:tcPr marL="0" marR="0" marT="0" marB="0" anchor="ctr" horzOverflow="overflow">
                    <a:lnL cap="flat">
                      <a:noFill/>
                    </a:lnL>
                    <a:lnR>
                      <a:noFill/>
                    </a:lnR>
                    <a:lnT w="19050" cap="flat" cmpd="sng" algn="ctr">
                      <a:solidFill>
                        <a:srgbClr val="EAEAEA"/>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a:ln>
                            <a:noFill/>
                          </a:ln>
                          <a:solidFill>
                            <a:schemeClr val="tx1"/>
                          </a:solidFill>
                          <a:effectLst/>
                          <a:latin typeface="Franklin Gothic Book" pitchFamily="34" charset="0"/>
                        </a:rPr>
                        <a:t>None</a:t>
                      </a:r>
                    </a:p>
                  </a:txBody>
                  <a:tcPr marL="0" marR="0" marT="0" marB="0" anchor="ctr" horzOverflow="overflow">
                    <a:lnL>
                      <a:noFill/>
                    </a:lnL>
                    <a:lnR>
                      <a:noFill/>
                    </a:lnR>
                    <a:lnT w="19050" cap="flat" cmpd="sng" algn="ctr">
                      <a:solidFill>
                        <a:srgbClr val="EAEAEA"/>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5F5F5F"/>
                        </a:buClr>
                        <a:buSzPct val="75000"/>
                        <a:buFont typeface="Wingdings" pitchFamily="2" charset="2"/>
                        <a:buNone/>
                        <a:tabLst/>
                      </a:pPr>
                      <a:r>
                        <a:rPr kumimoji="1" lang="en-US" sz="2200" b="1" i="0" u="none" strike="noStrike" cap="none" normalizeH="0" baseline="0" dirty="0">
                          <a:ln>
                            <a:noFill/>
                          </a:ln>
                          <a:solidFill>
                            <a:schemeClr val="tx1"/>
                          </a:solidFill>
                          <a:effectLst/>
                          <a:latin typeface="Franklin Gothic Book" pitchFamily="34" charset="0"/>
                        </a:rPr>
                        <a:t>$1,200/year</a:t>
                      </a:r>
                    </a:p>
                  </a:txBody>
                  <a:tcPr marL="0" marR="0" marT="0" marB="0" anchor="ctr" horzOverflow="overflow">
                    <a:lnL>
                      <a:noFill/>
                    </a:lnL>
                    <a:lnR cap="flat">
                      <a:noFill/>
                    </a:lnR>
                    <a:lnT w="19050" cap="flat" cmpd="sng" algn="ctr">
                      <a:solidFill>
                        <a:srgbClr val="EAEAEA"/>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4"/>
                  </a:ext>
                </a:extLst>
              </a:tr>
            </a:tbl>
          </a:graphicData>
        </a:graphic>
      </p:graphicFrame>
      <p:pic>
        <p:nvPicPr>
          <p:cNvPr id="25623" name="Picture 6" descr="MANS HAND HOLDING A YOUNG BOYS HAND">
            <a:extLst>
              <a:ext uri="{FF2B5EF4-FFF2-40B4-BE49-F238E27FC236}">
                <a16:creationId xmlns:a16="http://schemas.microsoft.com/office/drawing/2014/main" xmlns="" id="{2F176946-AE22-FAA8-F47D-3845B9B378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527D1CA7-0522-21C7-1E67-78085F2F5E77}"/>
              </a:ext>
            </a:extLst>
          </p:cNvPr>
          <p:cNvSpPr>
            <a:spLocks noGrp="1" noChangeArrowheads="1"/>
          </p:cNvSpPr>
          <p:nvPr>
            <p:ph type="title"/>
          </p:nvPr>
        </p:nvSpPr>
        <p:spPr>
          <a:xfrm>
            <a:off x="1676400" y="838200"/>
            <a:ext cx="8077200" cy="715963"/>
          </a:xfrm>
        </p:spPr>
        <p:txBody>
          <a:bodyPr/>
          <a:lstStyle/>
          <a:p>
            <a:r>
              <a:rPr lang="en-US" altLang="en-US" sz="3200" b="1">
                <a:latin typeface="Franklin Gothic Demi" panose="020B0603020102020204" pitchFamily="34" charset="0"/>
              </a:rPr>
              <a:t>Case Study: Financial Services</a:t>
            </a:r>
            <a:r>
              <a:rPr lang="en-US" altLang="en-US" sz="3600" b="1" i="1">
                <a:latin typeface="Franklin Gothic Demi" panose="020B0603020102020204" pitchFamily="34" charset="0"/>
              </a:rPr>
              <a:t> </a:t>
            </a:r>
            <a:r>
              <a:rPr lang="en-US" altLang="en-US" sz="2600" b="1" i="1">
                <a:latin typeface="Franklin Gothic Demi" panose="020B0603020102020204" pitchFamily="34" charset="0"/>
              </a:rPr>
              <a:t>(continued)</a:t>
            </a:r>
          </a:p>
        </p:txBody>
      </p:sp>
      <p:sp>
        <p:nvSpPr>
          <p:cNvPr id="153603" name="Text Box 3">
            <a:extLst>
              <a:ext uri="{FF2B5EF4-FFF2-40B4-BE49-F238E27FC236}">
                <a16:creationId xmlns:a16="http://schemas.microsoft.com/office/drawing/2014/main" xmlns="" id="{50512443-E457-F2C8-3EDC-873FBF439D5D}"/>
              </a:ext>
            </a:extLst>
          </p:cNvPr>
          <p:cNvSpPr txBox="1">
            <a:spLocks noChangeArrowheads="1"/>
          </p:cNvSpPr>
          <p:nvPr/>
        </p:nvSpPr>
        <p:spPr bwMode="auto">
          <a:xfrm>
            <a:off x="533400" y="1981200"/>
            <a:ext cx="8229600" cy="515938"/>
          </a:xfrm>
          <a:prstGeom prst="rect">
            <a:avLst/>
          </a:prstGeom>
          <a:noFill/>
          <a:ln w="12700" algn="ctr">
            <a:noFill/>
            <a:miter lim="800000"/>
            <a:headEnd/>
            <a:tailEnd/>
          </a:ln>
          <a:effectLst/>
        </p:spPr>
        <p:txBody>
          <a:bodyPr lIns="90488" tIns="44450" rIns="90488" bIns="44450">
            <a:spAutoFit/>
          </a:bodyPr>
          <a:lstStyle/>
          <a:p>
            <a:pPr eaLnBrk="0" hangingPunct="0">
              <a:spcBef>
                <a:spcPct val="50000"/>
              </a:spcBef>
              <a:defRPr/>
            </a:pPr>
            <a:endParaRPr lang="en-US" b="1">
              <a:effectLst>
                <a:outerShdw blurRad="38100" dist="38100" dir="2700000" algn="tl">
                  <a:srgbClr val="FFFFFF"/>
                </a:outerShdw>
              </a:effectLst>
              <a:latin typeface="Franklin Gothic Medium" pitchFamily="34" charset="0"/>
              <a:cs typeface="+mn-cs"/>
            </a:endParaRPr>
          </a:p>
        </p:txBody>
      </p:sp>
      <p:sp>
        <p:nvSpPr>
          <p:cNvPr id="26628" name="Text Box 4">
            <a:extLst>
              <a:ext uri="{FF2B5EF4-FFF2-40B4-BE49-F238E27FC236}">
                <a16:creationId xmlns:a16="http://schemas.microsoft.com/office/drawing/2014/main" xmlns="" id="{9D38656D-3E4A-8A42-9C84-966D091140F7}"/>
              </a:ext>
            </a:extLst>
          </p:cNvPr>
          <p:cNvSpPr txBox="1">
            <a:spLocks noChangeArrowheads="1"/>
          </p:cNvSpPr>
          <p:nvPr/>
        </p:nvSpPr>
        <p:spPr bwMode="auto">
          <a:xfrm>
            <a:off x="762000" y="1752600"/>
            <a:ext cx="81534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marL="290513" indent="-290513"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b="1">
                <a:latin typeface="Franklin Gothic Book" panose="020B0503020102020204" pitchFamily="34" charset="0"/>
              </a:rPr>
              <a:t>NOTE: </a:t>
            </a:r>
          </a:p>
          <a:p>
            <a:pPr>
              <a:spcBef>
                <a:spcPct val="50000"/>
              </a:spcBef>
              <a:buClr>
                <a:srgbClr val="5F5F5F"/>
              </a:buClr>
              <a:buSzPct val="90000"/>
              <a:buFont typeface="Wingdings" pitchFamily="2" charset="2"/>
              <a:buChar char="§"/>
            </a:pPr>
            <a:r>
              <a:rPr lang="en-US" altLang="en-US">
                <a:latin typeface="Franklin Gothic Book" panose="020B0503020102020204" pitchFamily="34" charset="0"/>
              </a:rPr>
              <a:t>Fixed Cost Savings of $1,460/employee/first year! (Admin., Pharmacy, Stop-loss insurance costs)</a:t>
            </a:r>
          </a:p>
          <a:p>
            <a:pPr>
              <a:spcBef>
                <a:spcPct val="50000"/>
              </a:spcBef>
              <a:buClr>
                <a:srgbClr val="5F5F5F"/>
              </a:buClr>
              <a:buSzPct val="90000"/>
              <a:buFont typeface="Wingdings" pitchFamily="2" charset="2"/>
              <a:buChar char="§"/>
            </a:pPr>
            <a:r>
              <a:rPr lang="en-US" altLang="en-US">
                <a:latin typeface="Franklin Gothic Book" panose="020B0503020102020204" pitchFamily="34" charset="0"/>
              </a:rPr>
              <a:t>We analyze the plans yearly.  We are confident that we will be able to find more savings to pass on to this company.</a:t>
            </a:r>
          </a:p>
        </p:txBody>
      </p:sp>
      <p:pic>
        <p:nvPicPr>
          <p:cNvPr id="26629" name="Picture 6" descr="MANS HAND HOLDING A YOUNG BOYS HAND">
            <a:extLst>
              <a:ext uri="{FF2B5EF4-FFF2-40B4-BE49-F238E27FC236}">
                <a16:creationId xmlns:a16="http://schemas.microsoft.com/office/drawing/2014/main" xmlns="" id="{6BB96510-548B-BD6F-175B-65FB1D2A97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Conservative 'Resistance' Is Futile - WS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09" y="1905000"/>
            <a:ext cx="8572500" cy="44862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0" y="473075"/>
            <a:ext cx="295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222222"/>
                </a:solidFill>
                <a:effectLst/>
                <a:latin typeface="Retina Narrow"/>
              </a:rPr>
              <a:t>By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222222"/>
                </a:solidFill>
                <a:effectLst/>
                <a:latin typeface="Retina Narrow"/>
              </a:rPr>
              <a:t>David Gelernter</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6F6F6F"/>
                </a:solidFill>
                <a:effectLst/>
                <a:latin typeface="Retina Narrow"/>
              </a:rPr>
              <a:t>July 5, 2017 7:18 pm ET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6"/>
          <p:cNvSpPr>
            <a:spLocks noChangeArrowheads="1"/>
          </p:cNvSpPr>
          <p:nvPr/>
        </p:nvSpPr>
        <p:spPr bwMode="auto">
          <a:xfrm>
            <a:off x="1905000" y="32642"/>
            <a:ext cx="7035580" cy="13849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1" u="none" strike="noStrike" cap="none" normalizeH="0" baseline="0" dirty="0" smtClean="0">
                <a:ln>
                  <a:noFill/>
                </a:ln>
                <a:solidFill>
                  <a:srgbClr val="222222"/>
                </a:solidFill>
                <a:effectLst/>
                <a:latin typeface="Escrow Condensed"/>
              </a:rPr>
              <a:t>The Conservative ‘Resistance’ Is Futile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smtClean="0">
              <a:ln>
                <a:noFill/>
              </a:ln>
              <a:effectLst/>
              <a:latin typeface="Retin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effectLst/>
                <a:latin typeface="Retina"/>
              </a:rPr>
              <a:t>The right has never made one significant move against the liberal culture machine.</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500" dirty="0" smtClean="0">
                <a:latin typeface="Retina"/>
              </a:rPr>
              <a:t>WSJ – David </a:t>
            </a:r>
            <a:r>
              <a:rPr lang="en-US" altLang="en-US" sz="1500" dirty="0" err="1" smtClean="0">
                <a:latin typeface="Retina"/>
              </a:rPr>
              <a:t>Galernter</a:t>
            </a:r>
            <a:endParaRPr lang="en-US" altLang="en-US" sz="1500" dirty="0" smtClean="0">
              <a:latin typeface="Retin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effectLst/>
                <a:latin typeface="Retina"/>
              </a:rPr>
              <a:t>July 5, 2017</a:t>
            </a:r>
            <a:endParaRPr kumimoji="0" lang="en-US" altLang="en-US" sz="1800" b="0" i="0" u="none"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4228117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oaringrevelations.com/wp-content/uploads/2019/09/FB_Sauls-Arm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52600"/>
            <a:ext cx="3733800" cy="38419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33600" y="228600"/>
            <a:ext cx="6553200" cy="954107"/>
          </a:xfrm>
          <a:prstGeom prst="rect">
            <a:avLst/>
          </a:prstGeom>
          <a:solidFill>
            <a:schemeClr val="accent5">
              <a:lumMod val="20000"/>
              <a:lumOff val="80000"/>
            </a:schemeClr>
          </a:solidFill>
        </p:spPr>
        <p:txBody>
          <a:bodyPr wrap="square" rtlCol="0">
            <a:spAutoFit/>
          </a:bodyPr>
          <a:lstStyle/>
          <a:p>
            <a:pPr algn="ctr"/>
            <a:r>
              <a:rPr lang="en-US" dirty="0" smtClean="0"/>
              <a:t>David and Saul’s Armor</a:t>
            </a:r>
          </a:p>
          <a:p>
            <a:pPr algn="ctr"/>
            <a:r>
              <a:rPr lang="en-US" dirty="0" smtClean="0"/>
              <a:t>I Samuel 17:32-40</a:t>
            </a:r>
            <a:endParaRPr lang="en-US" dirty="0"/>
          </a:p>
        </p:txBody>
      </p:sp>
      <p:sp>
        <p:nvSpPr>
          <p:cNvPr id="3" name="TextBox 2"/>
          <p:cNvSpPr txBox="1"/>
          <p:nvPr/>
        </p:nvSpPr>
        <p:spPr>
          <a:xfrm>
            <a:off x="304800" y="5791200"/>
            <a:ext cx="3581400" cy="523220"/>
          </a:xfrm>
          <a:prstGeom prst="rect">
            <a:avLst/>
          </a:prstGeom>
          <a:solidFill>
            <a:schemeClr val="accent5">
              <a:lumMod val="20000"/>
              <a:lumOff val="80000"/>
            </a:schemeClr>
          </a:solidFill>
        </p:spPr>
        <p:txBody>
          <a:bodyPr wrap="square" rtlCol="0">
            <a:spAutoFit/>
          </a:bodyPr>
          <a:lstStyle/>
          <a:p>
            <a:pPr algn="ctr"/>
            <a:r>
              <a:rPr lang="en-US" dirty="0" smtClean="0"/>
              <a:t>Prov. 14:12 - death</a:t>
            </a:r>
            <a:endParaRPr lang="en-US" dirty="0"/>
          </a:p>
        </p:txBody>
      </p:sp>
      <p:pic>
        <p:nvPicPr>
          <p:cNvPr id="4100" name="Picture 4" descr="David and Goliath - Gospel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8227" y="2133600"/>
            <a:ext cx="4902514" cy="32624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19418" y="5575659"/>
            <a:ext cx="4780133" cy="954107"/>
          </a:xfrm>
          <a:prstGeom prst="rect">
            <a:avLst/>
          </a:prstGeom>
          <a:solidFill>
            <a:schemeClr val="accent5">
              <a:lumMod val="20000"/>
              <a:lumOff val="80000"/>
            </a:schemeClr>
          </a:solidFill>
        </p:spPr>
        <p:txBody>
          <a:bodyPr wrap="square" rtlCol="0">
            <a:spAutoFit/>
          </a:bodyPr>
          <a:lstStyle/>
          <a:p>
            <a:pPr algn="ctr"/>
            <a:r>
              <a:rPr lang="en-US" dirty="0" smtClean="0"/>
              <a:t>Prov. 3:5,6 – trust, lean, acknowledge in all ways.</a:t>
            </a:r>
            <a:endParaRPr lang="en-US" dirty="0"/>
          </a:p>
        </p:txBody>
      </p:sp>
    </p:spTree>
    <p:extLst>
      <p:ext uri="{BB962C8B-B14F-4D97-AF65-F5344CB8AC3E}">
        <p14:creationId xmlns:p14="http://schemas.microsoft.com/office/powerpoint/2010/main" val="3820802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7BC96EEF-40E1-E758-5E28-8BAE13670D95}"/>
              </a:ext>
            </a:extLst>
          </p:cNvPr>
          <p:cNvSpPr>
            <a:spLocks noGrp="1"/>
          </p:cNvSpPr>
          <p:nvPr>
            <p:ph type="title"/>
          </p:nvPr>
        </p:nvSpPr>
        <p:spPr/>
        <p:txBody>
          <a:bodyPr/>
          <a:lstStyle/>
          <a:p>
            <a:r>
              <a:rPr lang="en-US" altLang="en-US">
                <a:solidFill>
                  <a:srgbClr val="FFFFFF"/>
                </a:solidFill>
              </a:rPr>
              <a:t>Overview- Health Care</a:t>
            </a:r>
          </a:p>
        </p:txBody>
      </p:sp>
      <p:sp>
        <p:nvSpPr>
          <p:cNvPr id="4099" name="Content Placeholder 7">
            <a:extLst>
              <a:ext uri="{FF2B5EF4-FFF2-40B4-BE49-F238E27FC236}">
                <a16:creationId xmlns:a16="http://schemas.microsoft.com/office/drawing/2014/main" xmlns="" id="{73DF06AC-1CC0-FC5B-3382-130876677453}"/>
              </a:ext>
            </a:extLst>
          </p:cNvPr>
          <p:cNvSpPr>
            <a:spLocks noGrp="1"/>
          </p:cNvSpPr>
          <p:nvPr>
            <p:ph idx="1"/>
          </p:nvPr>
        </p:nvSpPr>
        <p:spPr>
          <a:xfrm>
            <a:off x="685800" y="1593850"/>
            <a:ext cx="8220075" cy="5075238"/>
          </a:xfrm>
        </p:spPr>
        <p:txBody>
          <a:bodyPr/>
          <a:lstStyle/>
          <a:p>
            <a:r>
              <a:rPr lang="en-US" altLang="en-US" sz="2800">
                <a:solidFill>
                  <a:srgbClr val="FFFFFF"/>
                </a:solidFill>
              </a:rPr>
              <a:t>Health Care Dollars &gt; 20% of economy</a:t>
            </a:r>
          </a:p>
          <a:p>
            <a:r>
              <a:rPr lang="en-US" altLang="en-US" sz="2800">
                <a:solidFill>
                  <a:srgbClr val="FFFFFF"/>
                </a:solidFill>
              </a:rPr>
              <a:t>Responsible community economic stability</a:t>
            </a:r>
          </a:p>
          <a:p>
            <a:pPr lvl="1">
              <a:buFont typeface="Wingdings" pitchFamily="2" charset="2"/>
              <a:buChar char="Ø"/>
            </a:pPr>
            <a:r>
              <a:rPr lang="en-US" altLang="en-US">
                <a:solidFill>
                  <a:srgbClr val="FFFFFF"/>
                </a:solidFill>
              </a:rPr>
              <a:t>A healthy middle class (economically) promotes a vibrant economy</a:t>
            </a:r>
          </a:p>
          <a:p>
            <a:pPr lvl="1">
              <a:buFont typeface="Wingdings" pitchFamily="2" charset="2"/>
              <a:buChar char="Ø"/>
            </a:pPr>
            <a:r>
              <a:rPr lang="en-US" altLang="en-US">
                <a:solidFill>
                  <a:srgbClr val="FFFFFF"/>
                </a:solidFill>
              </a:rPr>
              <a:t>Leverage point for socialism/control</a:t>
            </a:r>
          </a:p>
          <a:p>
            <a:r>
              <a:rPr lang="en-US" altLang="en-US" sz="2800">
                <a:solidFill>
                  <a:srgbClr val="FFFFFF"/>
                </a:solidFill>
              </a:rPr>
              <a:t>Insurance Premiums are not the same as Medical Costs</a:t>
            </a:r>
          </a:p>
          <a:p>
            <a:r>
              <a:rPr lang="en-US" altLang="en-US" sz="2800">
                <a:solidFill>
                  <a:srgbClr val="FFFFFF"/>
                </a:solidFill>
              </a:rPr>
              <a:t>Transparency &amp; Free Market Forces- control costs &amp; increase access to care </a:t>
            </a:r>
          </a:p>
          <a:p>
            <a:r>
              <a:rPr lang="en-US" altLang="en-US" sz="2800">
                <a:solidFill>
                  <a:srgbClr val="FFFFFF"/>
                </a:solidFill>
              </a:rPr>
              <a:t>Community Transformation – Your role…?</a:t>
            </a:r>
          </a:p>
        </p:txBody>
      </p:sp>
      <p:pic>
        <p:nvPicPr>
          <p:cNvPr id="4100" name="Picture 6" descr="MANS HAND HOLDING A YOUNG BOYS HAND">
            <a:extLst>
              <a:ext uri="{FF2B5EF4-FFF2-40B4-BE49-F238E27FC236}">
                <a16:creationId xmlns:a16="http://schemas.microsoft.com/office/drawing/2014/main" xmlns="" id="{D21B72B2-4400-5302-9DD4-F10A63A11E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xmlns="" id="{0C012D85-F862-3585-A0C2-17C8DE81F0A5}"/>
              </a:ext>
            </a:extLst>
          </p:cNvPr>
          <p:cNvSpPr>
            <a:spLocks noGrp="1"/>
          </p:cNvSpPr>
          <p:nvPr>
            <p:ph type="title"/>
          </p:nvPr>
        </p:nvSpPr>
        <p:spPr>
          <a:xfrm>
            <a:off x="2057400" y="188913"/>
            <a:ext cx="6477000" cy="1066800"/>
          </a:xfrm>
        </p:spPr>
        <p:txBody>
          <a:bodyPr/>
          <a:lstStyle/>
          <a:p>
            <a:pPr algn="ctr"/>
            <a:r>
              <a:rPr lang="en-US" altLang="en-US" sz="4000">
                <a:solidFill>
                  <a:srgbClr val="FFFFFF"/>
                </a:solidFill>
                <a:cs typeface="Times New Roman" panose="02020603050405020304" pitchFamily="18" charset="0"/>
              </a:rPr>
              <a:t>The Government’s role?</a:t>
            </a:r>
          </a:p>
        </p:txBody>
      </p:sp>
      <p:sp>
        <p:nvSpPr>
          <p:cNvPr id="5123" name="Content Placeholder 4">
            <a:extLst>
              <a:ext uri="{FF2B5EF4-FFF2-40B4-BE49-F238E27FC236}">
                <a16:creationId xmlns:a16="http://schemas.microsoft.com/office/drawing/2014/main" xmlns="" id="{EC3508DD-C20E-39DF-EC21-05423BD9C717}"/>
              </a:ext>
            </a:extLst>
          </p:cNvPr>
          <p:cNvSpPr>
            <a:spLocks noGrp="1"/>
          </p:cNvSpPr>
          <p:nvPr>
            <p:ph idx="1"/>
          </p:nvPr>
        </p:nvSpPr>
        <p:spPr>
          <a:xfrm>
            <a:off x="457200" y="1593850"/>
            <a:ext cx="8077200" cy="5075238"/>
          </a:xfrm>
        </p:spPr>
        <p:txBody>
          <a:bodyPr/>
          <a:lstStyle/>
          <a:p>
            <a:r>
              <a:rPr lang="en-US" altLang="en-US" sz="2800">
                <a:solidFill>
                  <a:srgbClr val="FFFFFF"/>
                </a:solidFill>
              </a:rPr>
              <a:t>Do you have prior/proven experience?</a:t>
            </a:r>
          </a:p>
          <a:p>
            <a:r>
              <a:rPr lang="en-US" altLang="en-US" sz="2800">
                <a:solidFill>
                  <a:srgbClr val="FFFFFF"/>
                </a:solidFill>
              </a:rPr>
              <a:t>Don’t just do something, stand still and prioritize the problem(s) at hand</a:t>
            </a:r>
          </a:p>
          <a:p>
            <a:r>
              <a:rPr lang="en-US" altLang="en-US" sz="2800">
                <a:solidFill>
                  <a:srgbClr val="FFFFFF"/>
                </a:solidFill>
              </a:rPr>
              <a:t>Address the most pressing challenge first</a:t>
            </a:r>
          </a:p>
          <a:p>
            <a:r>
              <a:rPr lang="en-US" altLang="en-US" sz="2800">
                <a:solidFill>
                  <a:srgbClr val="FFFFFF"/>
                </a:solidFill>
              </a:rPr>
              <a:t>Build the foundation for long-term “success” - affordable health care portals with ongoing innovation. </a:t>
            </a:r>
          </a:p>
          <a:p>
            <a:r>
              <a:rPr lang="en-US" altLang="en-US" sz="2800">
                <a:solidFill>
                  <a:srgbClr val="FFFFFF"/>
                </a:solidFill>
              </a:rPr>
              <a:t>Consider the advances in technology – better products that are less expensive/time. </a:t>
            </a:r>
          </a:p>
          <a:p>
            <a:endParaRPr lang="en-US" altLang="en-US"/>
          </a:p>
          <a:p>
            <a:endParaRPr lang="en-US" altLang="en-US"/>
          </a:p>
        </p:txBody>
      </p:sp>
      <p:pic>
        <p:nvPicPr>
          <p:cNvPr id="5124" name="Picture 6" descr="MANS HAND HOLDING A YOUNG BOYS HAND">
            <a:extLst>
              <a:ext uri="{FF2B5EF4-FFF2-40B4-BE49-F238E27FC236}">
                <a16:creationId xmlns:a16="http://schemas.microsoft.com/office/drawing/2014/main" xmlns="" id="{5D3311A1-6DA2-7B8C-32A4-84140AE5C4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rustrated worker">
            <a:extLst>
              <a:ext uri="{FF2B5EF4-FFF2-40B4-BE49-F238E27FC236}">
                <a16:creationId xmlns:a16="http://schemas.microsoft.com/office/drawing/2014/main" xmlns="" id="{2D249E51-2962-A238-FE0F-ED611BE95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0" y="3689350"/>
            <a:ext cx="156210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AutoShape 3">
            <a:extLst>
              <a:ext uri="{FF2B5EF4-FFF2-40B4-BE49-F238E27FC236}">
                <a16:creationId xmlns:a16="http://schemas.microsoft.com/office/drawing/2014/main" xmlns="" id="{F66FACE5-4564-D354-E256-3BEBCBDD535B}"/>
              </a:ext>
            </a:extLst>
          </p:cNvPr>
          <p:cNvSpPr>
            <a:spLocks noChangeArrowheads="1"/>
          </p:cNvSpPr>
          <p:nvPr/>
        </p:nvSpPr>
        <p:spPr bwMode="auto">
          <a:xfrm>
            <a:off x="742950" y="1676400"/>
            <a:ext cx="2609850" cy="1752600"/>
          </a:xfrm>
          <a:prstGeom prst="cloudCallout">
            <a:avLst>
              <a:gd name="adj1" fmla="val 60523"/>
              <a:gd name="adj2" fmla="val 87500"/>
            </a:avLst>
          </a:prstGeom>
          <a:solidFill>
            <a:srgbClr val="C0C0C0"/>
          </a:solidFill>
          <a:ln w="3175">
            <a:solidFill>
              <a:srgbClr val="C0C0C0"/>
            </a:solidFill>
            <a:round/>
            <a:headEnd/>
            <a:tailEnd/>
          </a:ln>
        </p:spPr>
        <p:txBody>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a:endParaRPr lang="en-US" altLang="en-US" sz="2400">
              <a:latin typeface="Times" pitchFamily="18" charset="0"/>
            </a:endParaRPr>
          </a:p>
        </p:txBody>
      </p:sp>
      <p:sp>
        <p:nvSpPr>
          <p:cNvPr id="9220" name="Text Box 4">
            <a:extLst>
              <a:ext uri="{FF2B5EF4-FFF2-40B4-BE49-F238E27FC236}">
                <a16:creationId xmlns:a16="http://schemas.microsoft.com/office/drawing/2014/main" xmlns="" id="{4E936326-D368-F7C1-EF19-15619A0A9092}"/>
              </a:ext>
            </a:extLst>
          </p:cNvPr>
          <p:cNvSpPr txBox="1">
            <a:spLocks noChangeArrowheads="1"/>
          </p:cNvSpPr>
          <p:nvPr/>
        </p:nvSpPr>
        <p:spPr bwMode="auto">
          <a:xfrm>
            <a:off x="838200" y="1936750"/>
            <a:ext cx="2209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b="1">
                <a:solidFill>
                  <a:srgbClr val="FFFFFF"/>
                </a:solidFill>
                <a:latin typeface="Franklin Gothic Book" panose="020B0503020102020204" pitchFamily="34" charset="0"/>
              </a:rPr>
              <a:t>Insurance Premiums?</a:t>
            </a:r>
          </a:p>
        </p:txBody>
      </p:sp>
      <p:sp>
        <p:nvSpPr>
          <p:cNvPr id="9221" name="AutoShape 5">
            <a:extLst>
              <a:ext uri="{FF2B5EF4-FFF2-40B4-BE49-F238E27FC236}">
                <a16:creationId xmlns:a16="http://schemas.microsoft.com/office/drawing/2014/main" xmlns="" id="{FDA8FC64-0878-3312-808F-317527412B16}"/>
              </a:ext>
            </a:extLst>
          </p:cNvPr>
          <p:cNvSpPr>
            <a:spLocks noChangeArrowheads="1"/>
          </p:cNvSpPr>
          <p:nvPr/>
        </p:nvSpPr>
        <p:spPr bwMode="auto">
          <a:xfrm>
            <a:off x="3962400" y="1543050"/>
            <a:ext cx="3124200" cy="1581150"/>
          </a:xfrm>
          <a:prstGeom prst="cloudCallout">
            <a:avLst>
              <a:gd name="adj1" fmla="val -33537"/>
              <a:gd name="adj2" fmla="val 80120"/>
            </a:avLst>
          </a:prstGeom>
          <a:solidFill>
            <a:srgbClr val="C0C0C0"/>
          </a:solidFill>
          <a:ln w="3175">
            <a:solidFill>
              <a:srgbClr val="C0C0C0"/>
            </a:solidFill>
            <a:round/>
            <a:headEnd/>
            <a:tailEnd/>
          </a:ln>
        </p:spPr>
        <p:txBody>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a:endParaRPr lang="en-US" altLang="en-US" sz="2400">
              <a:latin typeface="Times" pitchFamily="18" charset="0"/>
            </a:endParaRPr>
          </a:p>
        </p:txBody>
      </p:sp>
      <p:sp>
        <p:nvSpPr>
          <p:cNvPr id="9222" name="Text Box 6">
            <a:extLst>
              <a:ext uri="{FF2B5EF4-FFF2-40B4-BE49-F238E27FC236}">
                <a16:creationId xmlns:a16="http://schemas.microsoft.com/office/drawing/2014/main" xmlns="" id="{F3A54F39-68F3-8144-B15F-733208684673}"/>
              </a:ext>
            </a:extLst>
          </p:cNvPr>
          <p:cNvSpPr txBox="1">
            <a:spLocks noChangeArrowheads="1"/>
          </p:cNvSpPr>
          <p:nvPr/>
        </p:nvSpPr>
        <p:spPr bwMode="auto">
          <a:xfrm>
            <a:off x="4095750" y="179705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b="1">
                <a:solidFill>
                  <a:srgbClr val="FFFFFF"/>
                </a:solidFill>
                <a:latin typeface="Franklin Gothic Book" panose="020B0503020102020204" pitchFamily="34" charset="0"/>
              </a:rPr>
              <a:t>Emergency Room Visits?</a:t>
            </a:r>
          </a:p>
        </p:txBody>
      </p:sp>
      <p:sp>
        <p:nvSpPr>
          <p:cNvPr id="9223" name="AutoShape 7">
            <a:extLst>
              <a:ext uri="{FF2B5EF4-FFF2-40B4-BE49-F238E27FC236}">
                <a16:creationId xmlns:a16="http://schemas.microsoft.com/office/drawing/2014/main" xmlns="" id="{7D7BC29C-FEA3-6EE3-77AE-DF426AE608DC}"/>
              </a:ext>
            </a:extLst>
          </p:cNvPr>
          <p:cNvSpPr>
            <a:spLocks noChangeArrowheads="1"/>
          </p:cNvSpPr>
          <p:nvPr/>
        </p:nvSpPr>
        <p:spPr bwMode="auto">
          <a:xfrm>
            <a:off x="6096000" y="2743200"/>
            <a:ext cx="2819400" cy="1589088"/>
          </a:xfrm>
          <a:prstGeom prst="cloudCallout">
            <a:avLst>
              <a:gd name="adj1" fmla="val -70551"/>
              <a:gd name="adj2" fmla="val 11292"/>
            </a:avLst>
          </a:prstGeom>
          <a:solidFill>
            <a:srgbClr val="C0C0C0"/>
          </a:solidFill>
          <a:ln w="3175">
            <a:solidFill>
              <a:srgbClr val="C0C0C0"/>
            </a:solidFill>
            <a:round/>
            <a:headEnd/>
            <a:tailEnd/>
          </a:ln>
        </p:spPr>
        <p:txBody>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endParaRPr lang="en-US" altLang="en-US">
              <a:latin typeface="Franklin Gothic Book" panose="020B0503020102020204" pitchFamily="34" charset="0"/>
            </a:endParaRPr>
          </a:p>
        </p:txBody>
      </p:sp>
      <p:sp>
        <p:nvSpPr>
          <p:cNvPr id="9224" name="AutoShape 8">
            <a:extLst>
              <a:ext uri="{FF2B5EF4-FFF2-40B4-BE49-F238E27FC236}">
                <a16:creationId xmlns:a16="http://schemas.microsoft.com/office/drawing/2014/main" xmlns="" id="{0D1CCE5F-4132-27F3-29B7-A408016F51AD}"/>
              </a:ext>
            </a:extLst>
          </p:cNvPr>
          <p:cNvSpPr>
            <a:spLocks noChangeArrowheads="1"/>
          </p:cNvSpPr>
          <p:nvPr/>
        </p:nvSpPr>
        <p:spPr bwMode="auto">
          <a:xfrm>
            <a:off x="5715000" y="4343400"/>
            <a:ext cx="3028950" cy="1390650"/>
          </a:xfrm>
          <a:prstGeom prst="cloudCallout">
            <a:avLst>
              <a:gd name="adj1" fmla="val -59537"/>
              <a:gd name="adj2" fmla="val -40181"/>
            </a:avLst>
          </a:prstGeom>
          <a:solidFill>
            <a:srgbClr val="C0C0C0"/>
          </a:solidFill>
          <a:ln w="3175">
            <a:solidFill>
              <a:srgbClr val="C0C0C0"/>
            </a:solidFill>
            <a:round/>
            <a:headEnd/>
            <a:tailEnd/>
          </a:ln>
        </p:spPr>
        <p:txBody>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a:r>
              <a:rPr lang="en-US" altLang="en-US" b="1">
                <a:solidFill>
                  <a:srgbClr val="FFFFFF"/>
                </a:solidFill>
                <a:latin typeface="Franklin Gothic Book" panose="020B0503020102020204" pitchFamily="34" charset="0"/>
              </a:rPr>
              <a:t>Physicians’</a:t>
            </a:r>
          </a:p>
          <a:p>
            <a:pPr algn="ctr"/>
            <a:r>
              <a:rPr lang="en-US" altLang="en-US" b="1">
                <a:solidFill>
                  <a:srgbClr val="FFFFFF"/>
                </a:solidFill>
                <a:latin typeface="Franklin Gothic Book" panose="020B0503020102020204" pitchFamily="34" charset="0"/>
              </a:rPr>
              <a:t>Fees?</a:t>
            </a:r>
          </a:p>
        </p:txBody>
      </p:sp>
      <p:sp>
        <p:nvSpPr>
          <p:cNvPr id="9225" name="AutoShape 9">
            <a:extLst>
              <a:ext uri="{FF2B5EF4-FFF2-40B4-BE49-F238E27FC236}">
                <a16:creationId xmlns:a16="http://schemas.microsoft.com/office/drawing/2014/main" xmlns="" id="{5D96F4B6-D1E3-D8ED-B34B-27F2BFE5E8AB}"/>
              </a:ext>
            </a:extLst>
          </p:cNvPr>
          <p:cNvSpPr>
            <a:spLocks noChangeArrowheads="1"/>
          </p:cNvSpPr>
          <p:nvPr/>
        </p:nvSpPr>
        <p:spPr bwMode="auto">
          <a:xfrm>
            <a:off x="304800" y="4332288"/>
            <a:ext cx="3427413" cy="1981200"/>
          </a:xfrm>
          <a:prstGeom prst="cloudCallout">
            <a:avLst>
              <a:gd name="adj1" fmla="val 54690"/>
              <a:gd name="adj2" fmla="val -66056"/>
            </a:avLst>
          </a:prstGeom>
          <a:solidFill>
            <a:srgbClr val="C0C0C0"/>
          </a:solidFill>
          <a:ln w="3175">
            <a:solidFill>
              <a:srgbClr val="C0C0C0"/>
            </a:solidFill>
            <a:round/>
            <a:headEnd/>
            <a:tailEnd/>
          </a:ln>
        </p:spPr>
        <p:txBody>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a:r>
              <a:rPr lang="en-US" altLang="en-US" b="1">
                <a:solidFill>
                  <a:srgbClr val="FFFFFF"/>
                </a:solidFill>
                <a:latin typeface="Franklin Gothic Book" panose="020B0503020102020204" pitchFamily="34" charset="0"/>
              </a:rPr>
              <a:t>Technology &amp; Pharmacy?</a:t>
            </a:r>
          </a:p>
        </p:txBody>
      </p:sp>
      <p:sp>
        <p:nvSpPr>
          <p:cNvPr id="9226" name="Text Box 10">
            <a:extLst>
              <a:ext uri="{FF2B5EF4-FFF2-40B4-BE49-F238E27FC236}">
                <a16:creationId xmlns:a16="http://schemas.microsoft.com/office/drawing/2014/main" xmlns="" id="{B67B91AF-7504-3D1D-88F3-1587E7DAA7F0}"/>
              </a:ext>
            </a:extLst>
          </p:cNvPr>
          <p:cNvSpPr txBox="1">
            <a:spLocks noChangeArrowheads="1"/>
          </p:cNvSpPr>
          <p:nvPr/>
        </p:nvSpPr>
        <p:spPr bwMode="auto">
          <a:xfrm>
            <a:off x="6229350" y="312420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b="1">
                <a:solidFill>
                  <a:srgbClr val="FFFFFF"/>
                </a:solidFill>
                <a:latin typeface="Franklin Gothic Book" panose="020B0503020102020204" pitchFamily="34" charset="0"/>
              </a:rPr>
              <a:t>Administration Fees?</a:t>
            </a:r>
          </a:p>
        </p:txBody>
      </p:sp>
      <p:pic>
        <p:nvPicPr>
          <p:cNvPr id="9227" name="Picture 6" descr="MANS HAND HOLDING A YOUNG BOYS HAND">
            <a:extLst>
              <a:ext uri="{FF2B5EF4-FFF2-40B4-BE49-F238E27FC236}">
                <a16:creationId xmlns:a16="http://schemas.microsoft.com/office/drawing/2014/main" xmlns="" id="{1CA50022-5177-B291-F6B9-7A36500FB3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itle 12">
            <a:extLst>
              <a:ext uri="{FF2B5EF4-FFF2-40B4-BE49-F238E27FC236}">
                <a16:creationId xmlns:a16="http://schemas.microsoft.com/office/drawing/2014/main" xmlns="" id="{4B7389D2-B496-7C58-33AB-70E4188F7F89}"/>
              </a:ext>
            </a:extLst>
          </p:cNvPr>
          <p:cNvSpPr>
            <a:spLocks noGrp="1"/>
          </p:cNvSpPr>
          <p:nvPr>
            <p:ph type="title"/>
          </p:nvPr>
        </p:nvSpPr>
        <p:spPr/>
        <p:txBody>
          <a:bodyPr/>
          <a:lstStyle/>
          <a:p>
            <a:r>
              <a:rPr lang="en-US" altLang="en-US">
                <a:solidFill>
                  <a:srgbClr val="FFFFFF"/>
                </a:solidFill>
              </a:rPr>
              <a:t>What is the problem?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91" name="Group 71">
            <a:extLst>
              <a:ext uri="{FF2B5EF4-FFF2-40B4-BE49-F238E27FC236}">
                <a16:creationId xmlns:a16="http://schemas.microsoft.com/office/drawing/2014/main" xmlns="" id="{5B0FFF20-F7F5-AE8A-ACB0-EB20399966FC}"/>
              </a:ext>
            </a:extLst>
          </p:cNvPr>
          <p:cNvGraphicFramePr>
            <a:graphicFrameLocks noGrp="1"/>
          </p:cNvGraphicFramePr>
          <p:nvPr/>
        </p:nvGraphicFramePr>
        <p:xfrm>
          <a:off x="990600" y="1522413"/>
          <a:ext cx="7620000" cy="4968872"/>
        </p:xfrm>
        <a:graphic>
          <a:graphicData uri="http://schemas.openxmlformats.org/drawingml/2006/table">
            <a:tbl>
              <a:tblPr/>
              <a:tblGrid>
                <a:gridCol w="3194050">
                  <a:extLst>
                    <a:ext uri="{9D8B030D-6E8A-4147-A177-3AD203B41FA5}">
                      <a16:colId xmlns:a16="http://schemas.microsoft.com/office/drawing/2014/main" xmlns="" val="20000"/>
                    </a:ext>
                  </a:extLst>
                </a:gridCol>
                <a:gridCol w="1485900">
                  <a:extLst>
                    <a:ext uri="{9D8B030D-6E8A-4147-A177-3AD203B41FA5}">
                      <a16:colId xmlns:a16="http://schemas.microsoft.com/office/drawing/2014/main" xmlns="" val="20001"/>
                    </a:ext>
                  </a:extLst>
                </a:gridCol>
                <a:gridCol w="1387475">
                  <a:extLst>
                    <a:ext uri="{9D8B030D-6E8A-4147-A177-3AD203B41FA5}">
                      <a16:colId xmlns:a16="http://schemas.microsoft.com/office/drawing/2014/main" xmlns="" val="20002"/>
                    </a:ext>
                  </a:extLst>
                </a:gridCol>
                <a:gridCol w="1552575">
                  <a:extLst>
                    <a:ext uri="{9D8B030D-6E8A-4147-A177-3AD203B41FA5}">
                      <a16:colId xmlns:a16="http://schemas.microsoft.com/office/drawing/2014/main" xmlns="" val="20003"/>
                    </a:ext>
                  </a:extLst>
                </a:gridCol>
              </a:tblGrid>
              <a:tr h="698590">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2000" b="1" i="0" u="none" strike="noStrike" cap="none" normalizeH="0" baseline="0" dirty="0">
                          <a:ln>
                            <a:noFill/>
                          </a:ln>
                          <a:solidFill>
                            <a:srgbClr val="1F6AFF"/>
                          </a:solidFill>
                          <a:effectLst/>
                          <a:latin typeface="Times New Roman" pitchFamily="18" charset="0"/>
                          <a:cs typeface="Times New Roman" pitchFamily="18" charset="0"/>
                        </a:rPr>
                        <a:t>Annual Inflation </a:t>
                      </a:r>
                    </a:p>
                    <a:p>
                      <a:pPr marL="0" marR="0" lvl="0" indent="0" algn="ctr" defTabSz="914400" rtl="0" eaLnBrk="0" fontAlgn="base" latinLnBrk="0" hangingPunct="0">
                        <a:lnSpc>
                          <a:spcPct val="100000"/>
                        </a:lnSpc>
                        <a:spcBef>
                          <a:spcPct val="0"/>
                        </a:spcBef>
                        <a:spcAft>
                          <a:spcPct val="0"/>
                        </a:spcAft>
                        <a:buClrTx/>
                        <a:buSzPct val="75000"/>
                        <a:buFontTx/>
                        <a:buNone/>
                        <a:tabLst/>
                      </a:pPr>
                      <a:r>
                        <a:rPr kumimoji="1" lang="en-US" sz="2000" b="1" i="0" u="none" strike="noStrike" cap="none" normalizeH="0" baseline="0" dirty="0">
                          <a:ln>
                            <a:noFill/>
                          </a:ln>
                          <a:solidFill>
                            <a:srgbClr val="1F6AFF"/>
                          </a:solidFill>
                          <a:effectLst/>
                          <a:latin typeface="Times New Roman" pitchFamily="18" charset="0"/>
                          <a:cs typeface="Times New Roman" pitchFamily="18" charset="0"/>
                        </a:rPr>
                        <a:t>Health Care Indexes</a:t>
                      </a:r>
                      <a:endParaRPr kumimoji="1" lang="en-US" sz="2000" b="1" i="0" u="none" strike="noStrike" cap="none" normalizeH="0" baseline="0" dirty="0">
                        <a:ln>
                          <a:noFill/>
                        </a:ln>
                        <a:solidFill>
                          <a:srgbClr val="1F6A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2000" b="1" i="0" u="none" strike="noStrike" cap="none" normalizeH="0" baseline="0" dirty="0">
                          <a:ln>
                            <a:noFill/>
                          </a:ln>
                          <a:solidFill>
                            <a:srgbClr val="1F6AFF"/>
                          </a:solidFill>
                          <a:effectLst/>
                          <a:latin typeface="Times New Roman" pitchFamily="18" charset="0"/>
                          <a:cs typeface="Times New Roman" pitchFamily="18" charset="0"/>
                        </a:rPr>
                        <a:t>February 2008</a:t>
                      </a: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2000" b="1" i="0" u="none" strike="noStrike" cap="none" normalizeH="0" baseline="0" dirty="0">
                          <a:ln>
                            <a:noFill/>
                          </a:ln>
                          <a:solidFill>
                            <a:srgbClr val="1F6AFF"/>
                          </a:solidFill>
                          <a:effectLst/>
                          <a:latin typeface="Times New Roman" pitchFamily="18" charset="0"/>
                          <a:cs typeface="Times New Roman" pitchFamily="18" charset="0"/>
                        </a:rPr>
                        <a:t>January 2009</a:t>
                      </a:r>
                      <a:endParaRPr kumimoji="1" lang="en-US" sz="2000" b="1" i="0" u="none" strike="noStrike" cap="none" normalizeH="0" baseline="0" dirty="0">
                        <a:ln>
                          <a:noFill/>
                        </a:ln>
                        <a:solidFill>
                          <a:srgbClr val="1F6A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2000" b="1" i="0" u="none" strike="noStrike" cap="none" normalizeH="0" baseline="0" dirty="0">
                          <a:ln>
                            <a:noFill/>
                          </a:ln>
                          <a:solidFill>
                            <a:srgbClr val="1F6AFF"/>
                          </a:solidFill>
                          <a:effectLst/>
                          <a:latin typeface="Times New Roman" pitchFamily="18" charset="0"/>
                          <a:cs typeface="Times New Roman" pitchFamily="18" charset="0"/>
                        </a:rPr>
                        <a:t>Net Increase in inflation</a:t>
                      </a: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0"/>
                  </a:ext>
                </a:extLst>
              </a:tr>
              <a:tr h="363266">
                <a:tc>
                  <a:txBody>
                    <a:bodyPr/>
                    <a:lstStyle/>
                    <a:p>
                      <a:pPr marL="0" marR="0" lvl="0" indent="0" algn="l" defTabSz="914400" rtl="0" eaLnBrk="0" fontAlgn="base" latinLnBrk="0" hangingPunct="0">
                        <a:lnSpc>
                          <a:spcPct val="100000"/>
                        </a:lnSpc>
                        <a:spcBef>
                          <a:spcPct val="0"/>
                        </a:spcBef>
                        <a:spcAft>
                          <a:spcPct val="0"/>
                        </a:spcAft>
                        <a:buClr>
                          <a:schemeClr val="bg1"/>
                        </a:buClr>
                        <a:buSzPct val="75000"/>
                        <a:buFont typeface="Wingdings" pitchFamily="2" charset="2"/>
                        <a:buNone/>
                        <a:tabLst/>
                        <a:defRPr/>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Non-prescription drugs</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1.0</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ahoma" charset="0"/>
                        </a:rPr>
                        <a:t>2.3</a:t>
                      </a: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1.3</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3266">
                <a:tc>
                  <a:txBody>
                    <a:bodyPr/>
                    <a:lstStyle/>
                    <a:p>
                      <a:pPr marL="0" marR="0" lvl="0" indent="0" algn="l" defTabSz="914400" rtl="0" eaLnBrk="0" fontAlgn="base" latinLnBrk="0" hangingPunct="0">
                        <a:lnSpc>
                          <a:spcPct val="100000"/>
                        </a:lnSpc>
                        <a:spcBef>
                          <a:spcPct val="0"/>
                        </a:spcBef>
                        <a:spcAft>
                          <a:spcPct val="0"/>
                        </a:spcAft>
                        <a:buClr>
                          <a:schemeClr val="bg1"/>
                        </a:buClr>
                        <a:buSzPct val="75000"/>
                        <a:buFont typeface="Wingdings" pitchFamily="2" charset="2"/>
                        <a:buNone/>
                        <a:tabLst/>
                        <a:defRPr/>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Physician Care</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2.1</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2.8</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0.7</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63266">
                <a:tc>
                  <a:txBody>
                    <a:bodyPr/>
                    <a:lstStyle/>
                    <a:p>
                      <a:pPr marL="0" marR="0" lvl="0" indent="0" algn="l" defTabSz="914400" rtl="0" eaLnBrk="0" fontAlgn="base" latinLnBrk="0" hangingPunct="0">
                        <a:lnSpc>
                          <a:spcPct val="100000"/>
                        </a:lnSpc>
                        <a:spcBef>
                          <a:spcPct val="0"/>
                        </a:spcBef>
                        <a:spcAft>
                          <a:spcPct val="0"/>
                        </a:spcAft>
                        <a:buClr>
                          <a:schemeClr val="bg1"/>
                        </a:buClr>
                        <a:buSzPct val="75000"/>
                        <a:buFont typeface="Wingdings" pitchFamily="2" charset="2"/>
                        <a:buNone/>
                        <a:tabLst/>
                        <a:defRPr/>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Misc. Professional Care</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3.6</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3.8</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0.2</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37622">
                <a:tc>
                  <a:txBody>
                    <a:bodyPr/>
                    <a:lstStyle/>
                    <a:p>
                      <a:pPr marL="0" marR="0" lvl="0" indent="0" algn="l"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Medical Equipment &amp; Supplies </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1.5</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1.4</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-0.1</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63266">
                <a:tc>
                  <a:txBody>
                    <a:bodyPr/>
                    <a:lstStyle/>
                    <a:p>
                      <a:pPr marL="0" marR="0" lvl="0" indent="0" algn="l"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Eye Care</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1.6</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0.7</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-0.9</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63266">
                <a:tc>
                  <a:txBody>
                    <a:bodyPr/>
                    <a:lstStyle/>
                    <a:p>
                      <a:pPr marL="0" marR="0" lvl="0" indent="0" algn="l" defTabSz="914400" rtl="0" eaLnBrk="0" fontAlgn="base" latinLnBrk="0" hangingPunct="0">
                        <a:lnSpc>
                          <a:spcPct val="100000"/>
                        </a:lnSpc>
                        <a:spcBef>
                          <a:spcPct val="0"/>
                        </a:spcBef>
                        <a:spcAft>
                          <a:spcPct val="0"/>
                        </a:spcAft>
                        <a:buClr>
                          <a:schemeClr val="bg1"/>
                        </a:buClr>
                        <a:buSzPct val="75000"/>
                        <a:buFont typeface="Wingdings" pitchFamily="2" charset="2"/>
                        <a:buNone/>
                        <a:tabLst/>
                        <a:defRPr/>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Nursing Home Care</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4.7</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3.7</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- 1.0</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63266">
                <a:tc>
                  <a:txBody>
                    <a:bodyPr/>
                    <a:lstStyle/>
                    <a:p>
                      <a:pPr marL="0" marR="0" lvl="0" indent="0" algn="l"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Health Care </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4.5</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2.6</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- 1.9</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63266">
                <a:tc>
                  <a:txBody>
                    <a:bodyPr/>
                    <a:lstStyle/>
                    <a:p>
                      <a:pPr marL="0" marR="0" lvl="0" indent="0" algn="l" defTabSz="914400" rtl="0" eaLnBrk="0" fontAlgn="base" latinLnBrk="0" hangingPunct="0">
                        <a:lnSpc>
                          <a:spcPct val="100000"/>
                        </a:lnSpc>
                        <a:spcBef>
                          <a:spcPct val="0"/>
                        </a:spcBef>
                        <a:spcAft>
                          <a:spcPct val="0"/>
                        </a:spcAft>
                        <a:buClr>
                          <a:schemeClr val="bg1"/>
                        </a:buClr>
                        <a:buSzPct val="75000"/>
                        <a:buFont typeface="Wingdings" pitchFamily="2" charset="2"/>
                        <a:buNone/>
                        <a:tabLst/>
                        <a:defRPr/>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Prescription Drugs</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3.5</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1.4</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- 2.1</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63266">
                <a:tc>
                  <a:txBody>
                    <a:bodyPr/>
                    <a:lstStyle/>
                    <a:p>
                      <a:pPr marL="0" marR="0" lvl="0" indent="0" algn="l"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Dental Care </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5.9</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3.6</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- 2.3</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63266">
                <a:tc>
                  <a:txBody>
                    <a:bodyPr/>
                    <a:lstStyle/>
                    <a:p>
                      <a:pPr marL="0" marR="0" lvl="0" indent="0" algn="l" defTabSz="914400" rtl="0" eaLnBrk="0" fontAlgn="base" latinLnBrk="0" hangingPunct="0">
                        <a:lnSpc>
                          <a:spcPct val="100000"/>
                        </a:lnSpc>
                        <a:spcBef>
                          <a:spcPct val="0"/>
                        </a:spcBef>
                        <a:spcAft>
                          <a:spcPct val="0"/>
                        </a:spcAft>
                        <a:buClr>
                          <a:schemeClr val="bg1"/>
                        </a:buClr>
                        <a:buSzPct val="75000"/>
                        <a:buFont typeface="Wingdings" pitchFamily="2" charset="2"/>
                        <a:buNone/>
                        <a:tabLst/>
                        <a:defRPr/>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Inpatient Hospital Care</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8.1</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5.3</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- 2.8</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63266">
                <a:tc>
                  <a:txBody>
                    <a:bodyPr/>
                    <a:lstStyle/>
                    <a:p>
                      <a:pPr marL="0" marR="0" lvl="0" indent="0" algn="l"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Outpatient Hospital Care</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9.8</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6.6</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5000"/>
                        <a:buFont typeface="Wingdings" pitchFamily="2" charset="2"/>
                        <a:buNone/>
                        <a:tabLst/>
                      </a:pPr>
                      <a:r>
                        <a:rPr kumimoji="1" lang="en-US" sz="1800" b="1" i="0" u="none" strike="noStrike" cap="none" normalizeH="0" baseline="0" dirty="0">
                          <a:ln>
                            <a:noFill/>
                          </a:ln>
                          <a:solidFill>
                            <a:srgbClr val="FFFFFF"/>
                          </a:solidFill>
                          <a:effectLst/>
                          <a:latin typeface="Times New Roman" pitchFamily="18" charset="0"/>
                          <a:cs typeface="Times New Roman" pitchFamily="18" charset="0"/>
                        </a:rPr>
                        <a:t>- 3.2</a:t>
                      </a:r>
                      <a:endParaRPr kumimoji="1" lang="en-US" sz="1800" b="1" i="0" u="none" strike="noStrike" cap="none" normalizeH="0" baseline="0" dirty="0">
                        <a:ln>
                          <a:noFill/>
                        </a:ln>
                        <a:solidFill>
                          <a:srgbClr val="FFFFFF"/>
                        </a:solidFill>
                        <a:effectLst/>
                        <a:latin typeface="Tahoma" charset="0"/>
                      </a:endParaRPr>
                    </a:p>
                  </a:txBody>
                  <a:tcPr marL="90488" marR="90488" marT="44456" marB="444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sp>
        <p:nvSpPr>
          <p:cNvPr id="235589" name="Text Box 69">
            <a:extLst>
              <a:ext uri="{FF2B5EF4-FFF2-40B4-BE49-F238E27FC236}">
                <a16:creationId xmlns:a16="http://schemas.microsoft.com/office/drawing/2014/main" xmlns="" id="{8A2401FD-842E-13BC-A4BF-8BCD79DF7266}"/>
              </a:ext>
            </a:extLst>
          </p:cNvPr>
          <p:cNvSpPr txBox="1">
            <a:spLocks noChangeArrowheads="1"/>
          </p:cNvSpPr>
          <p:nvPr/>
        </p:nvSpPr>
        <p:spPr bwMode="auto">
          <a:xfrm>
            <a:off x="1981200" y="152400"/>
            <a:ext cx="6934200" cy="942975"/>
          </a:xfrm>
          <a:prstGeom prst="rect">
            <a:avLst/>
          </a:prstGeom>
          <a:noFill/>
          <a:ln w="12700" algn="ctr">
            <a:noFill/>
            <a:miter lim="800000"/>
            <a:headEnd/>
            <a:tailEnd/>
          </a:ln>
          <a:effectLst/>
        </p:spPr>
        <p:txBody>
          <a:bodyPr lIns="90488" tIns="44450" rIns="90488" bIns="44450">
            <a:spAutoFit/>
          </a:bodyPr>
          <a:lstStyle/>
          <a:p>
            <a:pPr eaLnBrk="0" hangingPunct="0">
              <a:spcBef>
                <a:spcPct val="50000"/>
              </a:spcBef>
              <a:defRPr/>
            </a:pPr>
            <a:r>
              <a:rPr lang="en-US" b="1" i="1" dirty="0" err="1">
                <a:solidFill>
                  <a:srgbClr val="FFFFFF"/>
                </a:solidFill>
                <a:effectLst>
                  <a:outerShdw blurRad="38100" dist="38100" dir="2700000" algn="tl">
                    <a:srgbClr val="000000"/>
                  </a:outerShdw>
                </a:effectLst>
                <a:latin typeface="+mj-lt"/>
                <a:cs typeface="+mn-cs"/>
              </a:rPr>
              <a:t>Health</a:t>
            </a:r>
            <a:r>
              <a:rPr lang="en-US" b="1" dirty="0" err="1">
                <a:solidFill>
                  <a:srgbClr val="FFFFFF"/>
                </a:solidFill>
                <a:effectLst>
                  <a:outerShdw blurRad="38100" dist="38100" dir="2700000" algn="tl">
                    <a:srgbClr val="000000"/>
                  </a:outerShdw>
                </a:effectLst>
                <a:latin typeface="+mj-lt"/>
                <a:cs typeface="+mn-cs"/>
              </a:rPr>
              <a:t>INFLATION</a:t>
            </a:r>
            <a:r>
              <a:rPr lang="en-US" b="1" dirty="0">
                <a:solidFill>
                  <a:srgbClr val="FFFFFF"/>
                </a:solidFill>
                <a:effectLst>
                  <a:outerShdw blurRad="38100" dist="38100" dir="2700000" algn="tl">
                    <a:srgbClr val="000000"/>
                  </a:outerShdw>
                </a:effectLst>
                <a:latin typeface="+mj-lt"/>
                <a:cs typeface="+mn-cs"/>
              </a:rPr>
              <a:t> News – Health Care Inflation   </a:t>
            </a:r>
            <a:r>
              <a:rPr lang="en-US" sz="2000" b="1" i="1" dirty="0">
                <a:solidFill>
                  <a:srgbClr val="FFFFFF"/>
                </a:solidFill>
                <a:effectLst>
                  <a:outerShdw blurRad="38100" dist="38100" dir="2700000" algn="tl">
                    <a:srgbClr val="000000"/>
                  </a:outerShdw>
                </a:effectLst>
                <a:latin typeface="+mj-lt"/>
                <a:cs typeface="+mn-cs"/>
              </a:rPr>
              <a:t>(2/28/09; Vol. 18, No. 2)</a:t>
            </a:r>
          </a:p>
        </p:txBody>
      </p:sp>
      <p:pic>
        <p:nvPicPr>
          <p:cNvPr id="10310" name="Picture 6" descr="MANS HAND HOLDING A YOUNG BOYS HAND">
            <a:extLst>
              <a:ext uri="{FF2B5EF4-FFF2-40B4-BE49-F238E27FC236}">
                <a16:creationId xmlns:a16="http://schemas.microsoft.com/office/drawing/2014/main" xmlns="" id="{AD586E6A-40E4-DC00-6AE3-70EBBAFDB9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578" r="4552" b="26788"/>
          <a:stretch>
            <a:fillRect/>
          </a:stretch>
        </p:blipFill>
        <p:spPr bwMode="auto">
          <a:xfrm>
            <a:off x="0" y="0"/>
            <a:ext cx="17732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usiness vision design template">
  <a:themeElements>
    <a:clrScheme name="Business vision design template 1">
      <a:dk1>
        <a:srgbClr val="080808"/>
      </a:dk1>
      <a:lt1>
        <a:srgbClr val="74C8E6"/>
      </a:lt1>
      <a:dk2>
        <a:srgbClr val="000000"/>
      </a:dk2>
      <a:lt2>
        <a:srgbClr val="080808"/>
      </a:lt2>
      <a:accent1>
        <a:srgbClr val="68A2B6"/>
      </a:accent1>
      <a:accent2>
        <a:srgbClr val="4192BF"/>
      </a:accent2>
      <a:accent3>
        <a:srgbClr val="BCE0F0"/>
      </a:accent3>
      <a:accent4>
        <a:srgbClr val="060606"/>
      </a:accent4>
      <a:accent5>
        <a:srgbClr val="B9CED7"/>
      </a:accent5>
      <a:accent6>
        <a:srgbClr val="3A84AD"/>
      </a:accent6>
      <a:hlink>
        <a:srgbClr val="3963AF"/>
      </a:hlink>
      <a:folHlink>
        <a:srgbClr val="000066"/>
      </a:folHlink>
    </a:clrScheme>
    <a:fontScheme name="Business vision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usiness vision design template 1">
        <a:dk1>
          <a:srgbClr val="080808"/>
        </a:dk1>
        <a:lt1>
          <a:srgbClr val="74C8E6"/>
        </a:lt1>
        <a:dk2>
          <a:srgbClr val="000000"/>
        </a:dk2>
        <a:lt2>
          <a:srgbClr val="080808"/>
        </a:lt2>
        <a:accent1>
          <a:srgbClr val="68A2B6"/>
        </a:accent1>
        <a:accent2>
          <a:srgbClr val="4192BF"/>
        </a:accent2>
        <a:accent3>
          <a:srgbClr val="BCE0F0"/>
        </a:accent3>
        <a:accent4>
          <a:srgbClr val="060606"/>
        </a:accent4>
        <a:accent5>
          <a:srgbClr val="B9CED7"/>
        </a:accent5>
        <a:accent6>
          <a:srgbClr val="3A84AD"/>
        </a:accent6>
        <a:hlink>
          <a:srgbClr val="3963AF"/>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8340</TotalTime>
  <Words>4385</Words>
  <Application>Microsoft Office PowerPoint</Application>
  <PresentationFormat>On-screen Show (4:3)</PresentationFormat>
  <Paragraphs>521</Paragraphs>
  <Slides>34</Slides>
  <Notes>25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8" baseType="lpstr">
      <vt:lpstr>Arial</vt:lpstr>
      <vt:lpstr>Escrow Condensed</vt:lpstr>
      <vt:lpstr>Franklin Gothic Book</vt:lpstr>
      <vt:lpstr>Franklin Gothic Demi</vt:lpstr>
      <vt:lpstr>Franklin Gothic Medium</vt:lpstr>
      <vt:lpstr>Helvetica</vt:lpstr>
      <vt:lpstr>Retina</vt:lpstr>
      <vt:lpstr>Retina Narrow</vt:lpstr>
      <vt:lpstr>Tahoma</vt:lpstr>
      <vt:lpstr>Times</vt:lpstr>
      <vt:lpstr>Times New Roman</vt:lpstr>
      <vt:lpstr>Wingdings</vt:lpstr>
      <vt:lpstr>Business vision design template</vt:lpstr>
      <vt:lpstr>Chart</vt:lpstr>
      <vt:lpstr>PowerPoint Presentation</vt:lpstr>
      <vt:lpstr>CEI Goals/Objectives</vt:lpstr>
      <vt:lpstr>Leviticus 26 – blessings/curses</vt:lpstr>
      <vt:lpstr>PowerPoint Presentation</vt:lpstr>
      <vt:lpstr>PowerPoint Presentation</vt:lpstr>
      <vt:lpstr>Overview- Health Care</vt:lpstr>
      <vt:lpstr>The Government’s role?</vt:lpstr>
      <vt:lpstr>What is the problem?</vt:lpstr>
      <vt:lpstr>PowerPoint Presentation</vt:lpstr>
      <vt:lpstr>PowerPoint Presentation</vt:lpstr>
      <vt:lpstr>PowerPoint Presentation</vt:lpstr>
      <vt:lpstr>Political Civil War- “D” vs. “R”</vt:lpstr>
      <vt:lpstr>Where are the Gideons?</vt:lpstr>
      <vt:lpstr>Leviticus 26 – blessings/curses</vt:lpstr>
      <vt:lpstr>PowerPoint Presentation</vt:lpstr>
      <vt:lpstr>PowerPoint Presentation</vt:lpstr>
      <vt:lpstr>Health Care -  Reformation vs. Transformation</vt:lpstr>
      <vt:lpstr>PowerPoint Presentation</vt:lpstr>
      <vt:lpstr>PowerPoint Presentation</vt:lpstr>
      <vt:lpstr>Free Market Forces &amp; Health Care</vt:lpstr>
      <vt:lpstr>Health Care Expenses</vt:lpstr>
      <vt:lpstr>PowerPoint Presentation</vt:lpstr>
      <vt:lpstr>Health Care Transformation – Marketplace Leaders </vt:lpstr>
      <vt:lpstr>Conclusions…</vt:lpstr>
      <vt:lpstr>PowerPoint Presentation</vt:lpstr>
      <vt:lpstr>PowerPoint Presentation</vt:lpstr>
      <vt:lpstr>Do People Want Medical Savings Accounts? (Zogby Poll, 1006 likely voters)</vt:lpstr>
      <vt:lpstr>PowerPoint Presentation</vt:lpstr>
      <vt:lpstr>Access To Care </vt:lpstr>
      <vt:lpstr>PowerPoint Presentation</vt:lpstr>
      <vt:lpstr>Case Study:  Union Group</vt:lpstr>
      <vt:lpstr>Case Study:  Union Group (continued)</vt:lpstr>
      <vt:lpstr>Case Study:  Financial Services</vt:lpstr>
      <vt:lpstr>Case Study: Financial Services (continued)</vt:lpstr>
    </vt:vector>
  </TitlesOfParts>
  <Company>AAPP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dc:creator>
  <cp:lastModifiedBy>Microsoft account</cp:lastModifiedBy>
  <cp:revision>200</cp:revision>
  <cp:lastPrinted>2012-02-04T21:44:16Z</cp:lastPrinted>
  <dcterms:created xsi:type="dcterms:W3CDTF">2002-06-04T05:36:19Z</dcterms:created>
  <dcterms:modified xsi:type="dcterms:W3CDTF">2025-09-23T16:18:32Z</dcterms:modified>
</cp:coreProperties>
</file>