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60" r:id="rId4"/>
    <p:sldId id="263" r:id="rId5"/>
    <p:sldId id="272" r:id="rId6"/>
    <p:sldId id="264" r:id="rId7"/>
    <p:sldId id="265" r:id="rId8"/>
    <p:sldId id="266" r:id="rId9"/>
    <p:sldId id="268" r:id="rId10"/>
    <p:sldId id="269" r:id="rId11"/>
    <p:sldId id="270" r:id="rId12"/>
    <p:sldId id="278" r:id="rId13"/>
    <p:sldId id="279" r:id="rId14"/>
    <p:sldId id="273" r:id="rId15"/>
    <p:sldId id="277" r:id="rId16"/>
    <p:sldId id="280"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49633-1D40-15EB-B42D-48E67CE2070D}" v="2" dt="2025-11-14T22:43:19.295"/>
    <p1510:client id="{686F344C-95A9-02A2-EA62-B57E27F84C63}" v="2" dt="2025-11-13T22:18:01.492"/>
    <p1510:client id="{9FB67335-D1C4-E2D0-A841-353F2921F41D}" v="1030" dt="2025-11-14T00:35:19.895"/>
    <p1510:client id="{EA13116E-E31E-FF6B-ADF3-DBF1ADD42D01}" v="379" dt="2025-11-14T22:31:56.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09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500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4286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115473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705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147061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7200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5746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5644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75953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321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201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7538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4561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0768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73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6399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11/16/2025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510190309"/>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gradFill>
            <a:gsLst>
              <a:gs pos="10000">
                <a:schemeClr val="bg1">
                  <a:tint val="97000"/>
                  <a:hueMod val="92000"/>
                  <a:satMod val="169000"/>
                  <a:lumMod val="164000"/>
                </a:schemeClr>
              </a:gs>
              <a:gs pos="100000">
                <a:schemeClr val="bg1">
                  <a:shade val="96000"/>
                  <a:satMod val="120000"/>
                  <a:lumMod val="90000"/>
                </a:schemeClr>
              </a:gs>
            </a:gsLst>
            <a:lin ang="61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bstract watercolor pattern on a white background">
            <a:extLst>
              <a:ext uri="{FF2B5EF4-FFF2-40B4-BE49-F238E27FC236}">
                <a16:creationId xmlns:a16="http://schemas.microsoft.com/office/drawing/2014/main" id="{AE5D5B8A-D3A8-5867-9317-E9352D9F3D17}"/>
              </a:ext>
            </a:extLst>
          </p:cNvPr>
          <p:cNvPicPr>
            <a:picLocks noChangeAspect="1"/>
          </p:cNvPicPr>
          <p:nvPr/>
        </p:nvPicPr>
        <p:blipFill>
          <a:blip r:embed="rId2">
            <a:alphaModFix amt="25000"/>
          </a:blip>
          <a:srcRect t="14334" b="1397"/>
          <a:stretch>
            <a:fillRect/>
          </a:stretch>
        </p:blipFill>
        <p:spPr>
          <a:xfrm>
            <a:off x="20" y="10"/>
            <a:ext cx="12188932" cy="6857990"/>
          </a:xfrm>
          <a:prstGeom prst="rect">
            <a:avLst/>
          </a:prstGeom>
        </p:spPr>
      </p:pic>
      <p:sp>
        <p:nvSpPr>
          <p:cNvPr id="2" name="Title 1"/>
          <p:cNvSpPr>
            <a:spLocks noGrp="1"/>
          </p:cNvSpPr>
          <p:nvPr>
            <p:ph type="ctrTitle"/>
          </p:nvPr>
        </p:nvSpPr>
        <p:spPr>
          <a:xfrm>
            <a:off x="684212" y="685799"/>
            <a:ext cx="8001000" cy="2971801"/>
          </a:xfrm>
        </p:spPr>
        <p:txBody>
          <a:bodyPr>
            <a:normAutofit/>
          </a:bodyPr>
          <a:lstStyle/>
          <a:p>
            <a:pPr>
              <a:lnSpc>
                <a:spcPct val="90000"/>
              </a:lnSpc>
            </a:pPr>
            <a:r>
              <a:rPr lang="en-US"/>
              <a:t>Colossians 2:6-23</a:t>
            </a:r>
            <a:br>
              <a:rPr lang="en-US"/>
            </a:br>
            <a:br>
              <a:rPr lang="en-US"/>
            </a:br>
            <a:r>
              <a:rPr lang="en-US"/>
              <a:t>Human tradition Vs Freedom in Christ</a:t>
            </a:r>
          </a:p>
        </p:txBody>
      </p:sp>
      <p:sp>
        <p:nvSpPr>
          <p:cNvPr id="3" name="Subtitle 2"/>
          <p:cNvSpPr>
            <a:spLocks noGrp="1"/>
          </p:cNvSpPr>
          <p:nvPr>
            <p:ph type="subTitle" idx="1"/>
          </p:nvPr>
        </p:nvSpPr>
        <p:spPr>
          <a:xfrm>
            <a:off x="684212" y="3843867"/>
            <a:ext cx="6400800" cy="1947333"/>
          </a:xfrm>
        </p:spPr>
        <p:txBody>
          <a:bodyPr>
            <a:normAutofit/>
          </a:bodyPr>
          <a:lstStyle/>
          <a:p>
            <a:endParaRPr lang="en-US">
              <a:solidFill>
                <a:schemeClr val="tx1"/>
              </a:solidFill>
            </a:endParaRPr>
          </a:p>
        </p:txBody>
      </p:sp>
      <p:grpSp>
        <p:nvGrpSpPr>
          <p:cNvPr id="11" name="Group 10">
            <a:extLst>
              <a:ext uri="{FF2B5EF4-FFF2-40B4-BE49-F238E27FC236}">
                <a16:creationId xmlns:a16="http://schemas.microsoft.com/office/drawing/2014/main" id="{EA75029C-64B9-41D0-9540-75846D4B0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8170" y="9144"/>
            <a:ext cx="6080656" cy="6163733"/>
            <a:chOff x="6108170" y="8467"/>
            <a:chExt cx="6080656" cy="6163733"/>
          </a:xfrm>
        </p:grpSpPr>
        <p:cxnSp>
          <p:nvCxnSpPr>
            <p:cNvPr id="12" name="Straight Connector 11">
              <a:extLst>
                <a:ext uri="{FF2B5EF4-FFF2-40B4-BE49-F238E27FC236}">
                  <a16:creationId xmlns:a16="http://schemas.microsoft.com/office/drawing/2014/main" id="{4AF6B07A-A0CD-4593-B501-E1D50968C7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1C2E537-D046-43E9-B78A-8D770E4C0F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F1ED42C-32AB-4AA5-B9D5-2ADF552B03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2B69715-83DD-4F53-8564-D95D5D238D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5BC2EBE-B4C1-42F9-9914-0F430C0600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734F1A5F-EBBA-2603-F697-49251C2E021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7F4696-D7DC-48EE-64F2-6BB956EA6C30}"/>
              </a:ext>
            </a:extLst>
          </p:cNvPr>
          <p:cNvSpPr>
            <a:spLocks noGrp="1"/>
          </p:cNvSpPr>
          <p:nvPr>
            <p:ph type="ctrTitle"/>
          </p:nvPr>
        </p:nvSpPr>
        <p:spPr>
          <a:xfrm>
            <a:off x="7532710" y="628617"/>
            <a:ext cx="3971902" cy="3028983"/>
          </a:xfrm>
        </p:spPr>
        <p:txBody>
          <a:bodyPr>
            <a:normAutofit/>
          </a:bodyPr>
          <a:lstStyle/>
          <a:p>
            <a:pPr algn="ctr"/>
            <a:r>
              <a:rPr lang="en-US"/>
              <a:t>Point 3</a:t>
            </a:r>
            <a:br>
              <a:rPr lang="en-US" dirty="0"/>
            </a:br>
            <a:r>
              <a:rPr lang="en-US"/>
              <a:t>Freedom In Christ </a:t>
            </a:r>
          </a:p>
        </p:txBody>
      </p:sp>
      <p:sp>
        <p:nvSpPr>
          <p:cNvPr id="3" name="Content Placeholder 2">
            <a:extLst>
              <a:ext uri="{FF2B5EF4-FFF2-40B4-BE49-F238E27FC236}">
                <a16:creationId xmlns:a16="http://schemas.microsoft.com/office/drawing/2014/main" id="{84A5CFB7-2577-4261-D2AB-C16DDBA65386}"/>
              </a:ext>
            </a:extLst>
          </p:cNvPr>
          <p:cNvSpPr>
            <a:spLocks noGrp="1"/>
          </p:cNvSpPr>
          <p:nvPr>
            <p:ph type="subTitle" idx="1"/>
          </p:nvPr>
        </p:nvSpPr>
        <p:spPr>
          <a:xfrm>
            <a:off x="7532709" y="3843868"/>
            <a:ext cx="2827315" cy="1564744"/>
          </a:xfrm>
        </p:spPr>
        <p:txBody>
          <a:bodyPr>
            <a:normAutofit/>
          </a:bodyPr>
          <a:lstStyle/>
          <a:p>
            <a:endParaRPr lang="en-US"/>
          </a:p>
          <a:p>
            <a:endParaRPr lang="en-US"/>
          </a:p>
          <a:p>
            <a:endParaRPr lang="en-US"/>
          </a:p>
          <a:p>
            <a:endParaRPr lang="en-US"/>
          </a:p>
          <a:p>
            <a:endParaRPr lang="en-US"/>
          </a:p>
        </p:txBody>
      </p:sp>
      <p:sp>
        <p:nvSpPr>
          <p:cNvPr id="16"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reaching for a weight plate&#10;&#10;AI-generated content may be incorrect.">
            <a:extLst>
              <a:ext uri="{FF2B5EF4-FFF2-40B4-BE49-F238E27FC236}">
                <a16:creationId xmlns:a16="http://schemas.microsoft.com/office/drawing/2014/main" id="{7FE749F1-937E-79C0-AF67-12EC62A7474C}"/>
              </a:ext>
            </a:extLst>
          </p:cNvPr>
          <p:cNvPicPr>
            <a:picLocks noChangeAspect="1"/>
          </p:cNvPicPr>
          <p:nvPr/>
        </p:nvPicPr>
        <p:blipFill>
          <a:blip r:embed="rId2"/>
          <a:srcRect l="1825" r="14061"/>
          <a:stretch>
            <a:fillRect/>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18" name="Group 17">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9" name="Straight Connector 18">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5269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95F3A-475F-4215-D186-32AE7B0B495A}"/>
              </a:ext>
            </a:extLst>
          </p:cNvPr>
          <p:cNvSpPr>
            <a:spLocks noGrp="1"/>
          </p:cNvSpPr>
          <p:nvPr>
            <p:ph type="title"/>
          </p:nvPr>
        </p:nvSpPr>
        <p:spPr>
          <a:xfrm>
            <a:off x="399151" y="685800"/>
            <a:ext cx="5059795" cy="4603749"/>
          </a:xfrm>
        </p:spPr>
        <p:txBody>
          <a:bodyPr>
            <a:normAutofit/>
          </a:bodyPr>
          <a:lstStyle/>
          <a:p>
            <a:pPr algn="ctr"/>
            <a:r>
              <a:rPr lang="en-US" sz="5200"/>
              <a:t>Freedom in Christ</a:t>
            </a:r>
          </a:p>
        </p:txBody>
      </p:sp>
      <p:sp>
        <p:nvSpPr>
          <p:cNvPr id="22" name="Rectangle 21">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2251C7-4495-3E55-2F33-B9B056FBECE6}"/>
              </a:ext>
            </a:extLst>
          </p:cNvPr>
          <p:cNvSpPr>
            <a:spLocks noGrp="1"/>
          </p:cNvSpPr>
          <p:nvPr>
            <p:ph idx="1"/>
          </p:nvPr>
        </p:nvSpPr>
        <p:spPr>
          <a:xfrm>
            <a:off x="6625651" y="685800"/>
            <a:ext cx="5202548" cy="5762407"/>
          </a:xfrm>
        </p:spPr>
        <p:txBody>
          <a:bodyPr>
            <a:normAutofit/>
          </a:bodyPr>
          <a:lstStyle/>
          <a:p>
            <a:r>
              <a:rPr lang="en-US" sz="2400" dirty="0">
                <a:solidFill>
                  <a:schemeClr val="tx1"/>
                </a:solidFill>
              </a:rPr>
              <a:t>You are complete through you union with Christ vs 10</a:t>
            </a:r>
          </a:p>
          <a:p>
            <a:pPr>
              <a:buClr>
                <a:srgbClr val="FFFFFF"/>
              </a:buClr>
            </a:pPr>
            <a:endParaRPr lang="en-US" sz="2400" dirty="0">
              <a:solidFill>
                <a:schemeClr val="tx1"/>
              </a:solidFill>
            </a:endParaRPr>
          </a:p>
          <a:p>
            <a:pPr>
              <a:buClr>
                <a:srgbClr val="FFFFFF"/>
              </a:buClr>
            </a:pPr>
            <a:r>
              <a:rPr lang="en-US" sz="2400" dirty="0">
                <a:solidFill>
                  <a:schemeClr val="tx1"/>
                </a:solidFill>
              </a:rPr>
              <a:t>You have been spiritually Circumcised vs 11</a:t>
            </a:r>
          </a:p>
          <a:p>
            <a:pPr>
              <a:buClr>
                <a:srgbClr val="FFFFFF"/>
              </a:buClr>
            </a:pPr>
            <a:endParaRPr lang="en-US" sz="2400" dirty="0">
              <a:solidFill>
                <a:schemeClr val="tx1"/>
              </a:solidFill>
            </a:endParaRPr>
          </a:p>
          <a:p>
            <a:pPr>
              <a:buClr>
                <a:srgbClr val="FFFFFF"/>
              </a:buClr>
            </a:pPr>
            <a:endParaRPr lang="en-US" sz="2400" dirty="0">
              <a:solidFill>
                <a:schemeClr val="tx1"/>
              </a:solidFill>
            </a:endParaRPr>
          </a:p>
          <a:p>
            <a:pPr>
              <a:buClr>
                <a:srgbClr val="FFFFFF"/>
              </a:buClr>
            </a:pPr>
            <a:endParaRPr lang="en-US" sz="2400" dirty="0">
              <a:solidFill>
                <a:schemeClr val="tx1"/>
              </a:solidFill>
            </a:endParaRPr>
          </a:p>
          <a:p>
            <a:pPr>
              <a:buClr>
                <a:srgbClr val="FFFFFF"/>
              </a:buClr>
            </a:pPr>
            <a:endParaRPr lang="en-US">
              <a:solidFill>
                <a:schemeClr val="tx1"/>
              </a:solidFill>
            </a:endParaRPr>
          </a:p>
          <a:p>
            <a:pPr>
              <a:buClr>
                <a:srgbClr val="FFFFFF"/>
              </a:buClr>
            </a:pPr>
            <a:endParaRPr lang="en-US">
              <a:solidFill>
                <a:schemeClr val="tx1"/>
              </a:solidFill>
            </a:endParaRPr>
          </a:p>
          <a:p>
            <a:pPr>
              <a:buClr>
                <a:srgbClr val="FFFFFF"/>
              </a:buClr>
            </a:pPr>
            <a:endParaRPr lang="en-US">
              <a:solidFill>
                <a:schemeClr val="tx1"/>
              </a:solidFill>
            </a:endParaRPr>
          </a:p>
        </p:txBody>
      </p:sp>
    </p:spTree>
    <p:extLst>
      <p:ext uri="{BB962C8B-B14F-4D97-AF65-F5344CB8AC3E}">
        <p14:creationId xmlns:p14="http://schemas.microsoft.com/office/powerpoint/2010/main" val="247846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D067A139-86EB-480F-AE6B-AF8092F2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E0602-3AE5-94FC-8A75-713B8F7518E2}"/>
              </a:ext>
            </a:extLst>
          </p:cNvPr>
          <p:cNvSpPr>
            <a:spLocks noGrp="1"/>
          </p:cNvSpPr>
          <p:nvPr>
            <p:ph type="title"/>
          </p:nvPr>
        </p:nvSpPr>
        <p:spPr>
          <a:xfrm>
            <a:off x="6086354" y="628617"/>
            <a:ext cx="5649751" cy="1456756"/>
          </a:xfrm>
        </p:spPr>
        <p:txBody>
          <a:bodyPr vert="horz" lIns="91440" tIns="45720" rIns="91440" bIns="45720" rtlCol="0" anchor="b">
            <a:normAutofit/>
          </a:bodyPr>
          <a:lstStyle/>
          <a:p>
            <a:r>
              <a:rPr lang="en-US" sz="4400" dirty="0"/>
              <a:t>Freedom In Christ</a:t>
            </a:r>
          </a:p>
        </p:txBody>
      </p:sp>
      <p:sp>
        <p:nvSpPr>
          <p:cNvPr id="4" name="Text Placeholder 3">
            <a:extLst>
              <a:ext uri="{FF2B5EF4-FFF2-40B4-BE49-F238E27FC236}">
                <a16:creationId xmlns:a16="http://schemas.microsoft.com/office/drawing/2014/main" id="{8BE34118-8775-96AB-6D85-4E77D5EEC84A}"/>
              </a:ext>
            </a:extLst>
          </p:cNvPr>
          <p:cNvSpPr>
            <a:spLocks noGrp="1"/>
          </p:cNvSpPr>
          <p:nvPr>
            <p:ph type="body" sz="half" idx="2"/>
          </p:nvPr>
        </p:nvSpPr>
        <p:spPr>
          <a:xfrm>
            <a:off x="6095999" y="2946831"/>
            <a:ext cx="4881342" cy="2461781"/>
          </a:xfrm>
        </p:spPr>
        <p:txBody>
          <a:bodyPr vert="horz" lIns="91440" tIns="45720" rIns="91440" bIns="45720" rtlCol="0" anchor="t">
            <a:normAutofit/>
          </a:bodyPr>
          <a:lstStyle/>
          <a:p>
            <a:r>
              <a:rPr lang="en-US" sz="2400" dirty="0"/>
              <a:t>We have been buried and raised with Christ vs 12</a:t>
            </a:r>
          </a:p>
        </p:txBody>
      </p:sp>
      <p:sp>
        <p:nvSpPr>
          <p:cNvPr id="22" name="Snip Diagonal Corner Rectangle 6">
            <a:extLst>
              <a:ext uri="{FF2B5EF4-FFF2-40B4-BE49-F238E27FC236}">
                <a16:creationId xmlns:a16="http://schemas.microsoft.com/office/drawing/2014/main" id="{4E252378-AA68-427C-BF69-E4434E447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ainting of a cross in a cave&#10;&#10;AI-generated content may be incorrect.">
            <a:extLst>
              <a:ext uri="{FF2B5EF4-FFF2-40B4-BE49-F238E27FC236}">
                <a16:creationId xmlns:a16="http://schemas.microsoft.com/office/drawing/2014/main" id="{DB9BF570-6CB3-2FF5-1B49-AD4D622B8E59}"/>
              </a:ext>
            </a:extLst>
          </p:cNvPr>
          <p:cNvPicPr>
            <a:picLocks noGrp="1" noChangeAspect="1"/>
          </p:cNvPicPr>
          <p:nvPr>
            <p:ph type="pic" idx="1"/>
          </p:nvPr>
        </p:nvPicPr>
        <p:blipFill>
          <a:blip r:embed="rId2"/>
          <a:srcRect l="17610" r="17610"/>
          <a:stretch>
            <a:fillRect/>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grpSp>
        <p:nvGrpSpPr>
          <p:cNvPr id="24" name="Group 23">
            <a:extLst>
              <a:ext uri="{FF2B5EF4-FFF2-40B4-BE49-F238E27FC236}">
                <a16:creationId xmlns:a16="http://schemas.microsoft.com/office/drawing/2014/main" id="{65E8C853-59EA-4FCB-BB4E-1B0AEEA408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id="{C58D8A51-1FB2-4FA0-A860-D57179B52A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5C2F33D-5361-48D8-899D-50A713699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0608EC6-04A0-4D53-B4C8-57F06AF141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9C42FEC-C8F1-465B-900B-C7F552326D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4CDCA4C-0922-4330-AF15-394E8C6DDE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441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1" name="Straight Connector 2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7" name="Rectangle 26">
            <a:extLst>
              <a:ext uri="{FF2B5EF4-FFF2-40B4-BE49-F238E27FC236}">
                <a16:creationId xmlns:a16="http://schemas.microsoft.com/office/drawing/2014/main" id="{89220CFE-A3C6-448E-A8C7-CEAED9325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7A51AF-25F8-7297-AE2B-876D15D3F82C}"/>
              </a:ext>
            </a:extLst>
          </p:cNvPr>
          <p:cNvSpPr>
            <a:spLocks noGrp="1"/>
          </p:cNvSpPr>
          <p:nvPr>
            <p:ph type="title"/>
          </p:nvPr>
        </p:nvSpPr>
        <p:spPr>
          <a:xfrm>
            <a:off x="4661860" y="802725"/>
            <a:ext cx="5627258" cy="1410611"/>
          </a:xfrm>
        </p:spPr>
        <p:txBody>
          <a:bodyPr vert="horz" lIns="91440" tIns="45720" rIns="91440" bIns="45720" rtlCol="0" anchor="ctr">
            <a:normAutofit/>
          </a:bodyPr>
          <a:lstStyle/>
          <a:p>
            <a:r>
              <a:rPr lang="en-US" sz="4400" dirty="0"/>
              <a:t>Freedom in Christ</a:t>
            </a:r>
            <a:endParaRPr lang="en-US" dirty="0"/>
          </a:p>
        </p:txBody>
      </p:sp>
      <p:sp>
        <p:nvSpPr>
          <p:cNvPr id="29" name="Snip Diagonal Corner Rectangle 25">
            <a:extLst>
              <a:ext uri="{FF2B5EF4-FFF2-40B4-BE49-F238E27FC236}">
                <a16:creationId xmlns:a16="http://schemas.microsoft.com/office/drawing/2014/main" id="{2E91ED80-632C-4328-8E5C-0CAF33E77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close-up of a sign&#10;&#10;AI-generated content may be incorrect.">
            <a:extLst>
              <a:ext uri="{FF2B5EF4-FFF2-40B4-BE49-F238E27FC236}">
                <a16:creationId xmlns:a16="http://schemas.microsoft.com/office/drawing/2014/main" id="{879B3E99-828E-1BDA-007D-2E5F325134EC}"/>
              </a:ext>
            </a:extLst>
          </p:cNvPr>
          <p:cNvPicPr>
            <a:picLocks noGrp="1" noChangeAspect="1"/>
          </p:cNvPicPr>
          <p:nvPr>
            <p:ph type="pic" idx="1"/>
          </p:nvPr>
        </p:nvPicPr>
        <p:blipFill>
          <a:blip r:embed="rId2"/>
          <a:srcRect r="-2" b="879"/>
          <a:stretch>
            <a:fillRect/>
          </a:stretch>
        </p:blipFill>
        <p:spPr>
          <a:xfrm>
            <a:off x="800558" y="786117"/>
            <a:ext cx="3337560" cy="4956048"/>
          </a:xfrm>
          <a:custGeom>
            <a:avLst/>
            <a:gdLst/>
            <a:ahLst/>
            <a:cxnLst/>
            <a:rect l="l" t="t" r="r" b="b"/>
            <a:pathLst>
              <a:path w="3337560" h="4956048">
                <a:moveTo>
                  <a:pt x="384420" y="0"/>
                </a:moveTo>
                <a:lnTo>
                  <a:pt x="3337560" y="0"/>
                </a:lnTo>
                <a:lnTo>
                  <a:pt x="3337560" y="4571628"/>
                </a:lnTo>
                <a:lnTo>
                  <a:pt x="2953140" y="4956048"/>
                </a:lnTo>
                <a:lnTo>
                  <a:pt x="0" y="4956048"/>
                </a:lnTo>
                <a:lnTo>
                  <a:pt x="0" y="384420"/>
                </a:lnTo>
                <a:close/>
              </a:path>
            </a:pathLst>
          </a:custGeom>
        </p:spPr>
      </p:pic>
      <p:sp>
        <p:nvSpPr>
          <p:cNvPr id="4" name="Text Placeholder 3">
            <a:extLst>
              <a:ext uri="{FF2B5EF4-FFF2-40B4-BE49-F238E27FC236}">
                <a16:creationId xmlns:a16="http://schemas.microsoft.com/office/drawing/2014/main" id="{286F38B6-0480-D916-3D4F-12AF68992D7A}"/>
              </a:ext>
            </a:extLst>
          </p:cNvPr>
          <p:cNvSpPr>
            <a:spLocks noGrp="1"/>
          </p:cNvSpPr>
          <p:nvPr>
            <p:ph type="body" sz="half" idx="2"/>
          </p:nvPr>
        </p:nvSpPr>
        <p:spPr>
          <a:xfrm>
            <a:off x="4661860" y="2219446"/>
            <a:ext cx="6253792" cy="2274532"/>
          </a:xfrm>
        </p:spPr>
        <p:txBody>
          <a:bodyPr vert="horz" lIns="91440" tIns="45720" rIns="91440" bIns="45720" rtlCol="0" anchor="ctr">
            <a:normAutofit/>
          </a:bodyPr>
          <a:lstStyle/>
          <a:p>
            <a:pPr marL="285750" indent="-285750">
              <a:buFont typeface="Wingdings 3" panose="05040102010807070707" pitchFamily="18" charset="2"/>
              <a:buChar char=""/>
            </a:pPr>
            <a:r>
              <a:rPr lang="en-US" sz="2400" dirty="0"/>
              <a:t>He has forgiven our sin vs 13</a:t>
            </a:r>
          </a:p>
          <a:p>
            <a:pPr marL="285750" indent="-285750">
              <a:buFont typeface="Wingdings 3" panose="05040102010807070707" pitchFamily="18" charset="2"/>
              <a:buChar char=""/>
            </a:pPr>
            <a:endParaRPr lang="en-US" sz="2400" dirty="0"/>
          </a:p>
          <a:p>
            <a:pPr marL="285750" indent="-285750">
              <a:buFont typeface="Wingdings 3" panose="05040102010807070707" pitchFamily="18" charset="2"/>
              <a:buChar char=""/>
            </a:pPr>
            <a:r>
              <a:rPr lang="en-US" sz="2400" dirty="0"/>
              <a:t>He has cancelled our record, the charges against us v 14</a:t>
            </a:r>
          </a:p>
        </p:txBody>
      </p:sp>
      <p:grpSp>
        <p:nvGrpSpPr>
          <p:cNvPr id="31" name="Group 30">
            <a:extLst>
              <a:ext uri="{FF2B5EF4-FFF2-40B4-BE49-F238E27FC236}">
                <a16:creationId xmlns:a16="http://schemas.microsoft.com/office/drawing/2014/main" id="{13A271B6-83F2-4E87-A6AD-450F042D3D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2" name="Straight Connector 31">
              <a:extLst>
                <a:ext uri="{FF2B5EF4-FFF2-40B4-BE49-F238E27FC236}">
                  <a16:creationId xmlns:a16="http://schemas.microsoft.com/office/drawing/2014/main" id="{9A433C90-9936-4ABD-B763-2CD6C4216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6D1147B-1DF4-4FA0-9601-3AB638E3BF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9E30F5C-D28E-4B06-847C-1104626FCF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1B65F81-D52E-422A-BA2A-0E3294D0CD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992E9D3-9DB7-4C46-8AFB-E50194C893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9720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allace Monument in Stirling Scotland">
            <a:extLst>
              <a:ext uri="{FF2B5EF4-FFF2-40B4-BE49-F238E27FC236}">
                <a16:creationId xmlns:a16="http://schemas.microsoft.com/office/drawing/2014/main" id="{5A78743E-6B3A-F4CA-1729-A83AD8C1A806}"/>
              </a:ext>
            </a:extLst>
          </p:cNvPr>
          <p:cNvPicPr>
            <a:picLocks noChangeAspect="1"/>
          </p:cNvPicPr>
          <p:nvPr/>
        </p:nvPicPr>
        <p:blipFill>
          <a:blip r:embed="rId2">
            <a:alphaModFix amt="40000"/>
          </a:blip>
          <a:srcRect t="15605" r="-2" b="-2"/>
          <a:stretch>
            <a:fillRect/>
          </a:stretch>
        </p:blipFill>
        <p:spPr>
          <a:xfrm>
            <a:off x="-3175" y="10"/>
            <a:ext cx="12192000" cy="6857990"/>
          </a:xfrm>
          <a:prstGeom prst="rect">
            <a:avLst/>
          </a:prstGeom>
        </p:spPr>
      </p:pic>
      <p:sp>
        <p:nvSpPr>
          <p:cNvPr id="2" name="Title 1">
            <a:extLst>
              <a:ext uri="{FF2B5EF4-FFF2-40B4-BE49-F238E27FC236}">
                <a16:creationId xmlns:a16="http://schemas.microsoft.com/office/drawing/2014/main" id="{CE7F24C0-187C-9B12-C112-7E6AAE5F6478}"/>
              </a:ext>
            </a:extLst>
          </p:cNvPr>
          <p:cNvSpPr>
            <a:spLocks noGrp="1"/>
          </p:cNvSpPr>
          <p:nvPr>
            <p:ph type="ctrTitle"/>
          </p:nvPr>
        </p:nvSpPr>
        <p:spPr>
          <a:xfrm>
            <a:off x="684212" y="685799"/>
            <a:ext cx="8001000" cy="1052333"/>
          </a:xfrm>
        </p:spPr>
        <p:txBody>
          <a:bodyPr>
            <a:normAutofit/>
          </a:bodyPr>
          <a:lstStyle/>
          <a:p>
            <a:r>
              <a:rPr lang="en-US"/>
              <a:t>Rock of Ages</a:t>
            </a:r>
          </a:p>
        </p:txBody>
      </p:sp>
      <p:sp>
        <p:nvSpPr>
          <p:cNvPr id="3" name="Content Placeholder 2">
            <a:extLst>
              <a:ext uri="{FF2B5EF4-FFF2-40B4-BE49-F238E27FC236}">
                <a16:creationId xmlns:a16="http://schemas.microsoft.com/office/drawing/2014/main" id="{81F75F77-D430-2110-D113-B19FDB2AEECC}"/>
              </a:ext>
            </a:extLst>
          </p:cNvPr>
          <p:cNvSpPr>
            <a:spLocks noGrp="1"/>
          </p:cNvSpPr>
          <p:nvPr>
            <p:ph type="subTitle" idx="1"/>
          </p:nvPr>
        </p:nvSpPr>
        <p:spPr>
          <a:xfrm>
            <a:off x="684212" y="2011209"/>
            <a:ext cx="6765100" cy="4320142"/>
          </a:xfrm>
        </p:spPr>
        <p:txBody>
          <a:bodyPr>
            <a:normAutofit/>
          </a:bodyPr>
          <a:lstStyle/>
          <a:p>
            <a:r>
              <a:rPr lang="en-US" sz="2000" dirty="0">
                <a:solidFill>
                  <a:schemeClr val="tx1"/>
                </a:solidFill>
                <a:latin typeface="Helvetica Neue"/>
              </a:rPr>
              <a:t>Not the labor of my hands</a:t>
            </a:r>
            <a:br>
              <a:rPr lang="en-US" sz="2000" dirty="0">
                <a:latin typeface="Helvetica Neue"/>
              </a:rPr>
            </a:br>
            <a:r>
              <a:rPr lang="en-US" sz="2000" dirty="0">
                <a:solidFill>
                  <a:schemeClr val="tx1"/>
                </a:solidFill>
                <a:latin typeface="Helvetica Neue"/>
              </a:rPr>
              <a:t>Can fulfill Thy law’s demands;</a:t>
            </a:r>
            <a:br>
              <a:rPr lang="en-US" sz="2000" dirty="0">
                <a:latin typeface="Helvetica Neue"/>
              </a:rPr>
            </a:br>
            <a:r>
              <a:rPr lang="en-US" sz="2000" dirty="0">
                <a:solidFill>
                  <a:schemeClr val="tx1"/>
                </a:solidFill>
                <a:latin typeface="Helvetica Neue"/>
              </a:rPr>
              <a:t>Could my zeal no respite know,</a:t>
            </a:r>
            <a:br>
              <a:rPr lang="en-US" sz="2000" dirty="0">
                <a:latin typeface="Helvetica Neue"/>
              </a:rPr>
            </a:br>
            <a:r>
              <a:rPr lang="en-US" sz="2000" dirty="0">
                <a:solidFill>
                  <a:schemeClr val="tx1"/>
                </a:solidFill>
                <a:latin typeface="Helvetica Neue"/>
              </a:rPr>
              <a:t>Could my tears forever flow,</a:t>
            </a:r>
            <a:br>
              <a:rPr lang="en-US" sz="2000" dirty="0">
                <a:latin typeface="Helvetica Neue"/>
              </a:rPr>
            </a:br>
            <a:r>
              <a:rPr lang="en-US" sz="2000" dirty="0">
                <a:solidFill>
                  <a:schemeClr val="tx1"/>
                </a:solidFill>
                <a:latin typeface="Helvetica Neue"/>
              </a:rPr>
              <a:t>All could never sin erase,</a:t>
            </a:r>
            <a:br>
              <a:rPr lang="en-US" sz="2000" dirty="0">
                <a:latin typeface="Helvetica Neue"/>
              </a:rPr>
            </a:br>
            <a:r>
              <a:rPr lang="en-US" sz="2000" dirty="0">
                <a:solidFill>
                  <a:schemeClr val="tx1"/>
                </a:solidFill>
                <a:latin typeface="Helvetica Neue"/>
              </a:rPr>
              <a:t>Thou must save, and save by grace.</a:t>
            </a:r>
            <a:endParaRPr lang="en-US" sz="2000" dirty="0">
              <a:solidFill>
                <a:schemeClr val="tx1"/>
              </a:solidFill>
            </a:endParaRPr>
          </a:p>
          <a:p>
            <a:pPr algn="r"/>
            <a:endParaRPr lang="en-US" sz="2000" dirty="0">
              <a:solidFill>
                <a:schemeClr val="tx1"/>
              </a:solidFill>
              <a:latin typeface="Helvetica Neue"/>
            </a:endParaRPr>
          </a:p>
          <a:p>
            <a:r>
              <a:rPr lang="en-US" sz="2000" dirty="0">
                <a:solidFill>
                  <a:schemeClr val="tx1"/>
                </a:solidFill>
                <a:latin typeface="Helvetica Neue"/>
              </a:rPr>
              <a:t>Nothing in my hands I bring,</a:t>
            </a:r>
            <a:br>
              <a:rPr lang="en-US" sz="2000" dirty="0">
                <a:latin typeface="Helvetica Neue"/>
              </a:rPr>
            </a:br>
            <a:r>
              <a:rPr lang="en-US" sz="2000" dirty="0">
                <a:solidFill>
                  <a:schemeClr val="tx1"/>
                </a:solidFill>
                <a:latin typeface="Helvetica Neue"/>
              </a:rPr>
              <a:t>Simply to Thy cross I cling;</a:t>
            </a:r>
            <a:br>
              <a:rPr lang="en-US" sz="2000" dirty="0">
                <a:latin typeface="Helvetica Neue"/>
              </a:rPr>
            </a:br>
            <a:r>
              <a:rPr lang="en-US" sz="2000" dirty="0">
                <a:solidFill>
                  <a:schemeClr val="tx1"/>
                </a:solidFill>
                <a:latin typeface="Helvetica Neue"/>
              </a:rPr>
              <a:t>Naked, come to Thee for dress,</a:t>
            </a:r>
            <a:br>
              <a:rPr lang="en-US" sz="2000" dirty="0">
                <a:latin typeface="Helvetica Neue"/>
              </a:rPr>
            </a:br>
            <a:r>
              <a:rPr lang="en-US" sz="2000" dirty="0">
                <a:solidFill>
                  <a:schemeClr val="tx1"/>
                </a:solidFill>
                <a:latin typeface="Helvetica Neue"/>
              </a:rPr>
              <a:t>Helpless, look to Thee for grace:</a:t>
            </a:r>
            <a:endParaRPr lang="en-US" sz="2000" dirty="0">
              <a:solidFill>
                <a:schemeClr val="tx1"/>
              </a:solidFill>
            </a:endParaRPr>
          </a:p>
          <a:p>
            <a:endParaRPr lang="en-US" sz="4000">
              <a:solidFill>
                <a:schemeClr val="tx1"/>
              </a:solidFill>
            </a:endParaRPr>
          </a:p>
        </p:txBody>
      </p:sp>
    </p:spTree>
    <p:extLst>
      <p:ext uri="{BB962C8B-B14F-4D97-AF65-F5344CB8AC3E}">
        <p14:creationId xmlns:p14="http://schemas.microsoft.com/office/powerpoint/2010/main" val="81787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3ED27-5AD4-063F-6568-331EB6AFC162}"/>
              </a:ext>
            </a:extLst>
          </p:cNvPr>
          <p:cNvSpPr>
            <a:spLocks noGrp="1"/>
          </p:cNvSpPr>
          <p:nvPr>
            <p:ph type="title"/>
          </p:nvPr>
        </p:nvSpPr>
        <p:spPr>
          <a:xfrm>
            <a:off x="684212" y="485244"/>
            <a:ext cx="8528447" cy="852224"/>
          </a:xfrm>
        </p:spPr>
        <p:txBody>
          <a:bodyPr>
            <a:normAutofit/>
          </a:bodyPr>
          <a:lstStyle/>
          <a:p>
            <a:r>
              <a:rPr lang="en-US">
                <a:solidFill>
                  <a:schemeClr val="bg1"/>
                </a:solidFill>
              </a:rPr>
              <a:t>In Christ alone</a:t>
            </a:r>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Content Placeholder 2">
            <a:extLst>
              <a:ext uri="{FF2B5EF4-FFF2-40B4-BE49-F238E27FC236}">
                <a16:creationId xmlns:a16="http://schemas.microsoft.com/office/drawing/2014/main" id="{6AF582B5-CBA2-378B-647E-2CB2C94EBEEA}"/>
              </a:ext>
            </a:extLst>
          </p:cNvPr>
          <p:cNvSpPr>
            <a:spLocks noGrp="1"/>
          </p:cNvSpPr>
          <p:nvPr>
            <p:ph idx="1"/>
          </p:nvPr>
        </p:nvSpPr>
        <p:spPr>
          <a:xfrm>
            <a:off x="684212" y="1312466"/>
            <a:ext cx="8486776" cy="5466686"/>
          </a:xfrm>
        </p:spPr>
        <p:txBody>
          <a:bodyPr vert="horz" lIns="91440" tIns="45720" rIns="91440" bIns="45720" rtlCol="0" anchor="ctr">
            <a:noAutofit/>
          </a:bodyPr>
          <a:lstStyle/>
          <a:p>
            <a:pPr marL="0" indent="0">
              <a:spcBef>
                <a:spcPts val="0"/>
              </a:spcBef>
              <a:spcAft>
                <a:spcPts val="0"/>
              </a:spcAft>
              <a:buNone/>
            </a:pPr>
            <a:r>
              <a:rPr lang="en-US">
                <a:solidFill>
                  <a:schemeClr val="bg1"/>
                </a:solidFill>
                <a:latin typeface="Arial"/>
                <a:cs typeface="Arial"/>
              </a:rPr>
              <a:t>In Christ alone, my hope is found</a:t>
            </a:r>
            <a:br>
              <a:rPr lang="en-US">
                <a:latin typeface="Arial"/>
                <a:cs typeface="Arial"/>
              </a:rPr>
            </a:br>
            <a:r>
              <a:rPr lang="en-US">
                <a:solidFill>
                  <a:schemeClr val="bg1"/>
                </a:solidFill>
                <a:latin typeface="Arial"/>
                <a:cs typeface="Arial"/>
              </a:rPr>
              <a:t>He is my light, my strength, my song</a:t>
            </a:r>
            <a:br>
              <a:rPr lang="en-US">
                <a:latin typeface="Arial"/>
                <a:cs typeface="Arial"/>
              </a:rPr>
            </a:br>
            <a:r>
              <a:rPr lang="en-US">
                <a:solidFill>
                  <a:schemeClr val="bg1"/>
                </a:solidFill>
                <a:latin typeface="Arial"/>
                <a:cs typeface="Arial"/>
              </a:rPr>
              <a:t>This Cornerstone, this solid ground</a:t>
            </a:r>
            <a:br>
              <a:rPr lang="en-US">
                <a:latin typeface="Arial"/>
                <a:cs typeface="Arial"/>
              </a:rPr>
            </a:br>
            <a:r>
              <a:rPr lang="en-US">
                <a:solidFill>
                  <a:schemeClr val="bg1"/>
                </a:solidFill>
                <a:latin typeface="Arial"/>
                <a:cs typeface="Arial"/>
              </a:rPr>
              <a:t>Firm through the fiercest drought and storm</a:t>
            </a:r>
            <a:br>
              <a:rPr lang="en-US">
                <a:latin typeface="Arial"/>
                <a:cs typeface="Arial"/>
              </a:rPr>
            </a:br>
            <a:r>
              <a:rPr lang="en-US">
                <a:solidFill>
                  <a:schemeClr val="bg1"/>
                </a:solidFill>
                <a:latin typeface="Arial"/>
                <a:cs typeface="Arial"/>
              </a:rPr>
              <a:t>What heights of love, what depths of peace</a:t>
            </a:r>
            <a:br>
              <a:rPr lang="en-US">
                <a:latin typeface="Arial"/>
                <a:cs typeface="Arial"/>
              </a:rPr>
            </a:br>
            <a:r>
              <a:rPr lang="en-US">
                <a:solidFill>
                  <a:schemeClr val="bg1"/>
                </a:solidFill>
                <a:latin typeface="Arial"/>
                <a:cs typeface="Arial"/>
              </a:rPr>
              <a:t>When fears are stilled, when strivings cease</a:t>
            </a:r>
            <a:br>
              <a:rPr lang="en-US">
                <a:latin typeface="Arial"/>
                <a:cs typeface="Arial"/>
              </a:rPr>
            </a:br>
            <a:r>
              <a:rPr lang="en-US">
                <a:solidFill>
                  <a:schemeClr val="bg1"/>
                </a:solidFill>
                <a:latin typeface="Arial"/>
                <a:cs typeface="Arial"/>
              </a:rPr>
              <a:t>My Comforter, my All in All</a:t>
            </a:r>
            <a:br>
              <a:rPr lang="en-US">
                <a:latin typeface="Arial"/>
                <a:cs typeface="Arial"/>
              </a:rPr>
            </a:br>
            <a:r>
              <a:rPr lang="en-US">
                <a:solidFill>
                  <a:schemeClr val="bg1"/>
                </a:solidFill>
                <a:latin typeface="Arial"/>
                <a:cs typeface="Arial"/>
              </a:rPr>
              <a:t>Here in the love of Christ I stand</a:t>
            </a:r>
            <a:endParaRPr lang="en-US">
              <a:solidFill>
                <a:schemeClr val="bg1"/>
              </a:solidFill>
            </a:endParaRPr>
          </a:p>
          <a:p>
            <a:pPr>
              <a:spcBef>
                <a:spcPts val="0"/>
              </a:spcBef>
              <a:spcAft>
                <a:spcPts val="0"/>
              </a:spcAft>
              <a:buClr>
                <a:srgbClr val="FFFFFF"/>
              </a:buClr>
            </a:pPr>
            <a:endParaRPr lang="en-US">
              <a:solidFill>
                <a:schemeClr val="bg1"/>
              </a:solidFill>
              <a:latin typeface="Arial"/>
              <a:cs typeface="Arial"/>
            </a:endParaRPr>
          </a:p>
          <a:p>
            <a:pPr marL="0" indent="0">
              <a:spcBef>
                <a:spcPts val="0"/>
              </a:spcBef>
              <a:spcAft>
                <a:spcPts val="0"/>
              </a:spcAft>
              <a:buClr>
                <a:srgbClr val="FFFFFF"/>
              </a:buClr>
              <a:buNone/>
            </a:pPr>
            <a:r>
              <a:rPr lang="en-US">
                <a:solidFill>
                  <a:schemeClr val="bg1"/>
                </a:solidFill>
                <a:latin typeface="Arial"/>
                <a:cs typeface="Arial"/>
              </a:rPr>
              <a:t>No guilt in life, no fear in death</a:t>
            </a:r>
            <a:br>
              <a:rPr lang="en-US">
                <a:latin typeface="Arial"/>
                <a:cs typeface="Arial"/>
              </a:rPr>
            </a:br>
            <a:r>
              <a:rPr lang="en-US">
                <a:solidFill>
                  <a:schemeClr val="bg1"/>
                </a:solidFill>
                <a:latin typeface="Arial"/>
                <a:cs typeface="Arial"/>
              </a:rPr>
              <a:t>This is the power of Christ in me</a:t>
            </a:r>
            <a:br>
              <a:rPr lang="en-US">
                <a:latin typeface="Arial"/>
                <a:cs typeface="Arial"/>
              </a:rPr>
            </a:br>
            <a:r>
              <a:rPr lang="en-US">
                <a:solidFill>
                  <a:schemeClr val="bg1"/>
                </a:solidFill>
                <a:latin typeface="Arial"/>
                <a:cs typeface="Arial"/>
              </a:rPr>
              <a:t>From life's first cry to final breath</a:t>
            </a:r>
            <a:br>
              <a:rPr lang="en-US">
                <a:latin typeface="Arial"/>
                <a:cs typeface="Arial"/>
              </a:rPr>
            </a:br>
            <a:r>
              <a:rPr lang="en-US">
                <a:solidFill>
                  <a:schemeClr val="bg1"/>
                </a:solidFill>
                <a:latin typeface="Arial"/>
                <a:cs typeface="Arial"/>
              </a:rPr>
              <a:t>Jesus commands my destiny</a:t>
            </a:r>
            <a:br>
              <a:rPr lang="en-US">
                <a:latin typeface="Arial"/>
                <a:cs typeface="Arial"/>
              </a:rPr>
            </a:br>
            <a:r>
              <a:rPr lang="en-US">
                <a:solidFill>
                  <a:schemeClr val="bg1"/>
                </a:solidFill>
                <a:latin typeface="Arial"/>
                <a:cs typeface="Arial"/>
              </a:rPr>
              <a:t>No power of hell, no scheme of man</a:t>
            </a:r>
            <a:br>
              <a:rPr lang="en-US">
                <a:latin typeface="Arial"/>
                <a:cs typeface="Arial"/>
              </a:rPr>
            </a:br>
            <a:r>
              <a:rPr lang="en-US">
                <a:solidFill>
                  <a:schemeClr val="bg1"/>
                </a:solidFill>
                <a:latin typeface="Arial"/>
                <a:cs typeface="Arial"/>
              </a:rPr>
              <a:t>Can ever pluck me from His hand</a:t>
            </a:r>
            <a:br>
              <a:rPr lang="en-US">
                <a:latin typeface="Arial"/>
                <a:cs typeface="Arial"/>
              </a:rPr>
            </a:br>
            <a:r>
              <a:rPr lang="en-US">
                <a:solidFill>
                  <a:schemeClr val="bg1"/>
                </a:solidFill>
                <a:latin typeface="Arial"/>
                <a:cs typeface="Arial"/>
              </a:rPr>
              <a:t>Till He returns or calls me home</a:t>
            </a:r>
            <a:br>
              <a:rPr lang="en-US">
                <a:latin typeface="Arial"/>
                <a:cs typeface="Arial"/>
              </a:rPr>
            </a:br>
            <a:r>
              <a:rPr lang="en-US">
                <a:solidFill>
                  <a:schemeClr val="bg1"/>
                </a:solidFill>
                <a:latin typeface="Arial"/>
                <a:cs typeface="Arial"/>
              </a:rPr>
              <a:t>Here in the power of Christ I'll stand</a:t>
            </a:r>
            <a:endParaRPr lang="en-US">
              <a:solidFill>
                <a:schemeClr val="bg1"/>
              </a:solidFill>
            </a:endParaRPr>
          </a:p>
        </p:txBody>
      </p:sp>
    </p:spTree>
    <p:extLst>
      <p:ext uri="{BB962C8B-B14F-4D97-AF65-F5344CB8AC3E}">
        <p14:creationId xmlns:p14="http://schemas.microsoft.com/office/powerpoint/2010/main" val="230727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98E9-7AC5-6F05-3FB2-5E1F9FDF65CB}"/>
              </a:ext>
            </a:extLst>
          </p:cNvPr>
          <p:cNvSpPr>
            <a:spLocks noGrp="1"/>
          </p:cNvSpPr>
          <p:nvPr>
            <p:ph type="title"/>
          </p:nvPr>
        </p:nvSpPr>
        <p:spPr>
          <a:xfrm>
            <a:off x="7085012" y="685800"/>
            <a:ext cx="3657600" cy="407044"/>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0746AF4C-FA79-5360-2960-C0667E553A92}"/>
              </a:ext>
            </a:extLst>
          </p:cNvPr>
          <p:cNvSpPr>
            <a:spLocks noGrp="1"/>
          </p:cNvSpPr>
          <p:nvPr>
            <p:ph idx="1"/>
          </p:nvPr>
        </p:nvSpPr>
        <p:spPr>
          <a:xfrm>
            <a:off x="684212" y="685800"/>
            <a:ext cx="5123728" cy="5308600"/>
          </a:xfrm>
        </p:spPr>
        <p:txBody>
          <a:bodyPr>
            <a:normAutofit/>
          </a:bodyPr>
          <a:lstStyle/>
          <a:p>
            <a:pPr marL="0" indent="0" algn="ctr">
              <a:buNone/>
            </a:pPr>
            <a:r>
              <a:rPr lang="en-US" sz="4800" dirty="0">
                <a:solidFill>
                  <a:schemeClr val="tx1"/>
                </a:solidFill>
              </a:rPr>
              <a:t>FREEDOM IN CHRIST</a:t>
            </a:r>
            <a:endParaRPr lang="en-US"/>
          </a:p>
        </p:txBody>
      </p:sp>
      <p:sp>
        <p:nvSpPr>
          <p:cNvPr id="4" name="Text Placeholder 3">
            <a:extLst>
              <a:ext uri="{FF2B5EF4-FFF2-40B4-BE49-F238E27FC236}">
                <a16:creationId xmlns:a16="http://schemas.microsoft.com/office/drawing/2014/main" id="{E6266F79-740F-E26B-7DCA-1F3D41B7BA4D}"/>
              </a:ext>
            </a:extLst>
          </p:cNvPr>
          <p:cNvSpPr>
            <a:spLocks noGrp="1"/>
          </p:cNvSpPr>
          <p:nvPr>
            <p:ph type="body" sz="half" idx="2"/>
          </p:nvPr>
        </p:nvSpPr>
        <p:spPr>
          <a:xfrm>
            <a:off x="5802151" y="705091"/>
            <a:ext cx="5982182" cy="5862682"/>
          </a:xfrm>
        </p:spPr>
        <p:txBody>
          <a:bodyPr>
            <a:normAutofit/>
          </a:bodyPr>
          <a:lstStyle/>
          <a:p>
            <a:r>
              <a:rPr lang="en-US" dirty="0">
                <a:solidFill>
                  <a:schemeClr val="accent1">
                    <a:lumMod val="90000"/>
                    <a:lumOff val="10000"/>
                  </a:schemeClr>
                </a:solidFill>
              </a:rPr>
              <a:t>Vs 20-23</a:t>
            </a:r>
          </a:p>
          <a:p>
            <a:r>
              <a:rPr lang="en-US" sz="2400" dirty="0">
                <a:solidFill>
                  <a:schemeClr val="accent1">
                    <a:lumMod val="90000"/>
                    <a:lumOff val="10000"/>
                  </a:schemeClr>
                </a:solidFill>
              </a:rPr>
              <a:t>You</a:t>
            </a:r>
            <a:r>
              <a:rPr lang="en-US" sz="2400" dirty="0">
                <a:solidFill>
                  <a:schemeClr val="accent1">
                    <a:lumMod val="90000"/>
                    <a:lumOff val="10000"/>
                  </a:schemeClr>
                </a:solidFill>
                <a:ea typeface="+mn-lt"/>
                <a:cs typeface="+mn-lt"/>
              </a:rPr>
              <a:t> have died with Christ, and he has set you free from the spiritual powers of this world. So why do you keep on following the rules of the world, such as, </a:t>
            </a:r>
            <a:r>
              <a:rPr lang="en-US" sz="2400" b="1" baseline="30000" dirty="0">
                <a:solidFill>
                  <a:schemeClr val="accent1">
                    <a:lumMod val="90000"/>
                    <a:lumOff val="10000"/>
                  </a:schemeClr>
                </a:solidFill>
                <a:ea typeface="+mn-lt"/>
                <a:cs typeface="+mn-lt"/>
              </a:rPr>
              <a:t>21 </a:t>
            </a:r>
            <a:r>
              <a:rPr lang="en-US" sz="2400" dirty="0">
                <a:solidFill>
                  <a:schemeClr val="accent1">
                    <a:lumMod val="90000"/>
                    <a:lumOff val="10000"/>
                  </a:schemeClr>
                </a:solidFill>
                <a:ea typeface="+mn-lt"/>
                <a:cs typeface="+mn-lt"/>
              </a:rPr>
              <a:t>“Don’t handle! Don’t taste! Don’t touch!”? </a:t>
            </a:r>
            <a:r>
              <a:rPr lang="en-US" sz="2400" b="1" baseline="30000" dirty="0">
                <a:solidFill>
                  <a:schemeClr val="accent1">
                    <a:lumMod val="90000"/>
                    <a:lumOff val="10000"/>
                  </a:schemeClr>
                </a:solidFill>
                <a:ea typeface="+mn-lt"/>
                <a:cs typeface="+mn-lt"/>
              </a:rPr>
              <a:t>22 </a:t>
            </a:r>
            <a:r>
              <a:rPr lang="en-US" sz="2400" dirty="0">
                <a:solidFill>
                  <a:schemeClr val="accent1">
                    <a:lumMod val="90000"/>
                    <a:lumOff val="10000"/>
                  </a:schemeClr>
                </a:solidFill>
                <a:ea typeface="+mn-lt"/>
                <a:cs typeface="+mn-lt"/>
              </a:rPr>
              <a:t>Such rules are mere human teachings about things that deteriorate as we use them. </a:t>
            </a:r>
            <a:r>
              <a:rPr lang="en-US" sz="2400" b="1" baseline="30000" dirty="0">
                <a:solidFill>
                  <a:schemeClr val="accent1">
                    <a:lumMod val="90000"/>
                    <a:lumOff val="10000"/>
                  </a:schemeClr>
                </a:solidFill>
                <a:ea typeface="+mn-lt"/>
                <a:cs typeface="+mn-lt"/>
              </a:rPr>
              <a:t>23 </a:t>
            </a:r>
            <a:r>
              <a:rPr lang="en-US" sz="2400" dirty="0">
                <a:solidFill>
                  <a:schemeClr val="accent1">
                    <a:lumMod val="90000"/>
                    <a:lumOff val="10000"/>
                  </a:schemeClr>
                </a:solidFill>
                <a:ea typeface="+mn-lt"/>
                <a:cs typeface="+mn-lt"/>
              </a:rPr>
              <a:t>These rules may seem wise because they require strong devotion, pious self-denial, and severe bodily discipline. But they provide no help in conquering a person’s evil desires.</a:t>
            </a:r>
          </a:p>
        </p:txBody>
      </p:sp>
    </p:spTree>
    <p:extLst>
      <p:ext uri="{BB962C8B-B14F-4D97-AF65-F5344CB8AC3E}">
        <p14:creationId xmlns:p14="http://schemas.microsoft.com/office/powerpoint/2010/main" val="26865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48B7-86DF-9B37-E162-C47AC9411050}"/>
              </a:ext>
            </a:extLst>
          </p:cNvPr>
          <p:cNvSpPr>
            <a:spLocks noGrp="1"/>
          </p:cNvSpPr>
          <p:nvPr>
            <p:ph type="ctrTitle"/>
          </p:nvPr>
        </p:nvSpPr>
        <p:spPr>
          <a:xfrm>
            <a:off x="684212" y="685799"/>
            <a:ext cx="9431054" cy="1092898"/>
          </a:xfrm>
        </p:spPr>
        <p:txBody>
          <a:bodyPr/>
          <a:lstStyle/>
          <a:p>
            <a:r>
              <a:rPr lang="en-US"/>
              <a:t>Questions to reflect on</a:t>
            </a:r>
          </a:p>
        </p:txBody>
      </p:sp>
      <p:sp>
        <p:nvSpPr>
          <p:cNvPr id="3" name="Content Placeholder 2">
            <a:extLst>
              <a:ext uri="{FF2B5EF4-FFF2-40B4-BE49-F238E27FC236}">
                <a16:creationId xmlns:a16="http://schemas.microsoft.com/office/drawing/2014/main" id="{36F4337E-B17E-1E11-23E0-FBC50D03EFB0}"/>
              </a:ext>
            </a:extLst>
          </p:cNvPr>
          <p:cNvSpPr>
            <a:spLocks noGrp="1"/>
          </p:cNvSpPr>
          <p:nvPr>
            <p:ph type="subTitle" idx="1"/>
          </p:nvPr>
        </p:nvSpPr>
        <p:spPr>
          <a:xfrm>
            <a:off x="684212" y="2246799"/>
            <a:ext cx="7883046" cy="3978451"/>
          </a:xfrm>
        </p:spPr>
        <p:txBody>
          <a:bodyPr/>
          <a:lstStyle/>
          <a:p>
            <a:r>
              <a:rPr lang="en-US" dirty="0"/>
              <a:t>What is the foundation your life is built on?</a:t>
            </a:r>
          </a:p>
          <a:p>
            <a:endParaRPr lang="en-US" dirty="0"/>
          </a:p>
          <a:p>
            <a:r>
              <a:rPr lang="en-US" dirty="0"/>
              <a:t>Is your relationship with God based on trying to earn his approval or of gratitude for what he has done for you</a:t>
            </a:r>
          </a:p>
          <a:p>
            <a:endParaRPr lang="en-US" dirty="0"/>
          </a:p>
          <a:p>
            <a:r>
              <a:rPr lang="en-US" dirty="0"/>
              <a:t>Are you certain of your salvation in Christ</a:t>
            </a:r>
          </a:p>
          <a:p>
            <a:endParaRPr lang="en-US" dirty="0"/>
          </a:p>
          <a:p>
            <a:r>
              <a:rPr lang="en-US" dirty="0"/>
              <a:t>Do you follow Jesus with freedom and </a:t>
            </a:r>
            <a:r>
              <a:rPr lang="en-US"/>
              <a:t>gratitude</a:t>
            </a: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a:p>
        </p:txBody>
      </p:sp>
    </p:spTree>
    <p:extLst>
      <p:ext uri="{BB962C8B-B14F-4D97-AF65-F5344CB8AC3E}">
        <p14:creationId xmlns:p14="http://schemas.microsoft.com/office/powerpoint/2010/main" val="100852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C5D9AB-0E6E-2EE7-061B-BF8A5D6AB0FB}"/>
              </a:ext>
            </a:extLst>
          </p:cNvPr>
          <p:cNvSpPr>
            <a:spLocks noGrp="1"/>
          </p:cNvSpPr>
          <p:nvPr>
            <p:ph type="title"/>
          </p:nvPr>
        </p:nvSpPr>
        <p:spPr>
          <a:xfrm>
            <a:off x="8714331" y="971396"/>
            <a:ext cx="3063811" cy="3004986"/>
          </a:xfrm>
        </p:spPr>
        <p:txBody>
          <a:bodyPr vert="horz" lIns="91440" tIns="45720" rIns="91440" bIns="45720" rtlCol="0" anchor="b">
            <a:normAutofit/>
          </a:bodyPr>
          <a:lstStyle/>
          <a:p>
            <a:endParaRPr lang="en-US" sz="4200"/>
          </a:p>
        </p:txBody>
      </p:sp>
      <p:pic>
        <p:nvPicPr>
          <p:cNvPr id="6" name="Content Placeholder 5" descr="A person standing in front of a large tree&#10;&#10;AI-generated content may be incorrect.">
            <a:extLst>
              <a:ext uri="{FF2B5EF4-FFF2-40B4-BE49-F238E27FC236}">
                <a16:creationId xmlns:a16="http://schemas.microsoft.com/office/drawing/2014/main" id="{2A5D95F5-1D2F-41D6-8D40-81AB1F83F9EE}"/>
              </a:ext>
            </a:extLst>
          </p:cNvPr>
          <p:cNvPicPr>
            <a:picLocks noGrp="1" noChangeAspect="1"/>
          </p:cNvPicPr>
          <p:nvPr>
            <p:ph sz="half" idx="1"/>
          </p:nvPr>
        </p:nvPicPr>
        <p:blipFill>
          <a:blip r:embed="rId2"/>
          <a:stretch>
            <a:fillRect/>
          </a:stretch>
        </p:blipFill>
        <p:spPr>
          <a:xfrm>
            <a:off x="3568084" y="242104"/>
            <a:ext cx="4108439" cy="6586101"/>
          </a:xfrm>
          <a:prstGeom prst="rect">
            <a:avLst/>
          </a:prstGeom>
        </p:spPr>
      </p:pic>
      <p:sp>
        <p:nvSpPr>
          <p:cNvPr id="5" name="Content Placeholder 4">
            <a:extLst>
              <a:ext uri="{FF2B5EF4-FFF2-40B4-BE49-F238E27FC236}">
                <a16:creationId xmlns:a16="http://schemas.microsoft.com/office/drawing/2014/main" id="{B84A9E69-5331-F427-B5A9-13240B3D488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49234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14098-F96F-294F-8A15-40E795DF7C2C}"/>
              </a:ext>
            </a:extLst>
          </p:cNvPr>
          <p:cNvSpPr>
            <a:spLocks noGrp="1"/>
          </p:cNvSpPr>
          <p:nvPr>
            <p:ph type="ctrTitle"/>
          </p:nvPr>
        </p:nvSpPr>
        <p:spPr>
          <a:xfrm>
            <a:off x="7532710" y="628617"/>
            <a:ext cx="3971902" cy="3028983"/>
          </a:xfrm>
        </p:spPr>
        <p:txBody>
          <a:bodyPr>
            <a:normAutofit/>
          </a:bodyPr>
          <a:lstStyle/>
          <a:p>
            <a:r>
              <a:rPr lang="en-US" sz="4400"/>
              <a:t>Point 1</a:t>
            </a:r>
            <a:br>
              <a:rPr lang="en-US" sz="4400"/>
            </a:br>
            <a:r>
              <a:rPr lang="en-US" sz="4400"/>
              <a:t>Christ Is our foundation </a:t>
            </a:r>
          </a:p>
        </p:txBody>
      </p:sp>
      <p:sp>
        <p:nvSpPr>
          <p:cNvPr id="3" name="Content Placeholder 2">
            <a:extLst>
              <a:ext uri="{FF2B5EF4-FFF2-40B4-BE49-F238E27FC236}">
                <a16:creationId xmlns:a16="http://schemas.microsoft.com/office/drawing/2014/main" id="{595EDB6B-E85A-0301-6E48-097BB8EDD3A6}"/>
              </a:ext>
            </a:extLst>
          </p:cNvPr>
          <p:cNvSpPr>
            <a:spLocks noGrp="1"/>
          </p:cNvSpPr>
          <p:nvPr>
            <p:ph type="subTitle" idx="1"/>
          </p:nvPr>
        </p:nvSpPr>
        <p:spPr>
          <a:xfrm>
            <a:off x="7532709" y="3843868"/>
            <a:ext cx="2827315" cy="1564744"/>
          </a:xfrm>
        </p:spPr>
        <p:txBody>
          <a:bodyPr>
            <a:normAutofit/>
          </a:bodyPr>
          <a:lstStyle/>
          <a:p>
            <a:endParaRPr lang="en-US"/>
          </a:p>
          <a:p>
            <a:endParaRPr lang="en-US"/>
          </a:p>
          <a:p>
            <a:endParaRPr lang="en-US"/>
          </a:p>
          <a:p>
            <a:endParaRPr lang="en-US"/>
          </a:p>
          <a:p>
            <a:endParaRPr lang="en-US"/>
          </a:p>
        </p:txBody>
      </p:sp>
      <p:sp>
        <p:nvSpPr>
          <p:cNvPr id="12"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ncrete structure with metal rods&#10;&#10;AI-generated content may be incorrect.">
            <a:extLst>
              <a:ext uri="{FF2B5EF4-FFF2-40B4-BE49-F238E27FC236}">
                <a16:creationId xmlns:a16="http://schemas.microsoft.com/office/drawing/2014/main" id="{F613035F-12B5-069B-2F5D-777CD8341F3F}"/>
              </a:ext>
            </a:extLst>
          </p:cNvPr>
          <p:cNvPicPr>
            <a:picLocks noChangeAspect="1"/>
          </p:cNvPicPr>
          <p:nvPr/>
        </p:nvPicPr>
        <p:blipFill>
          <a:blip r:embed="rId2"/>
          <a:srcRect l="9556" r="6329"/>
          <a:stretch>
            <a:fillRect/>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14" name="Group 13">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850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EED6592B-AE66-A449-A947-053C92EB5780}"/>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762362DE-7747-4D8B-99FA-8E36F0B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A0338-3906-228F-1807-DEDAA80BE260}"/>
              </a:ext>
            </a:extLst>
          </p:cNvPr>
          <p:cNvSpPr>
            <a:spLocks noGrp="1"/>
          </p:cNvSpPr>
          <p:nvPr>
            <p:ph type="ctrTitle"/>
          </p:nvPr>
        </p:nvSpPr>
        <p:spPr>
          <a:xfrm>
            <a:off x="5135754" y="628617"/>
            <a:ext cx="6368858" cy="2199465"/>
          </a:xfrm>
        </p:spPr>
        <p:txBody>
          <a:bodyPr vert="horz" lIns="91440" tIns="45720" rIns="91440" bIns="45720" rtlCol="0">
            <a:normAutofit/>
          </a:bodyPr>
          <a:lstStyle/>
          <a:p>
            <a:r>
              <a:rPr lang="en-US"/>
              <a:t>Christ Is our foundation </a:t>
            </a:r>
          </a:p>
        </p:txBody>
      </p:sp>
      <p:sp>
        <p:nvSpPr>
          <p:cNvPr id="3" name="Content Placeholder 2">
            <a:extLst>
              <a:ext uri="{FF2B5EF4-FFF2-40B4-BE49-F238E27FC236}">
                <a16:creationId xmlns:a16="http://schemas.microsoft.com/office/drawing/2014/main" id="{9D84AF86-1007-6A8C-90E5-548629A0F29A}"/>
              </a:ext>
            </a:extLst>
          </p:cNvPr>
          <p:cNvSpPr>
            <a:spLocks noGrp="1"/>
          </p:cNvSpPr>
          <p:nvPr>
            <p:ph type="subTitle" idx="1"/>
          </p:nvPr>
        </p:nvSpPr>
        <p:spPr>
          <a:xfrm>
            <a:off x="5126845" y="3130096"/>
            <a:ext cx="6178445" cy="2789731"/>
          </a:xfrm>
        </p:spPr>
        <p:txBody>
          <a:bodyPr vert="horz" lIns="91440" tIns="45720" rIns="91440" bIns="45720" rtlCol="0">
            <a:normAutofit/>
          </a:bodyPr>
          <a:lstStyle/>
          <a:p>
            <a:pPr>
              <a:lnSpc>
                <a:spcPct val="90000"/>
              </a:lnSpc>
            </a:pPr>
            <a:r>
              <a:rPr lang="en-US" b="1" dirty="0"/>
              <a:t>Colossians 2:6 </a:t>
            </a:r>
            <a:endParaRPr lang="en-US" dirty="0">
              <a:solidFill>
                <a:srgbClr val="FFFFFF"/>
              </a:solidFill>
            </a:endParaRPr>
          </a:p>
          <a:p>
            <a:pPr>
              <a:lnSpc>
                <a:spcPct val="90000"/>
              </a:lnSpc>
              <a:buClr>
                <a:srgbClr val="FFFFFF"/>
              </a:buClr>
            </a:pPr>
            <a:r>
              <a:rPr lang="en-US" b="1" dirty="0"/>
              <a:t>And now, just as you accepted Christ Jesus as your Lord, you must continue to follow him. </a:t>
            </a:r>
            <a:endParaRPr lang="en-US"/>
          </a:p>
        </p:txBody>
      </p:sp>
      <p:pic>
        <p:nvPicPr>
          <p:cNvPr id="6" name="Content Placeholder 4" descr="A concrete structure with metal rods&#10;&#10;AI-generated content may be incorrect.">
            <a:extLst>
              <a:ext uri="{FF2B5EF4-FFF2-40B4-BE49-F238E27FC236}">
                <a16:creationId xmlns:a16="http://schemas.microsoft.com/office/drawing/2014/main" id="{B6CDBD4F-D986-E27E-B995-72E5388E1ABB}"/>
              </a:ext>
            </a:extLst>
          </p:cNvPr>
          <p:cNvPicPr>
            <a:picLocks noChangeAspect="1"/>
          </p:cNvPicPr>
          <p:nvPr/>
        </p:nvPicPr>
        <p:blipFill>
          <a:blip r:embed="rId2"/>
          <a:srcRect l="34236" r="31678" b="-1"/>
          <a:stretch>
            <a:fillRect/>
          </a:stretch>
        </p:blipFill>
        <p:spPr>
          <a:xfrm>
            <a:off x="1956905" y="628617"/>
            <a:ext cx="2694217" cy="5276088"/>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56" name="Group 55">
            <a:extLst>
              <a:ext uri="{FF2B5EF4-FFF2-40B4-BE49-F238E27FC236}">
                <a16:creationId xmlns:a16="http://schemas.microsoft.com/office/drawing/2014/main" id="{25123E6E-F713-4254-A6BF-358CC8EC6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7" name="Straight Connector 56">
              <a:extLst>
                <a:ext uri="{FF2B5EF4-FFF2-40B4-BE49-F238E27FC236}">
                  <a16:creationId xmlns:a16="http://schemas.microsoft.com/office/drawing/2014/main" id="{2F690FE0-5412-4598-8AD6-769BB36E2C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B4850BB6-6709-408E-BEFD-24DC5E3C29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A03B410-983E-40D8-A4EA-2BB747CB00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12B92421-6A58-4A51-AB7D-B97EA85E3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D092B0B-C6FB-4CDC-ABE8-5C817CAC6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0481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75023B1C-EF66-A49A-E3DA-C0847F6EB854}"/>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9F2DCE6-297F-EEC7-27FE-4EF02062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0F753-0DC6-FE44-C4AB-C9C9D14366C8}"/>
              </a:ext>
            </a:extLst>
          </p:cNvPr>
          <p:cNvSpPr>
            <a:spLocks noGrp="1"/>
          </p:cNvSpPr>
          <p:nvPr>
            <p:ph type="ctrTitle"/>
          </p:nvPr>
        </p:nvSpPr>
        <p:spPr>
          <a:xfrm>
            <a:off x="5135754" y="628617"/>
            <a:ext cx="6368858" cy="2199465"/>
          </a:xfrm>
        </p:spPr>
        <p:txBody>
          <a:bodyPr vert="horz" lIns="91440" tIns="45720" rIns="91440" bIns="45720" rtlCol="0">
            <a:normAutofit/>
          </a:bodyPr>
          <a:lstStyle/>
          <a:p>
            <a:r>
              <a:rPr lang="en-US"/>
              <a:t>Christ Is our foundation </a:t>
            </a:r>
          </a:p>
        </p:txBody>
      </p:sp>
      <p:sp>
        <p:nvSpPr>
          <p:cNvPr id="3" name="Content Placeholder 2">
            <a:extLst>
              <a:ext uri="{FF2B5EF4-FFF2-40B4-BE49-F238E27FC236}">
                <a16:creationId xmlns:a16="http://schemas.microsoft.com/office/drawing/2014/main" id="{775B9FE3-58EC-11D6-4150-4A997B78BD44}"/>
              </a:ext>
            </a:extLst>
          </p:cNvPr>
          <p:cNvSpPr>
            <a:spLocks noGrp="1"/>
          </p:cNvSpPr>
          <p:nvPr>
            <p:ph type="subTitle" idx="1"/>
          </p:nvPr>
        </p:nvSpPr>
        <p:spPr>
          <a:xfrm>
            <a:off x="5126845" y="2647818"/>
            <a:ext cx="6178445" cy="3551731"/>
          </a:xfrm>
        </p:spPr>
        <p:txBody>
          <a:bodyPr vert="horz" lIns="91440" tIns="45720" rIns="91440" bIns="45720" rtlCol="0">
            <a:normAutofit/>
          </a:bodyPr>
          <a:lstStyle/>
          <a:p>
            <a:pPr>
              <a:lnSpc>
                <a:spcPct val="90000"/>
              </a:lnSpc>
              <a:buFont typeface="Wingdings 3" panose="05040102010807070707" pitchFamily="18" charset="2"/>
              <a:buChar char=""/>
            </a:pPr>
            <a:endParaRPr lang="en-US"/>
          </a:p>
          <a:p>
            <a:pPr>
              <a:lnSpc>
                <a:spcPct val="90000"/>
              </a:lnSpc>
            </a:pPr>
            <a:r>
              <a:rPr lang="en-US" sz="2000" b="1" dirty="0">
                <a:solidFill>
                  <a:schemeClr val="accent1">
                    <a:lumMod val="90000"/>
                    <a:lumOff val="10000"/>
                  </a:schemeClr>
                </a:solidFill>
              </a:rPr>
              <a:t>Colossians 1:22  </a:t>
            </a:r>
            <a:endParaRPr lang="en-US" sz="2000" dirty="0">
              <a:solidFill>
                <a:schemeClr val="accent1">
                  <a:lumMod val="90000"/>
                  <a:lumOff val="10000"/>
                </a:schemeClr>
              </a:solidFill>
            </a:endParaRPr>
          </a:p>
          <a:p>
            <a:pPr>
              <a:lnSpc>
                <a:spcPct val="90000"/>
              </a:lnSpc>
              <a:buClr>
                <a:srgbClr val="FFFFFF"/>
              </a:buClr>
            </a:pPr>
            <a:r>
              <a:rPr lang="en-US" sz="2000" b="1" dirty="0">
                <a:solidFill>
                  <a:schemeClr val="accent1">
                    <a:lumMod val="90000"/>
                    <a:lumOff val="10000"/>
                  </a:schemeClr>
                </a:solidFill>
              </a:rPr>
              <a:t>Yet now he has reconciled you to himself through the death of Christ in his physical body. As a result, he has brought you into his own presence, and you are holy and blameless as you stand before him without a single fault.</a:t>
            </a:r>
            <a:endParaRPr lang="en-US" dirty="0">
              <a:solidFill>
                <a:schemeClr val="accent1">
                  <a:lumMod val="90000"/>
                  <a:lumOff val="10000"/>
                </a:schemeClr>
              </a:solidFill>
            </a:endParaRPr>
          </a:p>
          <a:p>
            <a:pPr>
              <a:lnSpc>
                <a:spcPct val="90000"/>
              </a:lnSpc>
              <a:buFont typeface="Wingdings 3" panose="05040102010807070707" pitchFamily="18" charset="2"/>
              <a:buChar char=""/>
            </a:pPr>
            <a:endParaRPr lang="en-US"/>
          </a:p>
          <a:p>
            <a:pPr>
              <a:lnSpc>
                <a:spcPct val="90000"/>
              </a:lnSpc>
              <a:buFont typeface="Wingdings 3" panose="05040102010807070707" pitchFamily="18" charset="2"/>
              <a:buChar char=""/>
            </a:pPr>
            <a:endParaRPr lang="en-US"/>
          </a:p>
          <a:p>
            <a:pPr>
              <a:lnSpc>
                <a:spcPct val="90000"/>
              </a:lnSpc>
              <a:buFont typeface="Wingdings 3" panose="05040102010807070707" pitchFamily="18" charset="2"/>
              <a:buChar char=""/>
            </a:pPr>
            <a:endParaRPr lang="en-US"/>
          </a:p>
          <a:p>
            <a:pPr>
              <a:lnSpc>
                <a:spcPct val="90000"/>
              </a:lnSpc>
              <a:buFont typeface="Wingdings 3" panose="05040102010807070707" pitchFamily="18" charset="2"/>
              <a:buChar char=""/>
            </a:pPr>
            <a:endParaRPr lang="en-US"/>
          </a:p>
          <a:p>
            <a:pPr>
              <a:lnSpc>
                <a:spcPct val="90000"/>
              </a:lnSpc>
              <a:buFont typeface="Wingdings 3" panose="05040102010807070707" pitchFamily="18" charset="2"/>
              <a:buChar char=""/>
            </a:pPr>
            <a:endParaRPr lang="en-US"/>
          </a:p>
        </p:txBody>
      </p:sp>
      <p:grpSp>
        <p:nvGrpSpPr>
          <p:cNvPr id="56" name="Group 55">
            <a:extLst>
              <a:ext uri="{FF2B5EF4-FFF2-40B4-BE49-F238E27FC236}">
                <a16:creationId xmlns:a16="http://schemas.microsoft.com/office/drawing/2014/main" id="{2E2986FD-CD57-27BD-666B-E3E7F93666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7" name="Straight Connector 56">
              <a:extLst>
                <a:ext uri="{FF2B5EF4-FFF2-40B4-BE49-F238E27FC236}">
                  <a16:creationId xmlns:a16="http://schemas.microsoft.com/office/drawing/2014/main" id="{CEED6C36-D722-CB09-E9BF-47BBE8E543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48252456-B944-742A-AA7F-BA580BB97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CD850309-A439-92B3-6EAB-8652FF3C0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DD9445B-BB3C-FE03-CBCE-7F43B65CCE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9BC97AD-A8DF-8118-232F-1C02737DF8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707DD51A-0679-098C-6DAD-2A3B7DCFC803}"/>
              </a:ext>
            </a:extLst>
          </p:cNvPr>
          <p:cNvPicPr>
            <a:picLocks noChangeAspect="1"/>
          </p:cNvPicPr>
          <p:nvPr/>
        </p:nvPicPr>
        <p:blipFill>
          <a:blip r:embed="rId2"/>
          <a:stretch>
            <a:fillRect/>
          </a:stretch>
        </p:blipFill>
        <p:spPr>
          <a:xfrm>
            <a:off x="588380" y="626962"/>
            <a:ext cx="3819646" cy="5729469"/>
          </a:xfrm>
          <a:prstGeom prst="rect">
            <a:avLst/>
          </a:prstGeom>
        </p:spPr>
      </p:pic>
    </p:spTree>
    <p:extLst>
      <p:ext uri="{BB962C8B-B14F-4D97-AF65-F5344CB8AC3E}">
        <p14:creationId xmlns:p14="http://schemas.microsoft.com/office/powerpoint/2010/main" val="84330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4539EC25-E024-23B4-E463-90E40D989D9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ECE614-A00B-8D44-A446-9445318E6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F4636A-4DF8-5194-6996-C4714EBB2771}"/>
              </a:ext>
            </a:extLst>
          </p:cNvPr>
          <p:cNvSpPr>
            <a:spLocks noGrp="1"/>
          </p:cNvSpPr>
          <p:nvPr>
            <p:ph type="ctrTitle"/>
          </p:nvPr>
        </p:nvSpPr>
        <p:spPr>
          <a:xfrm>
            <a:off x="5116738" y="685799"/>
            <a:ext cx="6159273" cy="2007245"/>
          </a:xfrm>
        </p:spPr>
        <p:txBody>
          <a:bodyPr>
            <a:normAutofit/>
          </a:bodyPr>
          <a:lstStyle/>
          <a:p>
            <a:r>
              <a:rPr lang="en-US"/>
              <a:t>Christ Is our foundation </a:t>
            </a:r>
          </a:p>
        </p:txBody>
      </p:sp>
      <p:sp>
        <p:nvSpPr>
          <p:cNvPr id="3" name="Content Placeholder 2">
            <a:extLst>
              <a:ext uri="{FF2B5EF4-FFF2-40B4-BE49-F238E27FC236}">
                <a16:creationId xmlns:a16="http://schemas.microsoft.com/office/drawing/2014/main" id="{0DB9F9D1-ADA3-16B8-36F8-7863A97A091F}"/>
              </a:ext>
            </a:extLst>
          </p:cNvPr>
          <p:cNvSpPr>
            <a:spLocks noGrp="1"/>
          </p:cNvSpPr>
          <p:nvPr>
            <p:ph type="subTitle" idx="1"/>
          </p:nvPr>
        </p:nvSpPr>
        <p:spPr>
          <a:xfrm>
            <a:off x="5115456" y="3438754"/>
            <a:ext cx="6167930" cy="2352446"/>
          </a:xfrm>
        </p:spPr>
        <p:txBody>
          <a:bodyPr>
            <a:normAutofit/>
          </a:bodyPr>
          <a:lstStyle/>
          <a:p>
            <a:r>
              <a:rPr lang="en-US" sz="2800"/>
              <a:t>Verses 7 </a:t>
            </a:r>
          </a:p>
          <a:p>
            <a:r>
              <a:rPr lang="en-US" sz="2800"/>
              <a:t>Let your roots grow down into Him</a:t>
            </a:r>
          </a:p>
          <a:p>
            <a:endParaRPr lang="en-US"/>
          </a:p>
          <a:p>
            <a:endParaRPr lang="en-US"/>
          </a:p>
        </p:txBody>
      </p:sp>
      <p:pic>
        <p:nvPicPr>
          <p:cNvPr id="4" name="Picture 3" descr="A tree with roots and a green tree&#10;&#10;AI-generated content may be incorrect.">
            <a:extLst>
              <a:ext uri="{FF2B5EF4-FFF2-40B4-BE49-F238E27FC236}">
                <a16:creationId xmlns:a16="http://schemas.microsoft.com/office/drawing/2014/main" id="{E9BB75B5-4E3F-ED3C-996E-A656F4516B97}"/>
              </a:ext>
            </a:extLst>
          </p:cNvPr>
          <p:cNvPicPr>
            <a:picLocks noChangeAspect="1"/>
          </p:cNvPicPr>
          <p:nvPr/>
        </p:nvPicPr>
        <p:blipFill>
          <a:blip r:embed="rId2"/>
          <a:srcRect r="-1" b="1335"/>
          <a:stretch>
            <a:fillRect/>
          </a:stretch>
        </p:blipFill>
        <p:spPr>
          <a:xfrm>
            <a:off x="20" y="10"/>
            <a:ext cx="4639713" cy="6857990"/>
          </a:xfrm>
          <a:prstGeom prst="rect">
            <a:avLst/>
          </a:prstGeom>
          <a:effectLst>
            <a:innerShdw blurRad="57150" dist="38100" dir="14460000">
              <a:prstClr val="black">
                <a:alpha val="70000"/>
              </a:prstClr>
            </a:innerShdw>
          </a:effectLst>
        </p:spPr>
      </p:pic>
      <p:grpSp>
        <p:nvGrpSpPr>
          <p:cNvPr id="11" name="Group 10">
            <a:extLst>
              <a:ext uri="{FF2B5EF4-FFF2-40B4-BE49-F238E27FC236}">
                <a16:creationId xmlns:a16="http://schemas.microsoft.com/office/drawing/2014/main" id="{9DA8F801-B3A8-7F78-8945-8B1B8283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B108FCD0-B57C-3EED-EC7E-CC59CF59C4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4AB406-D434-3591-E113-3CF8855D05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FCB2EC5-E02C-75B5-6565-C37FA3213D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06EC8AB-5005-4CB6-F558-0D07799E8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4F55A5B-1A84-D34A-89A1-7BD6188E3A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0472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8A28444-672C-EC91-ED2F-7FE718AE58B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EDD6B4-7BE6-39DE-D60B-6C5B02E0E8A9}"/>
              </a:ext>
            </a:extLst>
          </p:cNvPr>
          <p:cNvSpPr>
            <a:spLocks noGrp="1"/>
          </p:cNvSpPr>
          <p:nvPr>
            <p:ph type="ctrTitle"/>
          </p:nvPr>
        </p:nvSpPr>
        <p:spPr>
          <a:xfrm>
            <a:off x="7532710" y="628617"/>
            <a:ext cx="3971902" cy="3028983"/>
          </a:xfrm>
        </p:spPr>
        <p:txBody>
          <a:bodyPr>
            <a:normAutofit/>
          </a:bodyPr>
          <a:lstStyle/>
          <a:p>
            <a:r>
              <a:rPr lang="en-US"/>
              <a:t>Point 2</a:t>
            </a:r>
            <a:br>
              <a:rPr lang="en-US"/>
            </a:br>
            <a:r>
              <a:rPr lang="en-US"/>
              <a:t>Imprisoned By human Tradition </a:t>
            </a:r>
          </a:p>
        </p:txBody>
      </p:sp>
      <p:sp>
        <p:nvSpPr>
          <p:cNvPr id="3" name="Content Placeholder 2">
            <a:extLst>
              <a:ext uri="{FF2B5EF4-FFF2-40B4-BE49-F238E27FC236}">
                <a16:creationId xmlns:a16="http://schemas.microsoft.com/office/drawing/2014/main" id="{1EA7F18D-A8AA-9AD6-26AF-E0CAB9248FAD}"/>
              </a:ext>
            </a:extLst>
          </p:cNvPr>
          <p:cNvSpPr>
            <a:spLocks noGrp="1"/>
          </p:cNvSpPr>
          <p:nvPr>
            <p:ph type="subTitle" idx="1"/>
          </p:nvPr>
        </p:nvSpPr>
        <p:spPr>
          <a:xfrm>
            <a:off x="7532709" y="3843868"/>
            <a:ext cx="2827315" cy="1564744"/>
          </a:xfrm>
        </p:spPr>
        <p:txBody>
          <a:bodyPr>
            <a:normAutofit/>
          </a:bodyPr>
          <a:lstStyle/>
          <a:p>
            <a:endParaRPr lang="en-US"/>
          </a:p>
          <a:p>
            <a:endParaRPr lang="en-US"/>
          </a:p>
          <a:p>
            <a:endParaRPr lang="en-US"/>
          </a:p>
          <a:p>
            <a:endParaRPr lang="en-US"/>
          </a:p>
          <a:p>
            <a:endParaRPr lang="en-US"/>
          </a:p>
        </p:txBody>
      </p:sp>
      <p:sp>
        <p:nvSpPr>
          <p:cNvPr id="13"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tone wall with metal bars with Yuma Territorial Prison in the background&#10;&#10;AI-generated content may be incorrect.">
            <a:extLst>
              <a:ext uri="{FF2B5EF4-FFF2-40B4-BE49-F238E27FC236}">
                <a16:creationId xmlns:a16="http://schemas.microsoft.com/office/drawing/2014/main" id="{AC34F966-16C8-376B-B9EE-48FEC3AB2BCC}"/>
              </a:ext>
            </a:extLst>
          </p:cNvPr>
          <p:cNvPicPr>
            <a:picLocks noChangeAspect="1"/>
          </p:cNvPicPr>
          <p:nvPr/>
        </p:nvPicPr>
        <p:blipFill>
          <a:blip r:embed="rId2"/>
          <a:srcRect r="15885"/>
          <a:stretch>
            <a:fillRect/>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15" name="Group 14">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0745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09699B-FBB8-C3C3-9F12-5A3D17BDC00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a:extLst>
              <a:ext uri="{FF2B5EF4-FFF2-40B4-BE49-F238E27FC236}">
                <a16:creationId xmlns:a16="http://schemas.microsoft.com/office/drawing/2014/main" id="{C1AB4D03-8453-2A1E-E707-23D28510FF01}"/>
              </a:ext>
            </a:extLst>
          </p:cNvPr>
          <p:cNvPicPr>
            <a:picLocks noChangeAspect="1"/>
          </p:cNvPicPr>
          <p:nvPr/>
        </p:nvPicPr>
        <p:blipFill>
          <a:blip r:embed="rId2">
            <a:alphaModFix amt="40000"/>
          </a:blip>
          <a:srcRect t="11973" b="3757"/>
          <a:stretch>
            <a:fillRect/>
          </a:stretch>
        </p:blipFill>
        <p:spPr>
          <a:xfrm>
            <a:off x="-3175" y="10"/>
            <a:ext cx="12192000" cy="6857990"/>
          </a:xfrm>
          <a:prstGeom prst="rect">
            <a:avLst/>
          </a:prstGeom>
        </p:spPr>
      </p:pic>
      <p:sp>
        <p:nvSpPr>
          <p:cNvPr id="2" name="Title 1">
            <a:extLst>
              <a:ext uri="{FF2B5EF4-FFF2-40B4-BE49-F238E27FC236}">
                <a16:creationId xmlns:a16="http://schemas.microsoft.com/office/drawing/2014/main" id="{CA197761-CFCD-9D0A-2717-599FC4EC9240}"/>
              </a:ext>
            </a:extLst>
          </p:cNvPr>
          <p:cNvSpPr>
            <a:spLocks noGrp="1"/>
          </p:cNvSpPr>
          <p:nvPr>
            <p:ph type="ctrTitle"/>
          </p:nvPr>
        </p:nvSpPr>
        <p:spPr>
          <a:xfrm>
            <a:off x="684212" y="1150142"/>
            <a:ext cx="8001000" cy="1406130"/>
          </a:xfrm>
        </p:spPr>
        <p:txBody>
          <a:bodyPr>
            <a:normAutofit fontScale="90000"/>
          </a:bodyPr>
          <a:lstStyle/>
          <a:p>
            <a:r>
              <a:rPr lang="en-US"/>
              <a:t>Imprisoned by human traditions</a:t>
            </a:r>
          </a:p>
        </p:txBody>
      </p:sp>
      <p:sp>
        <p:nvSpPr>
          <p:cNvPr id="3" name="Content Placeholder 2">
            <a:extLst>
              <a:ext uri="{FF2B5EF4-FFF2-40B4-BE49-F238E27FC236}">
                <a16:creationId xmlns:a16="http://schemas.microsoft.com/office/drawing/2014/main" id="{1CA6F163-AFE9-C44D-C266-28EC7CB6F81B}"/>
              </a:ext>
            </a:extLst>
          </p:cNvPr>
          <p:cNvSpPr>
            <a:spLocks noGrp="1"/>
          </p:cNvSpPr>
          <p:nvPr>
            <p:ph type="subTitle" idx="1"/>
          </p:nvPr>
        </p:nvSpPr>
        <p:spPr>
          <a:xfrm>
            <a:off x="684212" y="3450962"/>
            <a:ext cx="10295303" cy="2917691"/>
          </a:xfrm>
        </p:spPr>
        <p:txBody>
          <a:bodyPr vert="horz" lIns="91440" tIns="45720" rIns="91440" bIns="45720" rtlCol="0" anchor="t">
            <a:noAutofit/>
          </a:bodyPr>
          <a:lstStyle/>
          <a:p>
            <a:pPr>
              <a:lnSpc>
                <a:spcPct val="90000"/>
              </a:lnSpc>
            </a:pPr>
            <a:r>
              <a:rPr lang="en-US" sz="2400" dirty="0">
                <a:solidFill>
                  <a:schemeClr val="tx1"/>
                </a:solidFill>
              </a:rPr>
              <a:t>Col 2:8  </a:t>
            </a:r>
            <a:endParaRPr lang="en-US" sz="2400" dirty="0">
              <a:solidFill>
                <a:schemeClr val="tx1"/>
              </a:solidFill>
              <a:ea typeface="+mn-lt"/>
              <a:cs typeface="+mn-lt"/>
            </a:endParaRPr>
          </a:p>
          <a:p>
            <a:pPr>
              <a:lnSpc>
                <a:spcPct val="90000"/>
              </a:lnSpc>
            </a:pPr>
            <a:r>
              <a:rPr lang="en-US" sz="2400" dirty="0">
                <a:solidFill>
                  <a:schemeClr val="tx1"/>
                </a:solidFill>
                <a:ea typeface="+mn-lt"/>
                <a:cs typeface="+mn-lt"/>
              </a:rPr>
              <a:t>Don’t let anyone capture you with empty philosophies and high-sounding nonsense that come from human thinking and from the spiritual powers (Basic Principles) of this world, rather than from Christ.</a:t>
            </a:r>
            <a:endParaRPr lang="en-US" sz="2400" dirty="0">
              <a:solidFill>
                <a:schemeClr val="tx1"/>
              </a:solidFill>
            </a:endParaRPr>
          </a:p>
          <a:p>
            <a:pPr>
              <a:lnSpc>
                <a:spcPct val="90000"/>
              </a:lnSpc>
            </a:pPr>
            <a:endParaRPr lang="en-US" sz="2000">
              <a:solidFill>
                <a:schemeClr val="tx1"/>
              </a:solidFill>
            </a:endParaRPr>
          </a:p>
          <a:p>
            <a:pPr>
              <a:lnSpc>
                <a:spcPct val="90000"/>
              </a:lnSpc>
            </a:pPr>
            <a:endParaRPr lang="en-US" sz="1800">
              <a:solidFill>
                <a:schemeClr val="tx1"/>
              </a:solidFill>
            </a:endParaRPr>
          </a:p>
          <a:p>
            <a:pPr>
              <a:lnSpc>
                <a:spcPct val="90000"/>
              </a:lnSpc>
            </a:pPr>
            <a:endParaRPr lang="en-US" sz="1800">
              <a:solidFill>
                <a:schemeClr val="tx1"/>
              </a:solidFill>
            </a:endParaRPr>
          </a:p>
          <a:p>
            <a:pPr>
              <a:lnSpc>
                <a:spcPct val="90000"/>
              </a:lnSpc>
            </a:pPr>
            <a:endParaRPr lang="en-US" sz="1800">
              <a:solidFill>
                <a:schemeClr val="tx1"/>
              </a:solidFill>
            </a:endParaRPr>
          </a:p>
        </p:txBody>
      </p:sp>
    </p:spTree>
    <p:extLst>
      <p:ext uri="{BB962C8B-B14F-4D97-AF65-F5344CB8AC3E}">
        <p14:creationId xmlns:p14="http://schemas.microsoft.com/office/powerpoint/2010/main" val="185648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4A5497-7FFD-E685-F29A-428D04CBCCE6}"/>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25EC198-53BF-F055-D886-D97BBF8AA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a:extLst>
              <a:ext uri="{FF2B5EF4-FFF2-40B4-BE49-F238E27FC236}">
                <a16:creationId xmlns:a16="http://schemas.microsoft.com/office/drawing/2014/main" id="{5E1FA6FB-D44D-BF38-C5F4-756F19E01990}"/>
              </a:ext>
            </a:extLst>
          </p:cNvPr>
          <p:cNvPicPr>
            <a:picLocks noChangeAspect="1"/>
          </p:cNvPicPr>
          <p:nvPr/>
        </p:nvPicPr>
        <p:blipFill>
          <a:blip r:embed="rId2">
            <a:alphaModFix amt="40000"/>
          </a:blip>
          <a:srcRect t="11973" b="3757"/>
          <a:stretch>
            <a:fillRect/>
          </a:stretch>
        </p:blipFill>
        <p:spPr>
          <a:xfrm>
            <a:off x="-3175" y="10"/>
            <a:ext cx="12192000" cy="6857990"/>
          </a:xfrm>
          <a:prstGeom prst="rect">
            <a:avLst/>
          </a:prstGeom>
        </p:spPr>
      </p:pic>
      <p:sp>
        <p:nvSpPr>
          <p:cNvPr id="2" name="Title 1">
            <a:extLst>
              <a:ext uri="{FF2B5EF4-FFF2-40B4-BE49-F238E27FC236}">
                <a16:creationId xmlns:a16="http://schemas.microsoft.com/office/drawing/2014/main" id="{65041D80-1E28-6ABA-7FEC-081EF31ABA17}"/>
              </a:ext>
            </a:extLst>
          </p:cNvPr>
          <p:cNvSpPr>
            <a:spLocks noGrp="1"/>
          </p:cNvSpPr>
          <p:nvPr>
            <p:ph type="ctrTitle"/>
          </p:nvPr>
        </p:nvSpPr>
        <p:spPr>
          <a:xfrm>
            <a:off x="684212" y="1150142"/>
            <a:ext cx="8001000" cy="1406130"/>
          </a:xfrm>
        </p:spPr>
        <p:txBody>
          <a:bodyPr>
            <a:normAutofit fontScale="90000"/>
          </a:bodyPr>
          <a:lstStyle/>
          <a:p>
            <a:r>
              <a:rPr lang="en-US"/>
              <a:t>Imprisoned by human traditions</a:t>
            </a:r>
          </a:p>
        </p:txBody>
      </p:sp>
      <p:sp>
        <p:nvSpPr>
          <p:cNvPr id="3" name="Content Placeholder 2">
            <a:extLst>
              <a:ext uri="{FF2B5EF4-FFF2-40B4-BE49-F238E27FC236}">
                <a16:creationId xmlns:a16="http://schemas.microsoft.com/office/drawing/2014/main" id="{B597995F-95E9-9472-0130-4FFCD781E16A}"/>
              </a:ext>
            </a:extLst>
          </p:cNvPr>
          <p:cNvSpPr>
            <a:spLocks noGrp="1"/>
          </p:cNvSpPr>
          <p:nvPr>
            <p:ph type="subTitle" idx="1"/>
          </p:nvPr>
        </p:nvSpPr>
        <p:spPr>
          <a:xfrm>
            <a:off x="684212" y="2814355"/>
            <a:ext cx="10295303" cy="3554298"/>
          </a:xfrm>
        </p:spPr>
        <p:txBody>
          <a:bodyPr vert="horz" lIns="91440" tIns="45720" rIns="91440" bIns="45720" rtlCol="0" anchor="t">
            <a:noAutofit/>
          </a:bodyPr>
          <a:lstStyle/>
          <a:p>
            <a:pPr>
              <a:lnSpc>
                <a:spcPct val="90000"/>
              </a:lnSpc>
            </a:pPr>
            <a:r>
              <a:rPr lang="en-US" sz="2400" dirty="0">
                <a:solidFill>
                  <a:schemeClr val="tx1"/>
                </a:solidFill>
              </a:rPr>
              <a:t>Col 2:16-18</a:t>
            </a:r>
          </a:p>
          <a:p>
            <a:pPr>
              <a:lnSpc>
                <a:spcPct val="90000"/>
              </a:lnSpc>
            </a:pPr>
            <a:r>
              <a:rPr lang="en-US" sz="2400" dirty="0">
                <a:solidFill>
                  <a:schemeClr val="tx1"/>
                </a:solidFill>
              </a:rPr>
              <a:t>So don’t let anyone condemn you for what you eat or drink, or for not celebrating certain holy days or new moon ceremonies or Sabbaths. </a:t>
            </a:r>
            <a:r>
              <a:rPr lang="en-US" sz="2400" b="1" baseline="30000" dirty="0">
                <a:solidFill>
                  <a:schemeClr val="tx1"/>
                </a:solidFill>
              </a:rPr>
              <a:t>17 </a:t>
            </a:r>
            <a:r>
              <a:rPr lang="en-US" sz="2400" dirty="0">
                <a:solidFill>
                  <a:schemeClr val="tx1"/>
                </a:solidFill>
              </a:rPr>
              <a:t>For these rules are only shadows of the reality yet to come. And Christ himself is that reality. </a:t>
            </a:r>
            <a:r>
              <a:rPr lang="en-US" sz="2400" b="1" baseline="30000" dirty="0">
                <a:solidFill>
                  <a:schemeClr val="tx1"/>
                </a:solidFill>
              </a:rPr>
              <a:t>18 </a:t>
            </a:r>
            <a:r>
              <a:rPr lang="en-US" sz="2400" dirty="0">
                <a:solidFill>
                  <a:schemeClr val="tx1"/>
                </a:solidFill>
              </a:rPr>
              <a:t>Don’t let anyone condemn you by insisting on pious self-denial or the worship of angels, saying they have had visions about these things. Their sinful minds have made them proud, </a:t>
            </a:r>
            <a:r>
              <a:rPr lang="en-US" sz="2400" b="1" baseline="30000" dirty="0">
                <a:solidFill>
                  <a:schemeClr val="tx1"/>
                </a:solidFill>
              </a:rPr>
              <a:t>19 </a:t>
            </a:r>
            <a:r>
              <a:rPr lang="en-US" sz="2400" dirty="0">
                <a:solidFill>
                  <a:schemeClr val="tx1"/>
                </a:solidFill>
              </a:rPr>
              <a:t>and they are not connected to Christ, the head of the body.</a:t>
            </a:r>
          </a:p>
          <a:p>
            <a:pPr>
              <a:lnSpc>
                <a:spcPct val="90000"/>
              </a:lnSpc>
            </a:pPr>
            <a:endParaRPr lang="en-US" sz="2000">
              <a:solidFill>
                <a:schemeClr val="tx1"/>
              </a:solidFill>
            </a:endParaRPr>
          </a:p>
          <a:p>
            <a:pPr>
              <a:lnSpc>
                <a:spcPct val="90000"/>
              </a:lnSpc>
            </a:pPr>
            <a:endParaRPr lang="en-US" sz="2000">
              <a:solidFill>
                <a:schemeClr val="tx1"/>
              </a:solidFill>
            </a:endParaRPr>
          </a:p>
          <a:p>
            <a:pPr>
              <a:lnSpc>
                <a:spcPct val="90000"/>
              </a:lnSpc>
            </a:pPr>
            <a:endParaRPr lang="en-US" sz="1800">
              <a:solidFill>
                <a:schemeClr val="tx1"/>
              </a:solidFill>
            </a:endParaRPr>
          </a:p>
          <a:p>
            <a:pPr>
              <a:lnSpc>
                <a:spcPct val="90000"/>
              </a:lnSpc>
            </a:pPr>
            <a:endParaRPr lang="en-US" sz="1800">
              <a:solidFill>
                <a:schemeClr val="tx1"/>
              </a:solidFill>
            </a:endParaRPr>
          </a:p>
          <a:p>
            <a:pPr>
              <a:lnSpc>
                <a:spcPct val="90000"/>
              </a:lnSpc>
            </a:pPr>
            <a:endParaRPr lang="en-US" sz="1800">
              <a:solidFill>
                <a:schemeClr val="tx1"/>
              </a:solidFill>
            </a:endParaRPr>
          </a:p>
        </p:txBody>
      </p:sp>
    </p:spTree>
    <p:extLst>
      <p:ext uri="{BB962C8B-B14F-4D97-AF65-F5344CB8AC3E}">
        <p14:creationId xmlns:p14="http://schemas.microsoft.com/office/powerpoint/2010/main" val="89518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693</Words>
  <Application>Microsoft Office PowerPoint</Application>
  <PresentationFormat>Widescreen</PresentationFormat>
  <Paragraphs>77</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Century Gothic</vt:lpstr>
      <vt:lpstr>Helvetica Neue</vt:lpstr>
      <vt:lpstr>Wingdings 3</vt:lpstr>
      <vt:lpstr>Slice</vt:lpstr>
      <vt:lpstr>Colossians 2:6-23  Human tradition Vs Freedom in Christ</vt:lpstr>
      <vt:lpstr>PowerPoint Presentation</vt:lpstr>
      <vt:lpstr>Point 1 Christ Is our foundation </vt:lpstr>
      <vt:lpstr>Christ Is our foundation </vt:lpstr>
      <vt:lpstr>Christ Is our foundation </vt:lpstr>
      <vt:lpstr>Christ Is our foundation </vt:lpstr>
      <vt:lpstr>Point 2 Imprisoned By human Tradition </vt:lpstr>
      <vt:lpstr>Imprisoned by human traditions</vt:lpstr>
      <vt:lpstr>Imprisoned by human traditions</vt:lpstr>
      <vt:lpstr>Point 3 Freedom In Christ </vt:lpstr>
      <vt:lpstr>Freedom in Christ</vt:lpstr>
      <vt:lpstr>Freedom In Christ</vt:lpstr>
      <vt:lpstr>Freedom in Christ</vt:lpstr>
      <vt:lpstr>Rock of Ages</vt:lpstr>
      <vt:lpstr>In Christ alone</vt:lpstr>
      <vt:lpstr>PowerPoint Presentation</vt:lpstr>
      <vt:lpstr>Questions to reflect 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av room</cp:lastModifiedBy>
  <cp:revision>182</cp:revision>
  <dcterms:created xsi:type="dcterms:W3CDTF">2025-11-11T22:29:41Z</dcterms:created>
  <dcterms:modified xsi:type="dcterms:W3CDTF">2025-11-15T23:56:57Z</dcterms:modified>
</cp:coreProperties>
</file>