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797675" cy="9928225"/>
  <p:embeddedFontLst>
    <p:embeddedFont>
      <p:font typeface="ITC Franklin Gothic LT Condensed" panose="02010600030101010101" charset="0"/>
      <p:regular r:id="rId24"/>
    </p:embeddedFont>
    <p:embeddedFont>
      <p:font typeface="ITC Franklin Gothic LT Condensed Semi-Bold" panose="02010600030101010101" charset="0"/>
      <p:regular r:id="rId25"/>
    </p:embeddedFont>
    <p:embeddedFont>
      <p:font typeface="ITC Franklin Gothic LT Ultra-Bold" panose="02010600030101010101"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8767" autoAdjust="0"/>
  </p:normalViewPr>
  <p:slideViewPr>
    <p:cSldViewPr>
      <p:cViewPr varScale="1">
        <p:scale>
          <a:sx n="71" d="100"/>
          <a:sy n="71" d="100"/>
        </p:scale>
        <p:origin x="225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34D48E71-2A15-48A8-9FE1-62C232AFF0EC}" type="datetimeFigureOut">
              <a:rPr lang="en-AU" smtClean="0"/>
              <a:t>15/11/2025</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2DB03941-CCCC-4FC2-B50F-F7A3E0531E2C}" type="slidenum">
              <a:rPr lang="en-AU" smtClean="0"/>
              <a:t>‹#›</a:t>
            </a:fld>
            <a:endParaRPr lang="en-AU"/>
          </a:p>
        </p:txBody>
      </p:sp>
    </p:spTree>
    <p:extLst>
      <p:ext uri="{BB962C8B-B14F-4D97-AF65-F5344CB8AC3E}">
        <p14:creationId xmlns:p14="http://schemas.microsoft.com/office/powerpoint/2010/main" val="1247716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DB03941-CCCC-4FC2-B50F-F7A3E0531E2C}" type="slidenum">
              <a:rPr lang="en-AU" smtClean="0"/>
              <a:t>1</a:t>
            </a:fld>
            <a:endParaRPr lang="en-AU"/>
          </a:p>
        </p:txBody>
      </p:sp>
    </p:spTree>
    <p:extLst>
      <p:ext uri="{BB962C8B-B14F-4D97-AF65-F5344CB8AC3E}">
        <p14:creationId xmlns:p14="http://schemas.microsoft.com/office/powerpoint/2010/main" val="3307753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a:t>在整本圣经里，唯有一个词被三次重复强调</a:t>
            </a:r>
            <a:r>
              <a:rPr lang="en-US" altLang="zh-CN" b="1" dirty="0"/>
              <a:t>——“</a:t>
            </a:r>
            <a:r>
              <a:rPr lang="zh-CN" altLang="en-US" b="1" dirty="0"/>
              <a:t>圣哉！圣哉！圣哉！”（</a:t>
            </a:r>
            <a:r>
              <a:rPr lang="en-US" altLang="zh-CN" b="1" dirty="0"/>
              <a:t>Holy, Holy, Holy</a:t>
            </a:r>
            <a:r>
              <a:rPr lang="zh-CN" altLang="en-US" b="1" dirty="0"/>
              <a:t>）</a:t>
            </a:r>
            <a:endParaRPr lang="en-US" altLang="zh-CN" b="1" dirty="0"/>
          </a:p>
          <a:p>
            <a:endParaRPr lang="zh-CN" altLang="en-US" dirty="0"/>
          </a:p>
          <a:p>
            <a:endParaRPr lang="en-US" altLang="zh-CN" dirty="0"/>
          </a:p>
          <a:p>
            <a:r>
              <a:rPr lang="en-US" altLang="zh-CN" dirty="0"/>
              <a:t>1️⃣ </a:t>
            </a:r>
            <a:r>
              <a:rPr lang="zh-CN" altLang="en-US" b="1" dirty="0"/>
              <a:t>三重强调</a:t>
            </a:r>
            <a:r>
              <a:rPr lang="en-US" altLang="zh-CN" b="1" dirty="0"/>
              <a:t>——</a:t>
            </a:r>
            <a:r>
              <a:rPr lang="zh-CN" altLang="en-US" b="1" dirty="0"/>
              <a:t>表示神的完全圣洁</a:t>
            </a:r>
            <a:endParaRPr lang="zh-CN" altLang="en-US" dirty="0"/>
          </a:p>
          <a:p>
            <a:r>
              <a:rPr lang="zh-CN" altLang="en-US" dirty="0"/>
              <a:t>“圣”意味着“与众不同、特别、被分别出来”。</a:t>
            </a:r>
          </a:p>
          <a:p>
            <a:r>
              <a:rPr lang="zh-CN" altLang="en-US" dirty="0"/>
              <a:t>三次重复不仅是强调，更象征</a:t>
            </a:r>
            <a:r>
              <a:rPr lang="zh-CN" altLang="en-US" b="1" dirty="0"/>
              <a:t>完全、极致、无可比拟的圣洁</a:t>
            </a:r>
            <a:r>
              <a:rPr lang="zh-CN" altLang="en-US" dirty="0"/>
              <a:t>。</a:t>
            </a:r>
          </a:p>
          <a:p>
            <a:r>
              <a:rPr lang="en-US" altLang="zh-CN" dirty="0"/>
              <a:t>2️⃣ </a:t>
            </a:r>
            <a:r>
              <a:rPr lang="zh-CN" altLang="en-US" b="1" dirty="0"/>
              <a:t>神的圣洁是天上敬拜的中心</a:t>
            </a:r>
            <a:endParaRPr lang="zh-CN" altLang="en-US" dirty="0"/>
          </a:p>
          <a:p>
            <a:r>
              <a:rPr lang="zh-CN" altLang="en-US" dirty="0"/>
              <a:t>天上的四个活物昼夜不停呼喊“三次圣哉”，提醒我们：敬拜的焦点不是情绪、形式或个人利益，而是</a:t>
            </a:r>
            <a:r>
              <a:rPr lang="zh-CN" altLang="en-US" b="1" dirty="0"/>
              <a:t>神本身的圣洁</a:t>
            </a:r>
            <a:r>
              <a:rPr lang="zh-CN" altLang="en-US" dirty="0"/>
              <a:t>。</a:t>
            </a:r>
          </a:p>
          <a:p>
            <a:r>
              <a:rPr lang="en-US" altLang="zh-CN" dirty="0"/>
              <a:t>3️⃣ </a:t>
            </a:r>
            <a:r>
              <a:rPr lang="zh-CN" altLang="en-US" b="1" dirty="0"/>
              <a:t>圣洁带来敬畏与仰望</a:t>
            </a:r>
            <a:endParaRPr lang="zh-CN" altLang="en-US" dirty="0"/>
          </a:p>
          <a:p>
            <a:r>
              <a:rPr lang="zh-CN" altLang="en-US" dirty="0"/>
              <a:t>神的完全圣洁使人产生敬畏，使人明白自己与神的距离，也让我们渴望靠祂的恩典被分别、被更新。</a:t>
            </a:r>
          </a:p>
          <a:p>
            <a:r>
              <a:rPr lang="en-US" altLang="zh-CN" dirty="0"/>
              <a:t>4️⃣ </a:t>
            </a:r>
            <a:r>
              <a:rPr lang="zh-CN" altLang="en-US" b="1" dirty="0"/>
              <a:t>生活中的应用</a:t>
            </a:r>
            <a:endParaRPr lang="zh-CN" altLang="en-US" dirty="0"/>
          </a:p>
          <a:p>
            <a:r>
              <a:rPr lang="zh-CN" altLang="en-US" dirty="0"/>
              <a:t>我们的敬拜应像天上活物一样，心中持续高举神的圣洁。</a:t>
            </a:r>
          </a:p>
          <a:p>
            <a:r>
              <a:rPr lang="zh-CN" altLang="en-US" dirty="0"/>
              <a:t>生活中被呼召</a:t>
            </a:r>
            <a:r>
              <a:rPr lang="zh-CN" altLang="en-US" b="1" dirty="0"/>
              <a:t>分别出来，活出圣洁的生命</a:t>
            </a:r>
            <a:r>
              <a:rPr lang="zh-CN" altLang="en-US" dirty="0"/>
              <a:t>，以反映神的荣耀。</a:t>
            </a:r>
            <a:endParaRPr lang="en-AU" altLang="zh-CN" dirty="0"/>
          </a:p>
          <a:p>
            <a:endParaRPr lang="zh-CN" altLang="en-US" dirty="0"/>
          </a:p>
          <a:p>
            <a:r>
              <a:rPr lang="zh-CN" altLang="en-US" b="1" dirty="0"/>
              <a:t>唯一三重强调的词是“圣”</a:t>
            </a:r>
            <a:r>
              <a:rPr lang="zh-CN" altLang="en-US" dirty="0"/>
              <a:t>，提醒我们：神的圣洁不仅重要，而且至高、绝对，是我们敬拜和生活的核心。</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10</a:t>
            </a:fld>
            <a:endParaRPr lang="en-AU"/>
          </a:p>
        </p:txBody>
      </p:sp>
    </p:spTree>
    <p:extLst>
      <p:ext uri="{BB962C8B-B14F-4D97-AF65-F5344CB8AC3E}">
        <p14:creationId xmlns:p14="http://schemas.microsoft.com/office/powerpoint/2010/main" val="260762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Part 2 </a:t>
            </a:r>
            <a:r>
              <a:rPr lang="zh-CN" altLang="en-US" dirty="0"/>
              <a:t>神是配得的  “</a:t>
            </a:r>
            <a:r>
              <a:rPr lang="en-AU" altLang="zh-CN" dirty="0"/>
              <a:t>9</a:t>
            </a:r>
            <a:r>
              <a:rPr lang="zh-CN" altLang="en-US" dirty="0"/>
              <a:t>每当这些活物将荣耀、尊贵和感谢归给那坐在宝座上、永远活着的神时</a:t>
            </a:r>
            <a:r>
              <a:rPr lang="en-US" altLang="zh-CN" dirty="0"/>
              <a:t>”</a:t>
            </a:r>
            <a:br>
              <a:rPr lang="en-US" altLang="zh-CN" dirty="0"/>
            </a:br>
            <a:endParaRPr lang="en-US" altLang="zh-CN" dirty="0"/>
          </a:p>
          <a:p>
            <a:r>
              <a:rPr lang="en-US" altLang="zh-CN" dirty="0"/>
              <a:t>1️⃣ </a:t>
            </a:r>
            <a:r>
              <a:rPr lang="zh-CN" altLang="en-US" b="1" dirty="0"/>
              <a:t>神是配得敬拜的</a:t>
            </a:r>
            <a:endParaRPr lang="zh-CN" altLang="en-US" dirty="0"/>
          </a:p>
          <a:p>
            <a:r>
              <a:rPr lang="zh-CN" altLang="en-US" dirty="0"/>
              <a:t>活物将荣耀、尊贵和感谢都归给神，强调</a:t>
            </a:r>
            <a:r>
              <a:rPr lang="zh-CN" altLang="en-US" b="1" dirty="0"/>
              <a:t>神本身配得所有的赞美</a:t>
            </a:r>
            <a:r>
              <a:rPr lang="zh-CN" altLang="en-US" dirty="0"/>
              <a:t>。</a:t>
            </a:r>
          </a:p>
          <a:p>
            <a:r>
              <a:rPr lang="zh-CN" altLang="en-US" dirty="0"/>
              <a:t>这是敬拜的根本：不是因为神给我们什么，而是</a:t>
            </a:r>
            <a:r>
              <a:rPr lang="zh-CN" altLang="en-US" b="1" dirty="0"/>
              <a:t>因为祂是神</a:t>
            </a:r>
            <a:r>
              <a:rPr lang="zh-CN" altLang="en-US" dirty="0"/>
              <a:t>，永远值得敬拜。</a:t>
            </a:r>
          </a:p>
          <a:p>
            <a:r>
              <a:rPr lang="en-US" altLang="zh-CN" dirty="0"/>
              <a:t>2️⃣ </a:t>
            </a:r>
            <a:r>
              <a:rPr lang="zh-CN" altLang="en-US" b="1" dirty="0"/>
              <a:t>“坐在宝座上”</a:t>
            </a:r>
            <a:r>
              <a:rPr lang="en-US" altLang="zh-CN" b="1" dirty="0"/>
              <a:t>——</a:t>
            </a:r>
            <a:r>
              <a:rPr lang="zh-CN" altLang="en-US" b="1" dirty="0"/>
              <a:t>神掌权</a:t>
            </a:r>
            <a:endParaRPr lang="zh-CN" altLang="en-US" dirty="0"/>
          </a:p>
          <a:p>
            <a:r>
              <a:rPr lang="zh-CN" altLang="en-US" dirty="0"/>
              <a:t>宝座象征权柄和统治，提醒我们：</a:t>
            </a:r>
            <a:r>
              <a:rPr lang="zh-CN" altLang="en-US" b="1" dirty="0"/>
              <a:t>一切荣耀归属于掌权者</a:t>
            </a:r>
            <a:r>
              <a:rPr lang="zh-CN" altLang="en-US" dirty="0"/>
              <a:t>。</a:t>
            </a:r>
          </a:p>
          <a:p>
            <a:r>
              <a:rPr lang="zh-CN" altLang="en-US" dirty="0"/>
              <a:t>活物的敬拜彰显神的统治不仅仅是权能，也是智慧、公义与慈爱并存。</a:t>
            </a:r>
          </a:p>
          <a:p>
            <a:r>
              <a:rPr lang="en-US" altLang="zh-CN" dirty="0"/>
              <a:t>3️⃣ </a:t>
            </a:r>
            <a:r>
              <a:rPr lang="zh-CN" altLang="en-US" b="1" dirty="0"/>
              <a:t>“永远活着”</a:t>
            </a:r>
            <a:r>
              <a:rPr lang="en-US" altLang="zh-CN" b="1" dirty="0"/>
              <a:t>——</a:t>
            </a:r>
            <a:r>
              <a:rPr lang="zh-CN" altLang="en-US" b="1" dirty="0"/>
              <a:t>神的永恒性</a:t>
            </a:r>
            <a:endParaRPr lang="zh-CN" altLang="en-US" dirty="0"/>
          </a:p>
          <a:p>
            <a:r>
              <a:rPr lang="zh-CN" altLang="en-US" dirty="0"/>
              <a:t>神永恒不变，祂活着，从未失去能力或权柄。活物的敬拜提醒我们：敬拜对象不是暂时、有限或变化的事物，而是</a:t>
            </a:r>
            <a:r>
              <a:rPr lang="zh-CN" altLang="en-US" b="1" dirty="0"/>
              <a:t>永远不变的神</a:t>
            </a:r>
            <a:r>
              <a:rPr lang="zh-CN" altLang="en-US" dirty="0"/>
              <a:t>。</a:t>
            </a:r>
          </a:p>
          <a:p>
            <a:r>
              <a:rPr lang="en-US" altLang="zh-CN" dirty="0"/>
              <a:t>4️⃣ </a:t>
            </a:r>
            <a:r>
              <a:rPr lang="zh-CN" altLang="en-US" b="1" dirty="0"/>
              <a:t>荣耀、尊贵与感谢</a:t>
            </a:r>
            <a:r>
              <a:rPr lang="en-US" altLang="zh-CN" b="1" dirty="0"/>
              <a:t>——</a:t>
            </a:r>
            <a:r>
              <a:rPr lang="zh-CN" altLang="en-US" b="1" dirty="0"/>
              <a:t>敬拜的三重表达</a:t>
            </a:r>
            <a:endParaRPr lang="zh-CN" altLang="en-US" dirty="0"/>
          </a:p>
          <a:p>
            <a:r>
              <a:rPr lang="zh-CN" altLang="en-US" b="1" dirty="0"/>
              <a:t>荣耀</a:t>
            </a:r>
            <a:r>
              <a:rPr lang="zh-CN" altLang="en-US" dirty="0"/>
              <a:t>（</a:t>
            </a:r>
            <a:r>
              <a:rPr lang="en-US" altLang="zh-CN" dirty="0"/>
              <a:t>Glory</a:t>
            </a:r>
            <a:r>
              <a:rPr lang="zh-CN" altLang="en-US" dirty="0"/>
              <a:t>）</a:t>
            </a:r>
            <a:r>
              <a:rPr lang="en-US" altLang="zh-CN" dirty="0"/>
              <a:t>——</a:t>
            </a:r>
            <a:r>
              <a:rPr lang="zh-CN" altLang="en-US" dirty="0"/>
              <a:t>承认神本身的尊贵和伟大。</a:t>
            </a:r>
          </a:p>
          <a:p>
            <a:r>
              <a:rPr lang="zh-CN" altLang="en-US" b="1" dirty="0"/>
              <a:t>尊贵</a:t>
            </a:r>
            <a:r>
              <a:rPr lang="zh-CN" altLang="en-US" dirty="0"/>
              <a:t>（</a:t>
            </a:r>
            <a:r>
              <a:rPr lang="en-US" altLang="zh-CN" dirty="0"/>
              <a:t>Honor</a:t>
            </a:r>
            <a:r>
              <a:rPr lang="zh-CN" altLang="en-US" dirty="0"/>
              <a:t>）</a:t>
            </a:r>
            <a:r>
              <a:rPr lang="en-US" altLang="zh-CN" dirty="0"/>
              <a:t>——</a:t>
            </a:r>
            <a:r>
              <a:rPr lang="zh-CN" altLang="en-US" dirty="0"/>
              <a:t>用行为与姿态尊重神的权威。</a:t>
            </a:r>
          </a:p>
          <a:p>
            <a:r>
              <a:rPr lang="zh-CN" altLang="en-US" b="1" dirty="0"/>
              <a:t>感谢</a:t>
            </a:r>
            <a:r>
              <a:rPr lang="zh-CN" altLang="en-US" dirty="0"/>
              <a:t>（</a:t>
            </a:r>
            <a:r>
              <a:rPr lang="en-US" altLang="zh-CN" dirty="0"/>
              <a:t>Thanks</a:t>
            </a:r>
            <a:r>
              <a:rPr lang="zh-CN" altLang="en-US" dirty="0"/>
              <a:t>）</a:t>
            </a:r>
            <a:r>
              <a:rPr lang="en-US" altLang="zh-CN" dirty="0"/>
              <a:t>——</a:t>
            </a:r>
            <a:r>
              <a:rPr lang="zh-CN" altLang="en-US" dirty="0"/>
              <a:t>感恩神的作为与救恩。</a:t>
            </a:r>
          </a:p>
          <a:p>
            <a:endParaRPr lang="en-AU" altLang="zh-CN" dirty="0"/>
          </a:p>
          <a:p>
            <a:r>
              <a:rPr lang="zh-CN" altLang="en-US" dirty="0"/>
              <a:t>我们的敬拜应像天上活物一样，</a:t>
            </a:r>
            <a:r>
              <a:rPr lang="zh-CN" altLang="en-US" b="1" dirty="0"/>
              <a:t>全方位、高举神的配得</a:t>
            </a:r>
            <a:r>
              <a:rPr lang="zh-CN" altLang="en-US" dirty="0"/>
              <a:t>。生活中，无论遭遇顺境或挑战，都要</a:t>
            </a:r>
            <a:r>
              <a:rPr lang="zh-CN" altLang="en-US" b="1" dirty="0"/>
              <a:t>荣耀、尊贵并感谢神</a:t>
            </a:r>
            <a:r>
              <a:rPr lang="zh-CN" altLang="en-US" dirty="0"/>
              <a:t>，因祂永远配得敬拜。认识神的永恒与掌权，让我们心中有安稳与敬畏。</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11</a:t>
            </a:fld>
            <a:endParaRPr lang="en-AU"/>
          </a:p>
        </p:txBody>
      </p:sp>
    </p:spTree>
    <p:extLst>
      <p:ext uri="{BB962C8B-B14F-4D97-AF65-F5344CB8AC3E}">
        <p14:creationId xmlns:p14="http://schemas.microsoft.com/office/powerpoint/2010/main" val="72445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a:t>
            </a:r>
            <a:r>
              <a:rPr lang="en-AU" altLang="zh-CN" dirty="0"/>
              <a:t>10</a:t>
            </a:r>
            <a:r>
              <a:rPr lang="zh-CN" altLang="en-US" dirty="0"/>
              <a:t>二十四位长老就俯伏在那坐在宝座上的面前，敬拜那永远活着的神。”</a:t>
            </a:r>
            <a:br>
              <a:rPr lang="zh-CN" altLang="en-US" dirty="0"/>
            </a:br>
            <a:endParaRPr lang="zh-CN" altLang="en-US" dirty="0"/>
          </a:p>
          <a:p>
            <a:r>
              <a:rPr lang="en-US" altLang="zh-CN" dirty="0"/>
              <a:t>1️⃣ </a:t>
            </a:r>
            <a:r>
              <a:rPr lang="zh-CN" altLang="en-US" b="1" dirty="0"/>
              <a:t>长老俯伏</a:t>
            </a:r>
            <a:r>
              <a:rPr lang="en-US" altLang="zh-CN" b="1" dirty="0"/>
              <a:t>——</a:t>
            </a:r>
            <a:r>
              <a:rPr lang="zh-CN" altLang="en-US" b="1" dirty="0"/>
              <a:t>全然顺服与敬拜</a:t>
            </a:r>
            <a:endParaRPr lang="zh-CN" altLang="en-US" dirty="0"/>
          </a:p>
          <a:p>
            <a:r>
              <a:rPr lang="zh-CN" altLang="en-US" dirty="0"/>
              <a:t>二十四位长老的动作显示</a:t>
            </a:r>
            <a:r>
              <a:rPr lang="zh-CN" altLang="en-US" b="1" dirty="0"/>
              <a:t>完全的顺服、谦卑和敬畏</a:t>
            </a:r>
            <a:r>
              <a:rPr lang="zh-CN" altLang="en-US" dirty="0"/>
              <a:t>。</a:t>
            </a:r>
          </a:p>
          <a:p>
            <a:r>
              <a:rPr lang="zh-CN" altLang="en-US" dirty="0"/>
              <a:t>在神面前，地位、权柄、经历都不再重要，每个敬拜者都必须俯伏，彰显神的至高无上。</a:t>
            </a:r>
          </a:p>
          <a:p>
            <a:r>
              <a:rPr lang="en-US" altLang="zh-CN" dirty="0"/>
              <a:t>2️⃣ </a:t>
            </a:r>
            <a:r>
              <a:rPr lang="zh-CN" altLang="en-US" b="1" dirty="0"/>
              <a:t>敬拜对象</a:t>
            </a:r>
            <a:r>
              <a:rPr lang="en-US" altLang="zh-CN" b="1" dirty="0"/>
              <a:t>——</a:t>
            </a:r>
            <a:r>
              <a:rPr lang="zh-CN" altLang="en-US" b="1" dirty="0"/>
              <a:t>永远活着的神</a:t>
            </a:r>
            <a:endParaRPr lang="zh-CN" altLang="en-US" dirty="0"/>
          </a:p>
          <a:p>
            <a:r>
              <a:rPr lang="zh-CN" altLang="en-US" dirty="0"/>
              <a:t>长老敬拜的不只是宝座或荣耀的景象，而是</a:t>
            </a:r>
            <a:r>
              <a:rPr lang="zh-CN" altLang="en-US" b="1" dirty="0"/>
              <a:t>那永远活着的神</a:t>
            </a:r>
            <a:r>
              <a:rPr lang="zh-CN" altLang="en-US" dirty="0"/>
              <a:t>。</a:t>
            </a:r>
          </a:p>
          <a:p>
            <a:r>
              <a:rPr lang="zh-CN" altLang="en-US" dirty="0"/>
              <a:t>永恒的神与时间、环境、世事无关，祂永远掌权，永远值得敬拜。</a:t>
            </a:r>
          </a:p>
          <a:p>
            <a:r>
              <a:rPr lang="en-US" altLang="zh-CN" dirty="0"/>
              <a:t>3️⃣ </a:t>
            </a:r>
            <a:r>
              <a:rPr lang="zh-CN" altLang="en-US" b="1" dirty="0"/>
              <a:t>从敬拜中学习属灵态度</a:t>
            </a:r>
            <a:endParaRPr lang="zh-CN" altLang="en-US" dirty="0"/>
          </a:p>
          <a:p>
            <a:r>
              <a:rPr lang="zh-CN" altLang="en-US" dirty="0"/>
              <a:t>天上长老的敬拜提醒我们：敬拜不是形式，而是</a:t>
            </a:r>
            <a:r>
              <a:rPr lang="zh-CN" altLang="en-US" b="1" dirty="0"/>
              <a:t>心灵深处的顺服与尊荣</a:t>
            </a:r>
            <a:r>
              <a:rPr lang="zh-CN" altLang="en-US" dirty="0"/>
              <a:t>。</a:t>
            </a:r>
          </a:p>
          <a:p>
            <a:r>
              <a:rPr lang="zh-CN" altLang="en-US" dirty="0"/>
              <a:t>当我们俯伏在神面前时，我们承认神的主权，也承认自己的有限与需要祂的恩典。</a:t>
            </a:r>
          </a:p>
          <a:p>
            <a:r>
              <a:rPr lang="zh-CN" altLang="en-US" dirty="0"/>
              <a:t>属灵应用：</a:t>
            </a:r>
          </a:p>
          <a:p>
            <a:r>
              <a:rPr lang="zh-CN" altLang="en-US" b="1" dirty="0"/>
              <a:t>全心顺服神</a:t>
            </a:r>
            <a:r>
              <a:rPr lang="zh-CN" altLang="en-US" dirty="0"/>
              <a:t>：在生活中效法天上的长老，承认神掌管一切，心存敬畏。</a:t>
            </a:r>
          </a:p>
          <a:p>
            <a:r>
              <a:rPr lang="zh-CN" altLang="en-US" b="1" dirty="0"/>
              <a:t>永恒的眼光</a:t>
            </a:r>
            <a:r>
              <a:rPr lang="zh-CN" altLang="en-US" dirty="0"/>
              <a:t>：敬拜让我们从永恒视角看待人生的挑战与困境。</a:t>
            </a:r>
          </a:p>
          <a:p>
            <a:r>
              <a:rPr lang="zh-CN" altLang="en-US" b="1" dirty="0"/>
              <a:t>敬拜不只是语言</a:t>
            </a:r>
            <a:r>
              <a:rPr lang="zh-CN" altLang="en-US" dirty="0"/>
              <a:t>：俯伏的姿态提醒我们，敬拜是</a:t>
            </a:r>
            <a:r>
              <a:rPr lang="zh-CN" altLang="en-US" b="1" dirty="0"/>
              <a:t>态度、行动和生命的回应</a:t>
            </a:r>
            <a:r>
              <a:rPr lang="zh-CN" altLang="en-US" dirty="0"/>
              <a:t>。</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12</a:t>
            </a:fld>
            <a:endParaRPr lang="en-AU"/>
          </a:p>
        </p:txBody>
      </p:sp>
    </p:spTree>
    <p:extLst>
      <p:ext uri="{BB962C8B-B14F-4D97-AF65-F5344CB8AC3E}">
        <p14:creationId xmlns:p14="http://schemas.microsoft.com/office/powerpoint/2010/main" val="29110542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“耶和华作王，祂以威严为衣；耶和华以威严为衣，佩戴能力为腰带；祂坚定了世界，使之稳固；祂的宝座自古以来就立定，你是从亘古而有的。”</a:t>
            </a:r>
            <a:br>
              <a:rPr lang="zh-CN" altLang="en-US" dirty="0"/>
            </a:br>
            <a:r>
              <a:rPr lang="en-US" altLang="zh-CN" dirty="0"/>
              <a:t>——《</a:t>
            </a:r>
            <a:r>
              <a:rPr lang="zh-CN" altLang="en-US" dirty="0"/>
              <a:t>诗篇</a:t>
            </a:r>
            <a:r>
              <a:rPr lang="en-US" altLang="zh-CN" dirty="0"/>
              <a:t>》93</a:t>
            </a:r>
            <a:r>
              <a:rPr lang="zh-CN" altLang="en-US" dirty="0"/>
              <a:t>章</a:t>
            </a:r>
            <a:r>
              <a:rPr lang="en-US" altLang="zh-CN" dirty="0"/>
              <a:t>1–2</a:t>
            </a:r>
            <a:r>
              <a:rPr lang="zh-CN" altLang="en-US" dirty="0"/>
              <a:t>节（新国际版 </a:t>
            </a:r>
            <a:r>
              <a:rPr lang="en-US" altLang="zh-CN" dirty="0"/>
              <a:t>NIV</a:t>
            </a:r>
            <a:r>
              <a:rPr lang="zh-CN" altLang="en-US" dirty="0"/>
              <a:t>）</a:t>
            </a:r>
            <a:endParaRPr lang="en-US" altLang="zh-CN" dirty="0"/>
          </a:p>
          <a:p>
            <a:endParaRPr lang="zh-CN" altLang="en-US" dirty="0"/>
          </a:p>
          <a:p>
            <a:r>
              <a:rPr lang="en-US" altLang="zh-CN" dirty="0"/>
              <a:t>1️⃣ </a:t>
            </a:r>
            <a:r>
              <a:rPr lang="zh-CN" altLang="en-US" b="1" dirty="0"/>
              <a:t>神的统治</a:t>
            </a:r>
            <a:r>
              <a:rPr lang="en-US" altLang="zh-CN" b="1" dirty="0"/>
              <a:t>——</a:t>
            </a:r>
            <a:r>
              <a:rPr lang="zh-CN" altLang="en-US" b="1" dirty="0"/>
              <a:t>威严与权能</a:t>
            </a:r>
            <a:endParaRPr lang="zh-CN" altLang="en-US" dirty="0"/>
          </a:p>
          <a:p>
            <a:r>
              <a:rPr lang="zh-CN" altLang="en-US" dirty="0"/>
              <a:t>“以威严为衣，佩戴能力为腰带”象征神</a:t>
            </a:r>
            <a:r>
              <a:rPr lang="zh-CN" altLang="en-US" b="1" dirty="0"/>
              <a:t>全权掌管万有、充满威严与能力</a:t>
            </a:r>
            <a:r>
              <a:rPr lang="zh-CN" altLang="en-US" dirty="0"/>
              <a:t>。</a:t>
            </a:r>
          </a:p>
          <a:p>
            <a:r>
              <a:rPr lang="zh-CN" altLang="en-US" dirty="0"/>
              <a:t>神不是软弱或受限制的，祂的权能完全、充满尊荣。</a:t>
            </a:r>
          </a:p>
          <a:p>
            <a:r>
              <a:rPr lang="en-US" altLang="zh-CN" dirty="0"/>
              <a:t>2️⃣ </a:t>
            </a:r>
            <a:r>
              <a:rPr lang="zh-CN" altLang="en-US" b="1" dirty="0"/>
              <a:t>稳固的世界</a:t>
            </a:r>
            <a:r>
              <a:rPr lang="en-US" altLang="zh-CN" b="1" dirty="0"/>
              <a:t>——</a:t>
            </a:r>
            <a:r>
              <a:rPr lang="zh-CN" altLang="en-US" b="1" dirty="0"/>
              <a:t>神的秩序与掌权</a:t>
            </a:r>
            <a:endParaRPr lang="zh-CN" altLang="en-US" dirty="0"/>
          </a:p>
          <a:p>
            <a:r>
              <a:rPr lang="zh-CN" altLang="en-US" dirty="0"/>
              <a:t>“世界被坚定，使之稳固”提醒我们，</a:t>
            </a:r>
            <a:r>
              <a:rPr lang="zh-CN" altLang="en-US" b="1" dirty="0"/>
              <a:t>一切秩序与生命的稳定都根植于神</a:t>
            </a:r>
            <a:r>
              <a:rPr lang="zh-CN" altLang="en-US" dirty="0"/>
              <a:t>。</a:t>
            </a:r>
          </a:p>
          <a:p>
            <a:r>
              <a:rPr lang="zh-CN" altLang="en-US" dirty="0"/>
              <a:t>即便世界动荡，宝座之上的神仍然掌控，祂的统治</a:t>
            </a:r>
            <a:r>
              <a:rPr lang="zh-CN" altLang="en-US" b="1" dirty="0"/>
              <a:t>不受时间与环境限制</a:t>
            </a:r>
            <a:r>
              <a:rPr lang="zh-CN" altLang="en-US" dirty="0"/>
              <a:t>。</a:t>
            </a:r>
          </a:p>
          <a:p>
            <a:r>
              <a:rPr lang="en-US" altLang="zh-CN" dirty="0"/>
              <a:t>3️⃣ </a:t>
            </a:r>
            <a:r>
              <a:rPr lang="zh-CN" altLang="en-US" b="1" dirty="0"/>
              <a:t>永恒的神</a:t>
            </a:r>
            <a:r>
              <a:rPr lang="en-US" altLang="zh-CN" b="1" dirty="0"/>
              <a:t>——</a:t>
            </a:r>
            <a:r>
              <a:rPr lang="zh-CN" altLang="en-US" b="1" dirty="0"/>
              <a:t>宝座自古就立定</a:t>
            </a:r>
            <a:endParaRPr lang="zh-CN" altLang="en-US" dirty="0"/>
          </a:p>
          <a:p>
            <a:r>
              <a:rPr lang="zh-CN" altLang="en-US" dirty="0"/>
              <a:t>“你是从亘古而有的”强调神的永恒性，祂不受时间限制，祂的统治</a:t>
            </a:r>
            <a:r>
              <a:rPr lang="zh-CN" altLang="en-US" b="1" dirty="0"/>
              <a:t>从过去、现在到未来始终如一</a:t>
            </a:r>
            <a:r>
              <a:rPr lang="zh-CN" altLang="en-US" dirty="0"/>
              <a:t>。</a:t>
            </a:r>
          </a:p>
          <a:p>
            <a:r>
              <a:rPr lang="zh-CN" altLang="en-US" dirty="0"/>
              <a:t>我们的盼望和安全感建立在这位永恒的神上，而不是短暂、易变的人或环境。</a:t>
            </a:r>
          </a:p>
          <a:p>
            <a:r>
              <a:rPr lang="zh-CN" altLang="en-US" dirty="0"/>
              <a:t>属灵应用：</a:t>
            </a:r>
          </a:p>
          <a:p>
            <a:r>
              <a:rPr lang="zh-CN" altLang="en-US" b="1" dirty="0"/>
              <a:t>敬畏与信靠</a:t>
            </a:r>
            <a:r>
              <a:rPr lang="zh-CN" altLang="en-US" dirty="0"/>
              <a:t>：认识神威严与能力，使我们在生活中安稳、放心。</a:t>
            </a:r>
          </a:p>
          <a:p>
            <a:r>
              <a:rPr lang="zh-CN" altLang="en-US" b="1" dirty="0"/>
              <a:t>生活的根基</a:t>
            </a:r>
            <a:r>
              <a:rPr lang="zh-CN" altLang="en-US" dirty="0"/>
              <a:t>：把信心建立在永恒的神上，而非不稳定的世事。</a:t>
            </a:r>
          </a:p>
          <a:p>
            <a:r>
              <a:rPr lang="zh-CN" altLang="en-US" b="1" dirty="0"/>
              <a:t>效法天上敬拜</a:t>
            </a:r>
            <a:r>
              <a:rPr lang="zh-CN" altLang="en-US" dirty="0"/>
              <a:t>：正如启示录中宝座的异象，神的威严与永恒应成为我们敬拜的焦点。</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13</a:t>
            </a:fld>
            <a:endParaRPr lang="en-AU"/>
          </a:p>
        </p:txBody>
      </p:sp>
    </p:spTree>
    <p:extLst>
      <p:ext uri="{BB962C8B-B14F-4D97-AF65-F5344CB8AC3E}">
        <p14:creationId xmlns:p14="http://schemas.microsoft.com/office/powerpoint/2010/main" val="3428583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b="1" i="0" kern="1200" dirty="0">
                <a:solidFill>
                  <a:schemeClr val="tx1"/>
                </a:solidFill>
                <a:effectLst/>
                <a:latin typeface="+mn-lt"/>
                <a:ea typeface="+mn-ea"/>
                <a:cs typeface="+mn-cs"/>
              </a:rPr>
              <a:t>又把他们的冠冕放在宝座前，说：</a:t>
            </a:r>
            <a:r>
              <a:rPr lang="zh-CN" altLang="en-US" dirty="0"/>
              <a:t>“</a:t>
            </a:r>
            <a:r>
              <a:rPr lang="en-AU" altLang="zh-CN" dirty="0"/>
              <a:t>11</a:t>
            </a:r>
            <a:r>
              <a:rPr lang="zh-CN" altLang="en-US" sz="1200" b="1" i="0" kern="1200" dirty="0">
                <a:solidFill>
                  <a:schemeClr val="tx1"/>
                </a:solidFill>
                <a:effectLst/>
                <a:latin typeface="+mn-lt"/>
                <a:ea typeface="+mn-ea"/>
                <a:cs typeface="+mn-cs"/>
              </a:rPr>
              <a:t>我们的主，我们的神，祢是配得荣耀、尊贵、权柄的；因为祢创造了万物，并且万物因祢的旨意被创造而有的。</a:t>
            </a:r>
            <a:r>
              <a:rPr lang="zh-CN" altLang="en-US" dirty="0"/>
              <a:t>”</a:t>
            </a:r>
            <a:br>
              <a:rPr lang="zh-CN" altLang="en-US" dirty="0"/>
            </a:br>
            <a:endParaRPr lang="zh-CN" altLang="en-US" dirty="0"/>
          </a:p>
          <a:p>
            <a:r>
              <a:rPr lang="en-US" altLang="zh-CN" dirty="0"/>
              <a:t>1️⃣ </a:t>
            </a:r>
            <a:r>
              <a:rPr lang="zh-CN" altLang="en-US" b="1" dirty="0"/>
              <a:t>把冠冕放下</a:t>
            </a:r>
            <a:r>
              <a:rPr lang="en-US" altLang="zh-CN" b="1" dirty="0"/>
              <a:t>——</a:t>
            </a:r>
            <a:r>
              <a:rPr lang="zh-CN" altLang="en-US" b="1" dirty="0"/>
              <a:t>完全的敬拜与顺服</a:t>
            </a:r>
            <a:endParaRPr lang="zh-CN" altLang="en-US" dirty="0"/>
          </a:p>
          <a:p>
            <a:r>
              <a:rPr lang="zh-CN" altLang="en-US" dirty="0"/>
              <a:t>二十四位长老将自己象征地位与权柄的冠冕放在宝座前，表示</a:t>
            </a:r>
            <a:r>
              <a:rPr lang="zh-CN" altLang="en-US" b="1" dirty="0"/>
              <a:t>全然将荣耀归给神</a:t>
            </a:r>
            <a:r>
              <a:rPr lang="zh-CN" altLang="en-US" dirty="0"/>
              <a:t>。</a:t>
            </a:r>
          </a:p>
          <a:p>
            <a:r>
              <a:rPr lang="zh-CN" altLang="en-US" dirty="0"/>
              <a:t>这是敬拜的最高境界：</a:t>
            </a:r>
            <a:r>
              <a:rPr lang="zh-CN" altLang="en-US" b="1" dirty="0"/>
              <a:t>承认一切荣耀、地位和能力本属于神</a:t>
            </a:r>
            <a:r>
              <a:rPr lang="zh-CN" altLang="en-US" dirty="0"/>
              <a:t>。</a:t>
            </a:r>
          </a:p>
          <a:p>
            <a:r>
              <a:rPr lang="en-US" altLang="zh-CN" dirty="0"/>
              <a:t>2️⃣ </a:t>
            </a:r>
            <a:r>
              <a:rPr lang="zh-CN" altLang="en-US" b="1" dirty="0"/>
              <a:t>神的配得</a:t>
            </a:r>
            <a:r>
              <a:rPr lang="en-US" altLang="zh-CN" b="1" dirty="0"/>
              <a:t>——</a:t>
            </a:r>
            <a:r>
              <a:rPr lang="zh-CN" altLang="en-US" b="1" dirty="0"/>
              <a:t>荣耀、尊贵与能力</a:t>
            </a:r>
            <a:endParaRPr lang="zh-CN" altLang="en-US" dirty="0"/>
          </a:p>
          <a:p>
            <a:r>
              <a:rPr lang="zh-CN" altLang="en-US" dirty="0"/>
              <a:t>神是配得赞美的，不是因为我们给祂什么，而是</a:t>
            </a:r>
            <a:r>
              <a:rPr lang="zh-CN" altLang="en-US" b="1" dirty="0"/>
              <a:t>祂本身就是创造万物的主</a:t>
            </a:r>
            <a:r>
              <a:rPr lang="zh-CN" altLang="en-US" dirty="0"/>
              <a:t>。</a:t>
            </a:r>
          </a:p>
          <a:p>
            <a:r>
              <a:rPr lang="zh-CN" altLang="en-US" dirty="0"/>
              <a:t>“荣耀、尊贵和能力”三重称颂，显示神是至高无上的，值得全宇宙敬拜。</a:t>
            </a:r>
          </a:p>
          <a:p>
            <a:r>
              <a:rPr lang="en-US" altLang="zh-CN" dirty="0"/>
              <a:t>3️⃣ </a:t>
            </a:r>
            <a:r>
              <a:rPr lang="zh-CN" altLang="en-US" b="1" dirty="0"/>
              <a:t>创造的根源</a:t>
            </a:r>
            <a:r>
              <a:rPr lang="en-US" altLang="zh-CN" b="1" dirty="0"/>
              <a:t>——</a:t>
            </a:r>
            <a:r>
              <a:rPr lang="zh-CN" altLang="en-US" b="1" dirty="0"/>
              <a:t>万物因神而存在</a:t>
            </a:r>
            <a:endParaRPr lang="zh-CN" altLang="en-US" dirty="0"/>
          </a:p>
          <a:p>
            <a:r>
              <a:rPr lang="zh-CN" altLang="en-US" dirty="0"/>
              <a:t>“你创造了万物，并且万物都是因你的旨意而存在”强调神的创造性与主权。</a:t>
            </a:r>
          </a:p>
          <a:p>
            <a:r>
              <a:rPr lang="zh-CN" altLang="en-US" dirty="0"/>
              <a:t>我们生命、环境和整个宇宙的存在都依赖祂的意愿，彰显神的智慧与能力。</a:t>
            </a:r>
            <a:endParaRPr lang="en-AU" altLang="zh-CN" dirty="0"/>
          </a:p>
          <a:p>
            <a:r>
              <a:rPr lang="zh-CN" altLang="en-US" dirty="0"/>
              <a:t>属灵应用：</a:t>
            </a:r>
          </a:p>
          <a:p>
            <a:r>
              <a:rPr lang="zh-CN" altLang="en-US" b="1" dirty="0"/>
              <a:t>心中放下自我</a:t>
            </a:r>
            <a:r>
              <a:rPr lang="zh-CN" altLang="en-US" dirty="0"/>
              <a:t>：效法长老，将个人荣耀、成就、甚至心中的骄傲都放在神面前。</a:t>
            </a:r>
          </a:p>
          <a:p>
            <a:r>
              <a:rPr lang="zh-CN" altLang="en-US" b="1" dirty="0"/>
              <a:t>全心敬拜创造主</a:t>
            </a:r>
            <a:r>
              <a:rPr lang="zh-CN" altLang="en-US" dirty="0"/>
              <a:t>：我们的赞美应认定神是万物的源头，而非只为祂的恩赐而感谢。</a:t>
            </a:r>
          </a:p>
          <a:p>
            <a:r>
              <a:rPr lang="zh-CN" altLang="en-US" b="1" dirty="0"/>
              <a:t>顺服神旨意</a:t>
            </a:r>
            <a:r>
              <a:rPr lang="zh-CN" altLang="en-US" dirty="0"/>
              <a:t>：认识万物因祂而存在，使我们愿意按祂旨意生活、荣耀祂。</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14</a:t>
            </a:fld>
            <a:endParaRPr lang="en-AU"/>
          </a:p>
        </p:txBody>
      </p:sp>
    </p:spTree>
    <p:extLst>
      <p:ext uri="{BB962C8B-B14F-4D97-AF65-F5344CB8AC3E}">
        <p14:creationId xmlns:p14="http://schemas.microsoft.com/office/powerpoint/2010/main" val="1652920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启示录</a:t>
            </a:r>
            <a:r>
              <a:rPr lang="en-US" altLang="zh-CN" dirty="0"/>
              <a:t>4</a:t>
            </a:r>
            <a:r>
              <a:rPr lang="zh-CN" altLang="en-US" dirty="0"/>
              <a:t>章敬拜的核心精神：</a:t>
            </a:r>
            <a:r>
              <a:rPr lang="zh-CN" altLang="en-US" b="1" dirty="0"/>
              <a:t>“当我们敬拜时，我们将一切都献给那位配得一切的神。”</a:t>
            </a:r>
            <a:endParaRPr lang="en-US" altLang="zh-CN" b="1" dirty="0"/>
          </a:p>
          <a:p>
            <a:endParaRPr lang="zh-CN" altLang="en-US" dirty="0"/>
          </a:p>
          <a:p>
            <a:r>
              <a:rPr lang="zh-CN" altLang="en-US" dirty="0"/>
              <a:t>属灵理解：</a:t>
            </a:r>
          </a:p>
          <a:p>
            <a:r>
              <a:rPr lang="en-US" altLang="zh-CN" dirty="0"/>
              <a:t>1️⃣ </a:t>
            </a:r>
            <a:r>
              <a:rPr lang="zh-CN" altLang="en-US" b="1" dirty="0"/>
              <a:t>敬拜是全然的</a:t>
            </a:r>
            <a:endParaRPr lang="zh-CN" altLang="en-US" dirty="0"/>
          </a:p>
          <a:p>
            <a:r>
              <a:rPr lang="zh-CN" altLang="en-US" dirty="0"/>
              <a:t>天上的长老把冠冕放在宝座前，象征</a:t>
            </a:r>
            <a:r>
              <a:rPr lang="zh-CN" altLang="en-US" b="1" dirty="0"/>
              <a:t>放下自己的荣耀、地位、甚至一切所拥有的</a:t>
            </a:r>
            <a:r>
              <a:rPr lang="zh-CN" altLang="en-US" dirty="0"/>
              <a:t>。</a:t>
            </a:r>
          </a:p>
          <a:p>
            <a:r>
              <a:rPr lang="zh-CN" altLang="en-US" dirty="0"/>
              <a:t>真正的敬拜不是形式，而是</a:t>
            </a:r>
            <a:r>
              <a:rPr lang="zh-CN" altLang="en-US" b="1" dirty="0"/>
              <a:t>全心、全意、全力的献上</a:t>
            </a:r>
            <a:r>
              <a:rPr lang="zh-CN" altLang="en-US" dirty="0"/>
              <a:t>。</a:t>
            </a:r>
          </a:p>
          <a:p>
            <a:r>
              <a:rPr lang="en-US" altLang="zh-CN" dirty="0"/>
              <a:t>2️⃣ </a:t>
            </a:r>
            <a:r>
              <a:rPr lang="zh-CN" altLang="en-US" b="1" dirty="0"/>
              <a:t>配得一切的对象</a:t>
            </a:r>
            <a:endParaRPr lang="zh-CN" altLang="en-US" dirty="0"/>
          </a:p>
          <a:p>
            <a:r>
              <a:rPr lang="zh-CN" altLang="en-US" dirty="0"/>
              <a:t>神配得我们所有的敬拜、尊荣、感恩和顺服，因为祂是</a:t>
            </a:r>
            <a:r>
              <a:rPr lang="zh-CN" altLang="en-US" b="1" dirty="0"/>
              <a:t>创造万物的主，永远活着的神</a:t>
            </a:r>
            <a:r>
              <a:rPr lang="zh-CN" altLang="en-US" dirty="0"/>
              <a:t>。</a:t>
            </a:r>
          </a:p>
          <a:p>
            <a:r>
              <a:rPr lang="zh-CN" altLang="en-US" dirty="0"/>
              <a:t>我们的一切赞美和顺服都应归向</a:t>
            </a:r>
            <a:r>
              <a:rPr lang="zh-CN" altLang="en-US" b="1" dirty="0"/>
              <a:t>祂本身的圣洁、全能与永恒</a:t>
            </a:r>
            <a:r>
              <a:rPr lang="zh-CN" altLang="en-US" dirty="0"/>
              <a:t>。</a:t>
            </a:r>
          </a:p>
          <a:p>
            <a:r>
              <a:rPr lang="en-US" altLang="zh-CN" dirty="0"/>
              <a:t>3️⃣ </a:t>
            </a:r>
            <a:r>
              <a:rPr lang="zh-CN" altLang="en-US" b="1" dirty="0"/>
              <a:t>属灵应用</a:t>
            </a:r>
            <a:endParaRPr lang="zh-CN" altLang="en-US" dirty="0"/>
          </a:p>
          <a:p>
            <a:r>
              <a:rPr lang="zh-CN" altLang="en-US" dirty="0"/>
              <a:t>在日常生活中，敬拜不只是口中的歌唱，而是</a:t>
            </a:r>
            <a:r>
              <a:rPr lang="zh-CN" altLang="en-US" b="1" dirty="0"/>
              <a:t>将生命、时间、才干、资源都奉献给神</a:t>
            </a:r>
            <a:r>
              <a:rPr lang="zh-CN" altLang="en-US" dirty="0"/>
              <a:t>。</a:t>
            </a:r>
          </a:p>
          <a:p>
            <a:r>
              <a:rPr lang="zh-CN" altLang="en-US" dirty="0"/>
              <a:t>当我们将一切归给神时，我们就真正参与天上的敬拜，</a:t>
            </a:r>
            <a:r>
              <a:rPr lang="zh-CN" altLang="en-US" b="1" dirty="0"/>
              <a:t>生命被分别出来，荣耀归神</a:t>
            </a:r>
            <a:r>
              <a:rPr lang="zh-CN" altLang="en-US" dirty="0"/>
              <a:t>。</a:t>
            </a:r>
          </a:p>
          <a:p>
            <a:br>
              <a:rPr lang="zh-CN" altLang="en-US" dirty="0"/>
            </a:br>
            <a:r>
              <a:rPr lang="zh-CN" altLang="en-US" dirty="0"/>
              <a:t>敬拜是一种生命态度，是把我们最珍贵的、最重要的、最全部的，都放在神面前。正如天上活物与长老所示范的：</a:t>
            </a:r>
            <a:r>
              <a:rPr lang="zh-CN" altLang="en-US" b="1" dirty="0"/>
              <a:t>一切荣耀归于神，因祂配得一切。</a:t>
            </a:r>
            <a:endParaRPr lang="zh-CN" altLang="en-US" dirty="0"/>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15</a:t>
            </a:fld>
            <a:endParaRPr lang="en-AU"/>
          </a:p>
        </p:txBody>
      </p:sp>
    </p:spTree>
    <p:extLst>
      <p:ext uri="{BB962C8B-B14F-4D97-AF65-F5344CB8AC3E}">
        <p14:creationId xmlns:p14="http://schemas.microsoft.com/office/powerpoint/2010/main" val="4137413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Part 3：</a:t>
            </a:r>
            <a:r>
              <a:rPr lang="zh-CN" altLang="en-US" sz="1100" dirty="0"/>
              <a:t>神不可亲近</a:t>
            </a:r>
            <a:endParaRPr lang="en-AU" altLang="zh-CN" sz="1100" dirty="0"/>
          </a:p>
          <a:p>
            <a:r>
              <a:rPr lang="zh-CN" altLang="en-US" sz="1100" dirty="0"/>
              <a:t>“</a:t>
            </a:r>
            <a:r>
              <a:rPr lang="en-AU" altLang="zh-CN" sz="1100" dirty="0"/>
              <a:t>15</a:t>
            </a:r>
            <a:r>
              <a:rPr lang="zh-CN" altLang="en-US" sz="1100" b="1" i="0" kern="1200" dirty="0">
                <a:solidFill>
                  <a:schemeClr val="tx1"/>
                </a:solidFill>
                <a:effectLst/>
                <a:latin typeface="+mn-lt"/>
                <a:ea typeface="+mn-ea"/>
                <a:cs typeface="+mn-cs"/>
              </a:rPr>
              <a:t>那可称颂、独有权能的万王之王、万主之主，</a:t>
            </a:r>
            <a:r>
              <a:rPr lang="en-AU" altLang="zh-CN" sz="1100" b="1" i="0" kern="1200" dirty="0">
                <a:solidFill>
                  <a:schemeClr val="tx1"/>
                </a:solidFill>
                <a:effectLst/>
                <a:latin typeface="+mn-lt"/>
                <a:ea typeface="+mn-ea"/>
                <a:cs typeface="+mn-cs"/>
              </a:rPr>
              <a:t>16</a:t>
            </a:r>
            <a:r>
              <a:rPr lang="zh-CN" altLang="en-US" sz="1100" b="1" i="0" kern="1200" dirty="0">
                <a:solidFill>
                  <a:schemeClr val="tx1"/>
                </a:solidFill>
                <a:effectLst/>
                <a:latin typeface="+mn-lt"/>
                <a:ea typeface="+mn-ea"/>
                <a:cs typeface="+mn-cs"/>
              </a:rPr>
              <a:t>就是那独一不死、住在人不能靠近的光里，是人未曾看见、也是不能看见的，要将祂显明出来。但愿尊贵和永远的权能都归给祂。阿们！</a:t>
            </a:r>
            <a:r>
              <a:rPr lang="zh-CN" altLang="en-US" sz="1100" dirty="0"/>
              <a:t>”</a:t>
            </a:r>
            <a:r>
              <a:rPr lang="en-US" altLang="zh-CN" sz="1100" dirty="0"/>
              <a:t>——《</a:t>
            </a:r>
            <a:r>
              <a:rPr lang="zh-CN" altLang="en-US" sz="1100" dirty="0"/>
              <a:t>提摩太前书</a:t>
            </a:r>
            <a:r>
              <a:rPr lang="en-US" altLang="zh-CN" sz="1100" dirty="0"/>
              <a:t>》6</a:t>
            </a:r>
            <a:r>
              <a:rPr lang="zh-CN" altLang="en-US" sz="1100" dirty="0"/>
              <a:t>章</a:t>
            </a:r>
            <a:r>
              <a:rPr lang="en-US" altLang="zh-CN" sz="1100" dirty="0"/>
              <a:t>15–16</a:t>
            </a:r>
            <a:r>
              <a:rPr lang="zh-CN" altLang="en-US" sz="1100" dirty="0"/>
              <a:t>节（新国际版 </a:t>
            </a:r>
            <a:r>
              <a:rPr lang="en-US" altLang="zh-CN" sz="1100" dirty="0"/>
              <a:t>NIV</a:t>
            </a:r>
            <a:r>
              <a:rPr lang="zh-CN" altLang="en-US" sz="1100" dirty="0"/>
              <a:t>）</a:t>
            </a:r>
          </a:p>
          <a:p>
            <a:endParaRPr lang="en-US" altLang="zh-CN" sz="1100" dirty="0"/>
          </a:p>
          <a:p>
            <a:r>
              <a:rPr lang="en-US" altLang="zh-CN" sz="1100" dirty="0"/>
              <a:t>1️⃣ </a:t>
            </a:r>
            <a:r>
              <a:rPr lang="zh-CN" altLang="en-US" sz="1100" b="1" dirty="0"/>
              <a:t>独一掌权者</a:t>
            </a:r>
            <a:r>
              <a:rPr lang="en-US" altLang="zh-CN" sz="1100" b="1" dirty="0"/>
              <a:t>——</a:t>
            </a:r>
            <a:r>
              <a:rPr lang="zh-CN" altLang="en-US" sz="1100" b="1" dirty="0"/>
              <a:t>至高无上</a:t>
            </a:r>
            <a:endParaRPr lang="zh-CN" altLang="en-US" sz="1100" dirty="0"/>
          </a:p>
          <a:p>
            <a:r>
              <a:rPr lang="zh-CN" altLang="en-US" sz="1100" dirty="0"/>
              <a:t>神是“独一的掌权者”，是</a:t>
            </a:r>
            <a:r>
              <a:rPr lang="zh-CN" altLang="en-US" sz="1100" b="1" dirty="0"/>
              <a:t>万王之王、万主之主</a:t>
            </a:r>
            <a:r>
              <a:rPr lang="zh-CN" altLang="en-US" sz="1100" dirty="0"/>
              <a:t>。祂的权柄完全，超越一切人类权力和地上的制度。</a:t>
            </a:r>
          </a:p>
          <a:p>
            <a:r>
              <a:rPr lang="en-US" altLang="zh-CN" sz="1100" dirty="0"/>
              <a:t>2️⃣ </a:t>
            </a:r>
            <a:r>
              <a:rPr lang="zh-CN" altLang="en-US" sz="1100" b="1" dirty="0"/>
              <a:t>惟独不朽</a:t>
            </a:r>
            <a:r>
              <a:rPr lang="en-US" altLang="zh-CN" sz="1100" b="1" dirty="0"/>
              <a:t>——</a:t>
            </a:r>
            <a:r>
              <a:rPr lang="zh-CN" altLang="en-US" sz="1100" b="1" dirty="0"/>
              <a:t>永恒生命</a:t>
            </a:r>
            <a:endParaRPr lang="zh-CN" altLang="en-US" sz="1100" dirty="0"/>
          </a:p>
          <a:p>
            <a:r>
              <a:rPr lang="zh-CN" altLang="en-US" sz="1100" dirty="0"/>
              <a:t>神自己拥有不死不灭的生命，</a:t>
            </a:r>
            <a:r>
              <a:rPr lang="zh-CN" altLang="en-US" sz="1100" b="1" dirty="0"/>
              <a:t>永远存在，不受时间或环境影响</a:t>
            </a:r>
            <a:r>
              <a:rPr lang="zh-CN" altLang="en-US" sz="1100" dirty="0"/>
              <a:t>。我们的生命有限，唯有倚靠祂，我们才能经历真正的稳定与盼望。</a:t>
            </a:r>
          </a:p>
          <a:p>
            <a:r>
              <a:rPr lang="en-US" altLang="zh-CN" sz="1100" dirty="0"/>
              <a:t>3️⃣ </a:t>
            </a:r>
            <a:r>
              <a:rPr lang="zh-CN" altLang="en-US" sz="1100" b="1" dirty="0"/>
              <a:t>住在不可亲近的光中</a:t>
            </a:r>
            <a:r>
              <a:rPr lang="en-US" altLang="zh-CN" sz="1100" b="1" dirty="0"/>
              <a:t>——</a:t>
            </a:r>
            <a:r>
              <a:rPr lang="zh-CN" altLang="en-US" sz="1100" b="1" dirty="0"/>
              <a:t>神的圣洁与威严</a:t>
            </a:r>
            <a:endParaRPr lang="zh-CN" altLang="en-US" sz="1100" dirty="0"/>
          </a:p>
          <a:p>
            <a:r>
              <a:rPr lang="zh-CN" altLang="en-US" sz="1100" dirty="0"/>
              <a:t>“无人能近的光”象征神的</a:t>
            </a:r>
            <a:r>
              <a:rPr lang="zh-CN" altLang="en-US" sz="1100" b="1" dirty="0"/>
              <a:t>绝对圣洁、荣耀与威严</a:t>
            </a:r>
            <a:r>
              <a:rPr lang="zh-CN" altLang="en-US" sz="1100" dirty="0"/>
              <a:t>。人无法凭自己的力量或功德接近祂，这呼召我们怀着</a:t>
            </a:r>
            <a:r>
              <a:rPr lang="zh-CN" altLang="en-US" sz="1100" b="1" dirty="0"/>
              <a:t>敬畏与谦卑</a:t>
            </a:r>
            <a:r>
              <a:rPr lang="zh-CN" altLang="en-US" sz="1100" dirty="0"/>
              <a:t>来亲近神。</a:t>
            </a:r>
          </a:p>
          <a:p>
            <a:r>
              <a:rPr lang="en-US" altLang="zh-CN" sz="1100" dirty="0"/>
              <a:t>4️⃣ </a:t>
            </a:r>
            <a:r>
              <a:rPr lang="zh-CN" altLang="en-US" sz="1100" b="1" dirty="0"/>
              <a:t>无人能见</a:t>
            </a:r>
            <a:r>
              <a:rPr lang="en-US" altLang="zh-CN" sz="1100" b="1" dirty="0"/>
              <a:t>——</a:t>
            </a:r>
            <a:r>
              <a:rPr lang="zh-CN" altLang="en-US" sz="1100" b="1" dirty="0"/>
              <a:t>神的超越性</a:t>
            </a:r>
            <a:endParaRPr lang="zh-CN" altLang="en-US" sz="1100" dirty="0"/>
          </a:p>
          <a:p>
            <a:r>
              <a:rPr lang="zh-CN" altLang="en-US" sz="1100" dirty="0"/>
              <a:t>没有人见过神，也不能凭人力看见神，提醒我们</a:t>
            </a:r>
            <a:r>
              <a:rPr lang="zh-CN" altLang="en-US" sz="1100" b="1" dirty="0"/>
              <a:t>神超越我们的理解与经验</a:t>
            </a:r>
            <a:r>
              <a:rPr lang="zh-CN" altLang="en-US" sz="1100" dirty="0"/>
              <a:t>。我们对神的敬拜和顺服是基于信心，而非完全理解。</a:t>
            </a:r>
          </a:p>
          <a:p>
            <a:endParaRPr lang="en-AU" altLang="zh-CN" sz="1100" dirty="0"/>
          </a:p>
          <a:p>
            <a:r>
              <a:rPr lang="zh-CN" altLang="en-US" sz="1100" dirty="0"/>
              <a:t>属灵应用：</a:t>
            </a:r>
          </a:p>
          <a:p>
            <a:r>
              <a:rPr lang="zh-CN" altLang="en-US" sz="1100" dirty="0"/>
              <a:t>神的不可亲近提醒我们：敬拜不是随意，而是以</a:t>
            </a:r>
            <a:r>
              <a:rPr lang="zh-CN" altLang="en-US" sz="1100" b="1" dirty="0"/>
              <a:t>敬畏、顺服和信心</a:t>
            </a:r>
            <a:r>
              <a:rPr lang="zh-CN" altLang="en-US" sz="1100" dirty="0"/>
              <a:t>回应祂的圣洁与权能。天上的宝座异象（启示录</a:t>
            </a:r>
            <a:r>
              <a:rPr lang="en-US" altLang="zh-CN" sz="1100" dirty="0"/>
              <a:t>4</a:t>
            </a:r>
            <a:r>
              <a:rPr lang="zh-CN" altLang="en-US" sz="1100" dirty="0"/>
              <a:t>章）与经文（提前</a:t>
            </a:r>
            <a:r>
              <a:rPr lang="en-US" altLang="zh-CN" sz="1100" dirty="0"/>
              <a:t>6:15-16</a:t>
            </a:r>
            <a:r>
              <a:rPr lang="zh-CN" altLang="en-US" sz="1100" dirty="0"/>
              <a:t>）相呼应：神全然配得敬拜，但祂的圣洁与威严也让我们保持谦卑。</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16</a:t>
            </a:fld>
            <a:endParaRPr lang="en-AU"/>
          </a:p>
        </p:txBody>
      </p:sp>
    </p:spTree>
    <p:extLst>
      <p:ext uri="{BB962C8B-B14F-4D97-AF65-F5344CB8AC3E}">
        <p14:creationId xmlns:p14="http://schemas.microsoft.com/office/powerpoint/2010/main" val="2463811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“正因为你们的罪，他不听你们；当你们试图敬拜他时，是你们的罪使你们与神隔绝。”</a:t>
            </a:r>
            <a:r>
              <a:rPr lang="en-US" altLang="zh-CN" dirty="0"/>
              <a:t>——《</a:t>
            </a:r>
            <a:r>
              <a:rPr lang="zh-CN" altLang="en-US" dirty="0"/>
              <a:t>以赛亚书</a:t>
            </a:r>
            <a:r>
              <a:rPr lang="en-US" altLang="zh-CN" dirty="0"/>
              <a:t>》59</a:t>
            </a:r>
            <a:r>
              <a:rPr lang="zh-CN" altLang="en-US" dirty="0"/>
              <a:t>章</a:t>
            </a:r>
            <a:r>
              <a:rPr lang="en-US" altLang="zh-CN" dirty="0"/>
              <a:t>2</a:t>
            </a:r>
            <a:r>
              <a:rPr lang="zh-CN" altLang="en-US" dirty="0"/>
              <a:t>节（好消息译本 </a:t>
            </a:r>
            <a:r>
              <a:rPr lang="en-US" altLang="zh-CN" dirty="0"/>
              <a:t>GNT</a:t>
            </a:r>
            <a:r>
              <a:rPr lang="zh-CN" altLang="en-US" dirty="0"/>
              <a:t>）</a:t>
            </a:r>
            <a:endParaRPr lang="en-US" altLang="zh-CN" dirty="0"/>
          </a:p>
          <a:p>
            <a:endParaRPr lang="zh-CN" altLang="en-US" dirty="0"/>
          </a:p>
          <a:p>
            <a:r>
              <a:rPr lang="en-US" altLang="zh-CN" dirty="0"/>
              <a:t>1️⃣ </a:t>
            </a:r>
            <a:r>
              <a:rPr lang="zh-CN" altLang="en-US" b="1" dirty="0"/>
              <a:t>罪与隔离</a:t>
            </a:r>
            <a:r>
              <a:rPr lang="en-US" altLang="zh-CN" b="1" dirty="0"/>
              <a:t>——</a:t>
            </a:r>
            <a:r>
              <a:rPr lang="zh-CN" altLang="en-US" b="1" dirty="0"/>
              <a:t>敬拜的障碍</a:t>
            </a:r>
            <a:endParaRPr lang="zh-CN" altLang="en-US" dirty="0"/>
          </a:p>
          <a:p>
            <a:r>
              <a:rPr lang="zh-CN" altLang="en-US" dirty="0"/>
              <a:t>经文清楚指出，</a:t>
            </a:r>
            <a:r>
              <a:rPr lang="zh-CN" altLang="en-US" b="1" dirty="0"/>
              <a:t>不是神离开了我们，而是我们的罪使我们与祂隔绝</a:t>
            </a:r>
            <a:r>
              <a:rPr lang="zh-CN" altLang="en-US" dirty="0"/>
              <a:t>。无论我们多渴望亲近神，罪都会成为我们心灵与祂同在的屏障。</a:t>
            </a:r>
          </a:p>
          <a:p>
            <a:r>
              <a:rPr lang="en-US" altLang="zh-CN" dirty="0"/>
              <a:t>2️⃣ </a:t>
            </a:r>
            <a:r>
              <a:rPr lang="zh-CN" altLang="en-US" b="1" dirty="0"/>
              <a:t>敬拜必须清洁的心</a:t>
            </a:r>
            <a:endParaRPr lang="zh-CN" altLang="en-US" dirty="0"/>
          </a:p>
          <a:p>
            <a:r>
              <a:rPr lang="zh-CN" altLang="en-US" dirty="0"/>
              <a:t>启示录</a:t>
            </a:r>
            <a:r>
              <a:rPr lang="en-US" altLang="zh-CN" dirty="0"/>
              <a:t>4</a:t>
            </a:r>
            <a:r>
              <a:rPr lang="zh-CN" altLang="en-US" dirty="0"/>
              <a:t>章描绘的天上宝座与活物的敬拜，是完全圣洁的敬拜。我们若要在地上与天上同调敬拜，首先要</a:t>
            </a:r>
            <a:r>
              <a:rPr lang="zh-CN" altLang="en-US" b="1" dirty="0"/>
              <a:t>承认罪，寻求洁净，与神和好</a:t>
            </a:r>
            <a:r>
              <a:rPr lang="zh-CN" altLang="en-US" dirty="0"/>
              <a:t>。</a:t>
            </a:r>
          </a:p>
          <a:p>
            <a:r>
              <a:rPr lang="en-US" altLang="zh-CN" dirty="0"/>
              <a:t>3️⃣ </a:t>
            </a:r>
            <a:r>
              <a:rPr lang="zh-CN" altLang="en-US" b="1" dirty="0"/>
              <a:t>恢复与神的关系</a:t>
            </a:r>
            <a:endParaRPr lang="zh-CN" altLang="en-US" dirty="0"/>
          </a:p>
          <a:p>
            <a:r>
              <a:rPr lang="zh-CN" altLang="en-US" dirty="0"/>
              <a:t>神愿意赦免并恢复我们，只要我们悔改。敬拜不仅是外在的动作，更是</a:t>
            </a:r>
            <a:r>
              <a:rPr lang="zh-CN" altLang="en-US" b="1" dirty="0"/>
              <a:t>内心顺服、纯净与真诚</a:t>
            </a:r>
            <a:r>
              <a:rPr lang="zh-CN" altLang="en-US" dirty="0"/>
              <a:t>的回应。</a:t>
            </a:r>
          </a:p>
          <a:p>
            <a:endParaRPr lang="en-AU" altLang="zh-CN" b="1" dirty="0"/>
          </a:p>
          <a:p>
            <a:r>
              <a:rPr lang="zh-CN" altLang="en-US" b="1" dirty="0"/>
              <a:t>自省与悔改</a:t>
            </a:r>
            <a:r>
              <a:rPr lang="zh-CN" altLang="en-US" dirty="0"/>
              <a:t>：在敬拜前，检视心中是否有未认的罪，并求神赦免。</a:t>
            </a:r>
          </a:p>
          <a:p>
            <a:r>
              <a:rPr lang="zh-CN" altLang="en-US" b="1" dirty="0"/>
              <a:t>心灵与行动一致</a:t>
            </a:r>
            <a:r>
              <a:rPr lang="zh-CN" altLang="en-US" dirty="0"/>
              <a:t>：敬拜不仅在言语与姿态，更在生活的圣洁与顺服中体现。</a:t>
            </a:r>
          </a:p>
          <a:p>
            <a:r>
              <a:rPr lang="zh-CN" altLang="en-US" b="1" dirty="0"/>
              <a:t>恢复亲近神的关系</a:t>
            </a:r>
            <a:r>
              <a:rPr lang="zh-CN" altLang="en-US" dirty="0"/>
              <a:t>：通过悔改与信靠，罪的隔阂被打破，我们可以真实地向神献上荣耀与赞美。</a:t>
            </a:r>
          </a:p>
          <a:p>
            <a:endParaRPr lang="en-AU" altLang="zh-CN" dirty="0"/>
          </a:p>
          <a:p>
            <a:r>
              <a:rPr lang="zh-CN" altLang="en-US" dirty="0"/>
              <a:t>神是圣洁与不可亲近的（提前</a:t>
            </a:r>
            <a:r>
              <a:rPr lang="en-US" altLang="zh-CN" dirty="0"/>
              <a:t>6:16</a:t>
            </a:r>
            <a:r>
              <a:rPr lang="zh-CN" altLang="en-US" dirty="0"/>
              <a:t>），而罪使我们与祂隔绝（赛</a:t>
            </a:r>
            <a:r>
              <a:rPr lang="en-US" altLang="zh-CN" dirty="0"/>
              <a:t>59:2</a:t>
            </a:r>
            <a:r>
              <a:rPr lang="zh-CN" altLang="en-US" dirty="0"/>
              <a:t>）。真正的敬拜来自清洁的心，承认神的圣洁，悔改自己的罪，将荣耀归给神。</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17</a:t>
            </a:fld>
            <a:endParaRPr lang="en-AU"/>
          </a:p>
        </p:txBody>
      </p:sp>
    </p:spTree>
    <p:extLst>
      <p:ext uri="{BB962C8B-B14F-4D97-AF65-F5344CB8AC3E}">
        <p14:creationId xmlns:p14="http://schemas.microsoft.com/office/powerpoint/2010/main" val="3278033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a:t>
            </a:r>
            <a:r>
              <a:rPr lang="en-AU" altLang="zh-CN" dirty="0"/>
              <a:t>11</a:t>
            </a:r>
            <a:r>
              <a:rPr lang="zh-CN" altLang="en-US" sz="1200" b="1" i="0" kern="1200" dirty="0">
                <a:solidFill>
                  <a:schemeClr val="tx1"/>
                </a:solidFill>
                <a:effectLst/>
                <a:latin typeface="+mn-lt"/>
                <a:ea typeface="+mn-ea"/>
                <a:cs typeface="+mn-cs"/>
              </a:rPr>
              <a:t>我们的主，我们的神，祢是配得荣耀、尊贵、权柄的；因为祢创造了万物，并且万物因祢的旨意被创造而有的。</a:t>
            </a:r>
            <a:r>
              <a:rPr lang="zh-CN" altLang="en-US" dirty="0"/>
              <a:t>”</a:t>
            </a:r>
            <a:br>
              <a:rPr lang="zh-CN" altLang="en-US" dirty="0"/>
            </a:br>
            <a:endParaRPr lang="en-US" altLang="zh-CN" dirty="0"/>
          </a:p>
          <a:p>
            <a:r>
              <a:rPr lang="en-US" altLang="zh-CN" dirty="0"/>
              <a:t>1️⃣ </a:t>
            </a:r>
            <a:r>
              <a:rPr lang="zh-CN" altLang="en-US" b="1" dirty="0"/>
              <a:t>神的配得</a:t>
            </a:r>
            <a:r>
              <a:rPr lang="en-US" altLang="zh-CN" b="1" dirty="0"/>
              <a:t>——</a:t>
            </a:r>
            <a:r>
              <a:rPr lang="zh-CN" altLang="en-US" b="1" dirty="0"/>
              <a:t>万物的创造主</a:t>
            </a:r>
            <a:endParaRPr lang="zh-CN" altLang="en-US" dirty="0"/>
          </a:p>
          <a:p>
            <a:r>
              <a:rPr lang="zh-CN" altLang="en-US" dirty="0"/>
              <a:t>这节经文总结了天上敬拜的核心：</a:t>
            </a:r>
            <a:r>
              <a:rPr lang="zh-CN" altLang="en-US" b="1" dirty="0"/>
              <a:t>神配得一切荣耀、尊贵和能力</a:t>
            </a:r>
            <a:r>
              <a:rPr lang="zh-CN" altLang="en-US" dirty="0"/>
              <a:t>。神不是因为我们给予什么才配得敬拜，而是</a:t>
            </a:r>
            <a:r>
              <a:rPr lang="zh-CN" altLang="en-US" b="1" dirty="0"/>
              <a:t>祂本身的身份与创造权柄</a:t>
            </a:r>
            <a:r>
              <a:rPr lang="zh-CN" altLang="en-US" dirty="0"/>
              <a:t>使祂配得一切赞美。</a:t>
            </a:r>
          </a:p>
          <a:p>
            <a:r>
              <a:rPr lang="en-US" altLang="zh-CN" dirty="0"/>
              <a:t>2️⃣ </a:t>
            </a:r>
            <a:r>
              <a:rPr lang="zh-CN" altLang="en-US" b="1" dirty="0"/>
              <a:t>创造与主权</a:t>
            </a:r>
            <a:endParaRPr lang="zh-CN" altLang="en-US" dirty="0"/>
          </a:p>
          <a:p>
            <a:r>
              <a:rPr lang="zh-CN" altLang="en-US" dirty="0"/>
              <a:t>“你创造了万物，并且万物都是因你的旨意被创造而存在的”强调</a:t>
            </a:r>
            <a:r>
              <a:rPr lang="zh-CN" altLang="en-US" b="1" dirty="0"/>
              <a:t>神的绝对主权与智慧</a:t>
            </a:r>
            <a:r>
              <a:rPr lang="zh-CN" altLang="en-US" dirty="0"/>
              <a:t>。</a:t>
            </a:r>
          </a:p>
          <a:p>
            <a:r>
              <a:rPr lang="en-US" altLang="zh-CN" dirty="0"/>
              <a:t>3️⃣ </a:t>
            </a:r>
            <a:r>
              <a:rPr lang="zh-CN" altLang="en-US" b="1" dirty="0"/>
              <a:t>敬拜的回应</a:t>
            </a:r>
            <a:endParaRPr lang="zh-CN" altLang="en-US" dirty="0"/>
          </a:p>
          <a:p>
            <a:r>
              <a:rPr lang="zh-CN" altLang="en-US" dirty="0"/>
              <a:t>天上的长老用他们的敬拜表明：</a:t>
            </a:r>
            <a:r>
              <a:rPr lang="zh-CN" altLang="en-US" b="1" dirty="0"/>
              <a:t>真正的敬拜是承认神的伟大、尊荣与全能</a:t>
            </a:r>
            <a:r>
              <a:rPr lang="zh-CN" altLang="en-US" dirty="0"/>
              <a:t>。敬拜不仅是语言，更是</a:t>
            </a:r>
            <a:r>
              <a:rPr lang="zh-CN" altLang="en-US" b="1" dirty="0"/>
              <a:t>将我们生命、能力和一切归给神的实际行动</a:t>
            </a:r>
            <a:r>
              <a:rPr lang="zh-CN" altLang="en-US" dirty="0"/>
              <a:t>。</a:t>
            </a:r>
          </a:p>
          <a:p>
            <a:r>
              <a:rPr lang="zh-CN" altLang="en-US" dirty="0"/>
              <a:t>属灵应用：</a:t>
            </a:r>
          </a:p>
          <a:p>
            <a:r>
              <a:rPr lang="zh-CN" altLang="en-US" b="1" dirty="0"/>
              <a:t>全心敬拜</a:t>
            </a:r>
            <a:r>
              <a:rPr lang="zh-CN" altLang="en-US" dirty="0"/>
              <a:t>：像天上的长老一样，将一切荣耀、地位、才干和生命归给神。</a:t>
            </a:r>
          </a:p>
          <a:p>
            <a:r>
              <a:rPr lang="zh-CN" altLang="en-US" b="1" dirty="0"/>
              <a:t>承认神的主权</a:t>
            </a:r>
            <a:r>
              <a:rPr lang="zh-CN" altLang="en-US" dirty="0"/>
              <a:t>：在生活中，无论环境如何，意识到一切都是神的旨意，让我们的敬拜更真诚。</a:t>
            </a:r>
          </a:p>
          <a:p>
            <a:r>
              <a:rPr lang="zh-CN" altLang="en-US" b="1" dirty="0"/>
              <a:t>创造的反思</a:t>
            </a:r>
            <a:r>
              <a:rPr lang="zh-CN" altLang="en-US" dirty="0"/>
              <a:t>：万物因神而存在，我们应怀着感恩与敬畏生活，荣耀祂的名。</a:t>
            </a:r>
          </a:p>
          <a:p>
            <a:endParaRPr lang="zh-CN" altLang="en-US" dirty="0"/>
          </a:p>
          <a:p>
            <a:r>
              <a:rPr lang="zh-CN" altLang="en-US" dirty="0"/>
              <a:t>这节经文呼召我们效法天上的敬拜，将</a:t>
            </a:r>
            <a:r>
              <a:rPr lang="zh-CN" altLang="en-US" b="1" dirty="0"/>
              <a:t>荣耀、尊贵与能力都归给配得一切的神</a:t>
            </a:r>
            <a:r>
              <a:rPr lang="zh-CN" altLang="en-US" dirty="0"/>
              <a:t>。它也提醒我们，</a:t>
            </a:r>
            <a:r>
              <a:rPr lang="zh-CN" altLang="en-US" b="1" dirty="0"/>
              <a:t>敬拜的中心不是我们，而是创造万物、掌管一切的神</a:t>
            </a:r>
            <a:r>
              <a:rPr lang="zh-CN" altLang="en-US" dirty="0"/>
              <a:t>。</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18</a:t>
            </a:fld>
            <a:endParaRPr lang="en-AU"/>
          </a:p>
        </p:txBody>
      </p:sp>
    </p:spTree>
    <p:extLst>
      <p:ext uri="{BB962C8B-B14F-4D97-AF65-F5344CB8AC3E}">
        <p14:creationId xmlns:p14="http://schemas.microsoft.com/office/powerpoint/2010/main" val="2927205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a:t>
            </a:r>
            <a:r>
              <a:rPr lang="en-AU" altLang="zh-CN" dirty="0"/>
              <a:t>15</a:t>
            </a:r>
            <a:r>
              <a:rPr lang="zh-CN" altLang="en-US" sz="1200" b="1" i="0" kern="1200" dirty="0">
                <a:solidFill>
                  <a:schemeClr val="tx1"/>
                </a:solidFill>
                <a:effectLst/>
                <a:latin typeface="+mn-lt"/>
                <a:ea typeface="+mn-ea"/>
                <a:cs typeface="+mn-cs"/>
              </a:rPr>
              <a:t>爱子是那不能看见之神的像，是首生的，在一切被造的以先。</a:t>
            </a:r>
            <a:r>
              <a:rPr lang="en-AU" altLang="zh-CN" sz="1200" b="1" i="0" kern="1200" dirty="0">
                <a:solidFill>
                  <a:schemeClr val="tx1"/>
                </a:solidFill>
                <a:effectLst/>
                <a:latin typeface="+mn-lt"/>
                <a:ea typeface="+mn-ea"/>
                <a:cs typeface="+mn-cs"/>
              </a:rPr>
              <a:t>16</a:t>
            </a:r>
            <a:r>
              <a:rPr lang="zh-CN" altLang="en-US" sz="1200" b="1" i="0" kern="1200" dirty="0">
                <a:solidFill>
                  <a:schemeClr val="tx1"/>
                </a:solidFill>
                <a:effectLst/>
                <a:latin typeface="+mn-lt"/>
                <a:ea typeface="+mn-ea"/>
                <a:cs typeface="+mn-cs"/>
              </a:rPr>
              <a:t>因为万有都是靠祂造的，无论是天上的，地上的；能看见的，不能看见的；或是有位的，主治的，执政的，掌权的；</a:t>
            </a:r>
            <a:r>
              <a:rPr lang="zh-CN" altLang="en-US" dirty="0"/>
              <a:t>”</a:t>
            </a:r>
            <a:br>
              <a:rPr lang="zh-CN" altLang="en-US" dirty="0"/>
            </a:br>
            <a:r>
              <a:rPr lang="en-US" altLang="zh-CN" dirty="0"/>
              <a:t>——《</a:t>
            </a:r>
            <a:r>
              <a:rPr lang="zh-CN" altLang="en-US" dirty="0"/>
              <a:t>歌罗西书</a:t>
            </a:r>
            <a:r>
              <a:rPr lang="en-US" altLang="zh-CN" dirty="0"/>
              <a:t>》1</a:t>
            </a:r>
            <a:r>
              <a:rPr lang="zh-CN" altLang="en-US" dirty="0"/>
              <a:t>章</a:t>
            </a:r>
            <a:r>
              <a:rPr lang="en-US" altLang="zh-CN" dirty="0"/>
              <a:t>15–16</a:t>
            </a:r>
            <a:r>
              <a:rPr lang="zh-CN" altLang="en-US" dirty="0"/>
              <a:t>节（新国际版 </a:t>
            </a:r>
            <a:r>
              <a:rPr lang="en-US" altLang="zh-CN" dirty="0"/>
              <a:t>NIV</a:t>
            </a:r>
            <a:r>
              <a:rPr lang="zh-CN" altLang="en-US" dirty="0"/>
              <a:t>）</a:t>
            </a:r>
            <a:endParaRPr lang="en-US" altLang="zh-CN" dirty="0"/>
          </a:p>
          <a:p>
            <a:endParaRPr lang="en-US" altLang="zh-CN" dirty="0"/>
          </a:p>
          <a:p>
            <a:r>
              <a:rPr lang="en-US" altLang="zh-CN" dirty="0"/>
              <a:t>1️⃣ </a:t>
            </a:r>
            <a:r>
              <a:rPr lang="zh-CN" altLang="en-US" b="1" dirty="0"/>
              <a:t>神的显现</a:t>
            </a:r>
            <a:r>
              <a:rPr lang="en-US" altLang="zh-CN" b="1" dirty="0"/>
              <a:t>——</a:t>
            </a:r>
            <a:r>
              <a:rPr lang="zh-CN" altLang="en-US" b="1" dirty="0"/>
              <a:t>看不见之神的形象</a:t>
            </a:r>
            <a:endParaRPr lang="zh-CN" altLang="en-US" dirty="0"/>
          </a:p>
          <a:p>
            <a:r>
              <a:rPr lang="zh-CN" altLang="en-US" dirty="0"/>
              <a:t>耶稣基督显明了</a:t>
            </a:r>
            <a:r>
              <a:rPr lang="zh-CN" altLang="en-US" b="1" dirty="0"/>
              <a:t>看不见神的属性与本质</a:t>
            </a:r>
            <a:r>
              <a:rPr lang="zh-CN" altLang="en-US" dirty="0"/>
              <a:t>，祂是神的可见彰显。在敬拜神时，我们是敬拜神自己，也是认识祂通过基督向我们显明的形象。</a:t>
            </a:r>
          </a:p>
          <a:p>
            <a:r>
              <a:rPr lang="en-US" altLang="zh-CN" dirty="0"/>
              <a:t>2️⃣ </a:t>
            </a:r>
            <a:r>
              <a:rPr lang="zh-CN" altLang="en-US" b="1" dirty="0"/>
              <a:t>基督是万有的源头</a:t>
            </a:r>
            <a:endParaRPr lang="zh-CN" altLang="en-US" dirty="0"/>
          </a:p>
          <a:p>
            <a:r>
              <a:rPr lang="zh-CN" altLang="en-US" dirty="0"/>
              <a:t>“一切都是靠祂造的”强调耶稣在创造中的主权。无论天上地上、有形或无形、掌权者或权柄，都在祂权下，这呼应启示录</a:t>
            </a:r>
            <a:r>
              <a:rPr lang="en-US" altLang="zh-CN" dirty="0"/>
              <a:t>4</a:t>
            </a:r>
            <a:r>
              <a:rPr lang="zh-CN" altLang="en-US" dirty="0"/>
              <a:t>章中神宝座的权能与全能。</a:t>
            </a:r>
          </a:p>
          <a:p>
            <a:r>
              <a:rPr lang="en-US" altLang="zh-CN" dirty="0"/>
              <a:t>3️⃣ </a:t>
            </a:r>
            <a:r>
              <a:rPr lang="zh-CN" altLang="en-US" b="1" dirty="0"/>
              <a:t>神的权柄与荣耀</a:t>
            </a:r>
            <a:endParaRPr lang="zh-CN" altLang="en-US" dirty="0"/>
          </a:p>
          <a:p>
            <a:r>
              <a:rPr lang="zh-CN" altLang="en-US" dirty="0"/>
              <a:t>宝座、掌权者、执政者都因基督而存在，显示</a:t>
            </a:r>
            <a:r>
              <a:rPr lang="zh-CN" altLang="en-US" b="1" dirty="0"/>
              <a:t>神的权能超越一切被造的存在</a:t>
            </a:r>
            <a:r>
              <a:rPr lang="zh-CN" altLang="en-US" dirty="0"/>
              <a:t>。天上的敬拜中心是承认这一切荣耀都归给创造主</a:t>
            </a:r>
            <a:r>
              <a:rPr lang="en-US" altLang="zh-CN" dirty="0"/>
              <a:t>——</a:t>
            </a:r>
            <a:r>
              <a:rPr lang="zh-CN" altLang="en-US" dirty="0"/>
              <a:t>神。</a:t>
            </a:r>
          </a:p>
          <a:p>
            <a:endParaRPr lang="en-AU" altLang="zh-CN" b="1" dirty="0"/>
          </a:p>
          <a:p>
            <a:endParaRPr lang="en-AU" altLang="zh-CN" dirty="0"/>
          </a:p>
          <a:p>
            <a:r>
              <a:rPr lang="zh-CN" altLang="en-US" dirty="0"/>
              <a:t>基督是神的可见形象，是创造万物的源头，配得</a:t>
            </a:r>
            <a:r>
              <a:rPr lang="zh-CN" altLang="en-US" b="1" dirty="0"/>
              <a:t>荣耀、尊贵与全然敬拜</a:t>
            </a:r>
            <a:r>
              <a:rPr lang="zh-CN" altLang="en-US" dirty="0"/>
              <a:t>（呼应启示录</a:t>
            </a:r>
            <a:r>
              <a:rPr lang="en-US" altLang="zh-CN" dirty="0"/>
              <a:t>4:11</a:t>
            </a:r>
            <a:r>
              <a:rPr lang="zh-CN" altLang="en-US" dirty="0"/>
              <a:t>）。</a:t>
            </a:r>
          </a:p>
          <a:p>
            <a:r>
              <a:rPr lang="zh-CN" altLang="en-US" dirty="0"/>
              <a:t>我们的敬拜应以基督为中心，承认祂的权能与万物的主权，将一切归给神。</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19</a:t>
            </a:fld>
            <a:endParaRPr lang="en-AU"/>
          </a:p>
        </p:txBody>
      </p:sp>
    </p:spTree>
    <p:extLst>
      <p:ext uri="{BB962C8B-B14F-4D97-AF65-F5344CB8AC3E}">
        <p14:creationId xmlns:p14="http://schemas.microsoft.com/office/powerpoint/2010/main" val="4048990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a:t>
            </a:r>
            <a:r>
              <a:rPr lang="en-AU" altLang="zh-CN" dirty="0"/>
              <a:t>1</a:t>
            </a:r>
            <a:r>
              <a:rPr lang="zh-CN" altLang="en-US" dirty="0"/>
              <a:t>此后，我观看，见天上有门开了。我先前听见那说话好像吹号的声音，对我说：‘你上到这里来！我要将以后必成的事指示你。</a:t>
            </a:r>
            <a:r>
              <a:rPr lang="en-AU" altLang="zh-CN" dirty="0"/>
              <a:t>2</a:t>
            </a:r>
            <a:r>
              <a:rPr lang="zh-CN" altLang="en-US" dirty="0"/>
              <a:t>’我立刻被圣灵感动，看见天上有一个宝座，有一位坐在宝座上。</a:t>
            </a:r>
            <a:r>
              <a:rPr lang="en-AU" altLang="zh-CN" dirty="0"/>
              <a:t>3</a:t>
            </a:r>
            <a:r>
              <a:rPr lang="zh-CN" altLang="en-US" dirty="0"/>
              <a:t>那位坐着的，好像碧玉和红宝石；”</a:t>
            </a:r>
            <a:endParaRPr lang="en-AU" altLang="zh-CN" dirty="0"/>
          </a:p>
          <a:p>
            <a:r>
              <a:rPr lang="en-US" altLang="zh-CN" dirty="0"/>
              <a:t>——《</a:t>
            </a:r>
            <a:r>
              <a:rPr lang="zh-CN" altLang="en-US" dirty="0"/>
              <a:t>启示录</a:t>
            </a:r>
            <a:r>
              <a:rPr lang="en-US" altLang="zh-CN" dirty="0"/>
              <a:t>》4</a:t>
            </a:r>
            <a:r>
              <a:rPr lang="zh-CN" altLang="en-US" dirty="0"/>
              <a:t>章</a:t>
            </a:r>
            <a:r>
              <a:rPr lang="en-US" altLang="zh-CN" dirty="0"/>
              <a:t>1</a:t>
            </a:r>
            <a:r>
              <a:rPr lang="zh-CN" altLang="en-US" dirty="0"/>
              <a:t>至</a:t>
            </a:r>
            <a:r>
              <a:rPr lang="en-US" altLang="zh-CN" dirty="0"/>
              <a:t>3</a:t>
            </a:r>
            <a:r>
              <a:rPr lang="zh-CN" altLang="en-US" dirty="0"/>
              <a:t>节（新国际版 </a:t>
            </a:r>
            <a:r>
              <a:rPr lang="en-US" altLang="zh-CN" dirty="0"/>
              <a:t>NIV</a:t>
            </a:r>
            <a:r>
              <a:rPr lang="zh-CN" altLang="en-US" dirty="0"/>
              <a:t>）</a:t>
            </a:r>
            <a:endParaRPr lang="en-AU" altLang="zh-CN" dirty="0"/>
          </a:p>
          <a:p>
            <a:endParaRPr lang="zh-CN" altLang="en-US" dirty="0"/>
          </a:p>
          <a:p>
            <a:r>
              <a:rPr lang="zh-CN" altLang="en-US" dirty="0"/>
              <a:t>✨释义与讲道思路：</a:t>
            </a:r>
            <a:br>
              <a:rPr lang="zh-CN" altLang="en-US" dirty="0"/>
            </a:br>
            <a:r>
              <a:rPr lang="zh-CN" altLang="en-US" dirty="0"/>
              <a:t>约翰在这里被引入一个属天的异象</a:t>
            </a:r>
            <a:r>
              <a:rPr lang="en-US" altLang="zh-CN" dirty="0"/>
              <a:t>——“</a:t>
            </a:r>
            <a:r>
              <a:rPr lang="zh-CN" altLang="en-US" dirty="0"/>
              <a:t>天上有门开了”。这象征着神主动向人开启属灵的领域，让他看见属天的真实。那声音如号筒，代表神威严而清晰的呼召：“上到这里来！”</a:t>
            </a:r>
            <a:r>
              <a:rPr lang="en-US" altLang="zh-CN" dirty="0"/>
              <a:t>——</a:t>
            </a:r>
            <a:r>
              <a:rPr lang="zh-CN" altLang="en-US" dirty="0"/>
              <a:t>神呼召人离开地上的局限，进入祂荣耀的同在，看见祂永恒计划的展开。</a:t>
            </a:r>
          </a:p>
          <a:p>
            <a:r>
              <a:rPr lang="zh-CN" altLang="en-US" dirty="0"/>
              <a:t>当约翰“在灵里”时，他看见“宝座”和“那坐在宝座上的”，这是启示录整本书的中心：</a:t>
            </a:r>
            <a:r>
              <a:rPr lang="zh-CN" altLang="en-US" b="1" dirty="0"/>
              <a:t>宝座上的神掌权</a:t>
            </a:r>
            <a:r>
              <a:rPr lang="zh-CN" altLang="en-US" dirty="0"/>
              <a:t>。祂的荣光如碧玉与红宝石</a:t>
            </a:r>
            <a:r>
              <a:rPr lang="en-US" altLang="zh-CN" dirty="0"/>
              <a:t>——</a:t>
            </a:r>
            <a:r>
              <a:rPr lang="zh-CN" altLang="en-US" dirty="0"/>
              <a:t>象征纯净、公义、荣耀与救赎。</a:t>
            </a:r>
          </a:p>
          <a:p>
            <a:r>
              <a:rPr lang="zh-CN" altLang="en-US" dirty="0"/>
              <a:t>这段经文提醒我们：天上的门仍然为信徒敞开；圣灵能带领我们进入神的同在；一切的未来，都在那坐在宝座上的主手中。</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2</a:t>
            </a:fld>
            <a:endParaRPr lang="en-AU"/>
          </a:p>
        </p:txBody>
      </p:sp>
    </p:spTree>
    <p:extLst>
      <p:ext uri="{BB962C8B-B14F-4D97-AF65-F5344CB8AC3E}">
        <p14:creationId xmlns:p14="http://schemas.microsoft.com/office/powerpoint/2010/main" val="3594782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a:t>
            </a:r>
            <a:r>
              <a:rPr lang="zh-CN" altLang="en-US" sz="1200" b="1" i="0" kern="1200" dirty="0">
                <a:solidFill>
                  <a:schemeClr val="tx1"/>
                </a:solidFill>
                <a:effectLst/>
                <a:latin typeface="+mn-lt"/>
                <a:ea typeface="+mn-ea"/>
                <a:cs typeface="+mn-cs"/>
              </a:rPr>
              <a:t>一概都是借着祂造的，又是为祂造的。</a:t>
            </a:r>
            <a:r>
              <a:rPr lang="en-AU" altLang="zh-CN" sz="1200" b="1" i="0" kern="1200" dirty="0">
                <a:solidFill>
                  <a:schemeClr val="tx1"/>
                </a:solidFill>
                <a:effectLst/>
                <a:latin typeface="+mn-lt"/>
                <a:ea typeface="+mn-ea"/>
                <a:cs typeface="+mn-cs"/>
              </a:rPr>
              <a:t>17</a:t>
            </a:r>
            <a:r>
              <a:rPr lang="zh-CN" altLang="en-US" sz="1200" b="1" i="0" kern="1200" dirty="0">
                <a:solidFill>
                  <a:schemeClr val="tx1"/>
                </a:solidFill>
                <a:effectLst/>
                <a:latin typeface="+mn-lt"/>
                <a:ea typeface="+mn-ea"/>
                <a:cs typeface="+mn-cs"/>
              </a:rPr>
              <a:t>一切都是借着他造的，也是为他造的。</a:t>
            </a:r>
            <a:r>
              <a:rPr lang="zh-TW" altLang="en-US" sz="1200" b="1" i="0" kern="1200" dirty="0">
                <a:solidFill>
                  <a:schemeClr val="tx1"/>
                </a:solidFill>
                <a:effectLst/>
                <a:latin typeface="+mn-lt"/>
                <a:ea typeface="+mn-ea"/>
                <a:cs typeface="+mn-cs"/>
              </a:rPr>
              <a:t>祂在万有之先；万有也靠祂而立。</a:t>
            </a:r>
            <a:r>
              <a:rPr lang="zh-CN" altLang="en-US" dirty="0"/>
              <a:t>”</a:t>
            </a:r>
            <a:br>
              <a:rPr lang="zh-CN" altLang="en-US" dirty="0"/>
            </a:br>
            <a:r>
              <a:rPr lang="en-US" altLang="zh-CN" dirty="0"/>
              <a:t>——《</a:t>
            </a:r>
            <a:r>
              <a:rPr lang="zh-CN" altLang="en-US" dirty="0"/>
              <a:t>歌罗西书</a:t>
            </a:r>
            <a:r>
              <a:rPr lang="en-US" altLang="zh-CN" dirty="0"/>
              <a:t>》1</a:t>
            </a:r>
            <a:r>
              <a:rPr lang="zh-CN" altLang="en-US" dirty="0"/>
              <a:t>章</a:t>
            </a:r>
            <a:r>
              <a:rPr lang="en-US" altLang="zh-CN" dirty="0"/>
              <a:t>16–17</a:t>
            </a:r>
            <a:r>
              <a:rPr lang="zh-CN" altLang="en-US" dirty="0"/>
              <a:t>节（新国际版 </a:t>
            </a:r>
            <a:r>
              <a:rPr lang="en-US" altLang="zh-CN" dirty="0"/>
              <a:t>NIV</a:t>
            </a:r>
            <a:r>
              <a:rPr lang="zh-CN" altLang="en-US" dirty="0"/>
              <a:t>）</a:t>
            </a:r>
            <a:endParaRPr lang="en-US" altLang="zh-CN" dirty="0"/>
          </a:p>
          <a:p>
            <a:endParaRPr lang="en-US" altLang="zh-CN" dirty="0"/>
          </a:p>
          <a:p>
            <a:r>
              <a:rPr lang="en-US" altLang="zh-CN" dirty="0"/>
              <a:t>1️⃣ </a:t>
            </a:r>
            <a:r>
              <a:rPr lang="zh-CN" altLang="en-US" b="1" dirty="0"/>
              <a:t>创造的主</a:t>
            </a:r>
            <a:r>
              <a:rPr lang="en-US" altLang="zh-CN" b="1" dirty="0"/>
              <a:t>——</a:t>
            </a:r>
            <a:r>
              <a:rPr lang="zh-CN" altLang="en-US" b="1" dirty="0"/>
              <a:t>借着他而造</a:t>
            </a:r>
            <a:endParaRPr lang="zh-CN" altLang="en-US" dirty="0"/>
          </a:p>
          <a:p>
            <a:r>
              <a:rPr lang="zh-CN" altLang="en-US" dirty="0"/>
              <a:t>万物不仅因祂而被造，而且</a:t>
            </a:r>
            <a:r>
              <a:rPr lang="zh-CN" altLang="en-US" b="1" dirty="0"/>
              <a:t>都是为祂而造</a:t>
            </a:r>
            <a:r>
              <a:rPr lang="zh-CN" altLang="en-US" dirty="0"/>
              <a:t>。这强调神是创造的目的中心，宇宙和生命的存在都是为了彰显祂的荣耀。</a:t>
            </a:r>
          </a:p>
          <a:p>
            <a:r>
              <a:rPr lang="en-US" altLang="zh-CN" dirty="0"/>
              <a:t>2️⃣ </a:t>
            </a:r>
            <a:r>
              <a:rPr lang="zh-CN" altLang="en-US" b="1" dirty="0"/>
              <a:t>万有的维系者</a:t>
            </a:r>
            <a:endParaRPr lang="zh-CN" altLang="en-US" dirty="0"/>
          </a:p>
          <a:p>
            <a:r>
              <a:rPr lang="zh-CN" altLang="en-US" dirty="0"/>
              <a:t>“他在万有之先，万有靠他而维系”显示基督不仅创造万物，</a:t>
            </a:r>
            <a:r>
              <a:rPr lang="zh-CN" altLang="en-US" b="1" dirty="0"/>
              <a:t>还持续掌管、维持万有的秩序与存在</a:t>
            </a:r>
            <a:r>
              <a:rPr lang="zh-CN" altLang="en-US" dirty="0"/>
              <a:t>。我们所依赖的世界、生命和环境都在祂掌握之中，无一不在祂的智慧和能力下运行。</a:t>
            </a:r>
          </a:p>
          <a:p>
            <a:r>
              <a:rPr lang="en-US" altLang="zh-CN" dirty="0"/>
              <a:t>3️⃣ </a:t>
            </a:r>
            <a:r>
              <a:rPr lang="zh-CN" altLang="en-US" b="1" dirty="0"/>
              <a:t>与启示录</a:t>
            </a:r>
            <a:r>
              <a:rPr lang="en-US" altLang="zh-CN" b="1" dirty="0"/>
              <a:t>4</a:t>
            </a:r>
            <a:r>
              <a:rPr lang="zh-CN" altLang="en-US" b="1" dirty="0"/>
              <a:t>章的呼应</a:t>
            </a:r>
            <a:endParaRPr lang="zh-CN" altLang="en-US" dirty="0"/>
          </a:p>
          <a:p>
            <a:r>
              <a:rPr lang="zh-CN" altLang="en-US" dirty="0"/>
              <a:t>启示录</a:t>
            </a:r>
            <a:r>
              <a:rPr lang="en-US" altLang="zh-CN" dirty="0"/>
              <a:t>4</a:t>
            </a:r>
            <a:r>
              <a:rPr lang="zh-CN" altLang="en-US" dirty="0"/>
              <a:t>章中宝座上的神掌权万有，天上活物和长老敬拜神的原因之一就是</a:t>
            </a:r>
            <a:r>
              <a:rPr lang="zh-CN" altLang="en-US" b="1" dirty="0"/>
              <a:t>祂是万物的创造主与维系者</a:t>
            </a:r>
            <a:r>
              <a:rPr lang="zh-CN" altLang="en-US" dirty="0"/>
              <a:t>。我们敬拜神，承认</a:t>
            </a:r>
            <a:r>
              <a:rPr lang="zh-CN" altLang="en-US" b="1" dirty="0"/>
              <a:t>祂是万物存在的源头，也是持续维系万物的主</a:t>
            </a:r>
            <a:r>
              <a:rPr lang="zh-CN" altLang="en-US" dirty="0"/>
              <a:t>。</a:t>
            </a:r>
          </a:p>
          <a:p>
            <a:endParaRPr lang="en-AU" altLang="zh-CN" dirty="0"/>
          </a:p>
          <a:p>
            <a:r>
              <a:rPr lang="zh-CN" altLang="en-US" dirty="0"/>
              <a:t>总结：</a:t>
            </a:r>
          </a:p>
          <a:p>
            <a:r>
              <a:rPr lang="zh-CN" altLang="en-US" dirty="0"/>
              <a:t>基督是创造万物的主，是万物存在与秩序的源头。</a:t>
            </a:r>
          </a:p>
          <a:p>
            <a:r>
              <a:rPr lang="zh-CN" altLang="en-US" dirty="0"/>
              <a:t>我们的敬拜应回应这一事实，将</a:t>
            </a:r>
            <a:r>
              <a:rPr lang="zh-CN" altLang="en-US" b="1" dirty="0"/>
              <a:t>荣耀、尊贵与能力全归给神</a:t>
            </a:r>
            <a:r>
              <a:rPr lang="zh-CN" altLang="en-US" dirty="0"/>
              <a:t>（呼应启示录</a:t>
            </a:r>
            <a:r>
              <a:rPr lang="en-US" altLang="zh-CN" dirty="0"/>
              <a:t>4:11</a:t>
            </a:r>
            <a:r>
              <a:rPr lang="zh-CN" altLang="en-US" dirty="0"/>
              <a:t>）。</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20</a:t>
            </a:fld>
            <a:endParaRPr lang="en-AU"/>
          </a:p>
        </p:txBody>
      </p:sp>
    </p:spTree>
    <p:extLst>
      <p:ext uri="{BB962C8B-B14F-4D97-AF65-F5344CB8AC3E}">
        <p14:creationId xmlns:p14="http://schemas.microsoft.com/office/powerpoint/2010/main" val="2004180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100" b="1" dirty="0"/>
              <a:t>“耶稣基督既是宝座上那位掌权的神，也是通向宝座的唯一道路。”</a:t>
            </a:r>
            <a:endParaRPr lang="zh-CN" altLang="en-US" sz="1100" dirty="0"/>
          </a:p>
          <a:p>
            <a:endParaRPr lang="en-AU" sz="1100" dirty="0"/>
          </a:p>
          <a:p>
            <a:r>
              <a:rPr lang="en-US" altLang="zh-CN" sz="1100" dirty="0"/>
              <a:t>1️⃣ </a:t>
            </a:r>
            <a:r>
              <a:rPr lang="zh-CN" altLang="en-US" sz="1100" b="1" dirty="0"/>
              <a:t>宝座上的主</a:t>
            </a:r>
            <a:r>
              <a:rPr lang="en-US" altLang="zh-CN" sz="1100" b="1" dirty="0"/>
              <a:t>——</a:t>
            </a:r>
            <a:r>
              <a:rPr lang="zh-CN" altLang="en-US" sz="1100" b="1" dirty="0"/>
              <a:t>权能与荣耀的中心</a:t>
            </a:r>
            <a:endParaRPr lang="zh-CN" altLang="en-US" sz="1100" dirty="0"/>
          </a:p>
          <a:p>
            <a:r>
              <a:rPr lang="zh-CN" altLang="en-US" sz="1100" dirty="0"/>
              <a:t>启示录</a:t>
            </a:r>
            <a:r>
              <a:rPr lang="en-US" altLang="zh-CN" sz="1100" dirty="0"/>
              <a:t>4</a:t>
            </a:r>
            <a:r>
              <a:rPr lang="zh-CN" altLang="en-US" sz="1100" dirty="0"/>
              <a:t>章描绘的宝座象征神的全能、圣洁与荣耀，而耶稣基督作为“看不见神的形象”（歌罗西</a:t>
            </a:r>
            <a:r>
              <a:rPr lang="en-US" altLang="zh-CN" sz="1100" dirty="0"/>
              <a:t>1:15</a:t>
            </a:r>
            <a:r>
              <a:rPr lang="zh-CN" altLang="en-US" sz="1100" dirty="0"/>
              <a:t>）和“创造万有的主”（歌罗西</a:t>
            </a:r>
            <a:r>
              <a:rPr lang="en-US" altLang="zh-CN" sz="1100" dirty="0"/>
              <a:t>1:16-17</a:t>
            </a:r>
            <a:r>
              <a:rPr lang="zh-CN" altLang="en-US" sz="1100" dirty="0"/>
              <a:t>），</a:t>
            </a:r>
            <a:r>
              <a:rPr lang="zh-CN" altLang="en-US" sz="1100" b="1" dirty="0"/>
              <a:t>正是那宝座的中心</a:t>
            </a:r>
            <a:r>
              <a:rPr lang="zh-CN" altLang="en-US" sz="1100" dirty="0"/>
              <a:t>。天上的活物和长老所敬拜的，最终都是基督显明的神。</a:t>
            </a:r>
          </a:p>
          <a:p>
            <a:r>
              <a:rPr lang="en-US" altLang="zh-CN" sz="1100" dirty="0"/>
              <a:t>2️⃣ </a:t>
            </a:r>
            <a:r>
              <a:rPr lang="zh-CN" altLang="en-US" sz="1100" b="1" dirty="0"/>
              <a:t>通向宝座的道路</a:t>
            </a:r>
            <a:r>
              <a:rPr lang="en-US" altLang="zh-CN" sz="1100" b="1" dirty="0"/>
              <a:t>——</a:t>
            </a:r>
            <a:r>
              <a:rPr lang="zh-CN" altLang="en-US" sz="1100" b="1" dirty="0"/>
              <a:t>救赎与亲近神的桥梁</a:t>
            </a:r>
            <a:endParaRPr lang="zh-CN" altLang="en-US" sz="1100" dirty="0"/>
          </a:p>
          <a:p>
            <a:r>
              <a:rPr lang="zh-CN" altLang="en-US" sz="1100" dirty="0"/>
              <a:t>虽然神不可亲近（提前</a:t>
            </a:r>
            <a:r>
              <a:rPr lang="en-US" altLang="zh-CN" sz="1100" dirty="0"/>
              <a:t>6:16</a:t>
            </a:r>
            <a:r>
              <a:rPr lang="zh-CN" altLang="en-US" sz="1100" dirty="0"/>
              <a:t>），罪使我们与神隔绝（赛</a:t>
            </a:r>
            <a:r>
              <a:rPr lang="en-US" altLang="zh-CN" sz="1100" dirty="0"/>
              <a:t>59:2</a:t>
            </a:r>
            <a:r>
              <a:rPr lang="zh-CN" altLang="en-US" sz="1100" dirty="0"/>
              <a:t>），但</a:t>
            </a:r>
            <a:r>
              <a:rPr lang="zh-CN" altLang="en-US" sz="1100" b="1" dirty="0"/>
              <a:t>耶稣基督为我们开了通向神的道路</a:t>
            </a:r>
            <a:r>
              <a:rPr lang="zh-CN" altLang="en-US" sz="1100" dirty="0"/>
              <a:t>。通过祂的救恩，我们得以与永恒、全能、圣洁的神建立关系，敬拜、赞美与顺服成为可能。</a:t>
            </a:r>
          </a:p>
          <a:p>
            <a:r>
              <a:rPr lang="en-US" altLang="zh-CN" sz="1100" dirty="0"/>
              <a:t>3️⃣ </a:t>
            </a:r>
            <a:r>
              <a:rPr lang="zh-CN" altLang="en-US" sz="1100" b="1" dirty="0"/>
              <a:t>基督的双重身份</a:t>
            </a:r>
            <a:endParaRPr lang="zh-CN" altLang="en-US" sz="1100" dirty="0"/>
          </a:p>
          <a:p>
            <a:r>
              <a:rPr lang="zh-CN" altLang="en-US" sz="1100" b="1" dirty="0"/>
              <a:t>宝座上的主</a:t>
            </a:r>
            <a:r>
              <a:rPr lang="zh-CN" altLang="en-US" sz="1100" dirty="0"/>
              <a:t>：神的荣耀、全能与主权在祂身上显明。</a:t>
            </a:r>
            <a:r>
              <a:rPr lang="zh-CN" altLang="en-US" sz="1100" b="1" dirty="0"/>
              <a:t>通向宝座的道路</a:t>
            </a:r>
            <a:r>
              <a:rPr lang="zh-CN" altLang="en-US" sz="1100" dirty="0"/>
              <a:t>：祂是我们的中保和救主，使我们得以靠信心进入神面前。</a:t>
            </a:r>
          </a:p>
          <a:p>
            <a:r>
              <a:rPr lang="zh-CN" altLang="en-US" sz="1100" dirty="0"/>
              <a:t>✨属灵应用：</a:t>
            </a:r>
          </a:p>
          <a:p>
            <a:r>
              <a:rPr lang="zh-CN" altLang="en-US" sz="1100" b="1" dirty="0"/>
              <a:t>靠基督亲近神</a:t>
            </a:r>
            <a:r>
              <a:rPr lang="zh-CN" altLang="en-US" sz="1100" dirty="0"/>
              <a:t>：我们的敬拜不靠自己，而是借着耶稣基督，来到天上宝座前。</a:t>
            </a:r>
          </a:p>
          <a:p>
            <a:r>
              <a:rPr lang="zh-CN" altLang="en-US" sz="1100" b="1" dirty="0"/>
              <a:t>荣耀归给基督</a:t>
            </a:r>
            <a:r>
              <a:rPr lang="zh-CN" altLang="en-US" sz="1100" dirty="0"/>
              <a:t>：天上宝座的荣耀最终在基督里显明，我们的赞美应以祂为中心。</a:t>
            </a:r>
          </a:p>
          <a:p>
            <a:r>
              <a:rPr lang="zh-CN" altLang="en-US" sz="1100" b="1" dirty="0"/>
              <a:t>信心与顺服结合</a:t>
            </a:r>
            <a:r>
              <a:rPr lang="zh-CN" altLang="en-US" sz="1100" dirty="0"/>
              <a:t>：认识耶稣既是道路又是宝座，让我们在生活中全然顺服与依靠祂。</a:t>
            </a:r>
          </a:p>
          <a:p>
            <a:r>
              <a:rPr lang="zh-CN" altLang="en-US" sz="1100" dirty="0"/>
              <a:t>💡总结：</a:t>
            </a:r>
          </a:p>
          <a:p>
            <a:r>
              <a:rPr lang="zh-CN" altLang="en-US" sz="1100" b="1" dirty="0"/>
              <a:t>耶稣基督是宝座上的主，也是通向宝座的唯一道路</a:t>
            </a:r>
            <a:r>
              <a:rPr lang="zh-CN" altLang="en-US" sz="1100" dirty="0"/>
              <a:t>，天上的敬拜和地上的敬拜都围绕祂进行。我们的敬拜、顺服、生活都因祂而与神同在，彰显</a:t>
            </a:r>
            <a:r>
              <a:rPr lang="zh-CN" altLang="en-US" sz="1100" b="1" dirty="0"/>
              <a:t>荣耀、圣洁与全能</a:t>
            </a:r>
            <a:r>
              <a:rPr lang="zh-CN" altLang="en-US" sz="1100" dirty="0"/>
              <a:t>。</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21</a:t>
            </a:fld>
            <a:endParaRPr lang="en-AU"/>
          </a:p>
        </p:txBody>
      </p:sp>
    </p:spTree>
    <p:extLst>
      <p:ext uri="{BB962C8B-B14F-4D97-AF65-F5344CB8AC3E}">
        <p14:creationId xmlns:p14="http://schemas.microsoft.com/office/powerpoint/2010/main" val="2343152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a:t>
            </a:r>
            <a:r>
              <a:rPr lang="en-AU" altLang="zh-CN" dirty="0"/>
              <a:t>3</a:t>
            </a:r>
            <a:r>
              <a:rPr lang="zh-CN" altLang="en-US" dirty="0"/>
              <a:t>有虹围着宝座，显得如同绿宝石。</a:t>
            </a:r>
            <a:r>
              <a:rPr lang="en-AU" altLang="zh-CN" dirty="0"/>
              <a:t>4</a:t>
            </a:r>
            <a:r>
              <a:rPr lang="zh-CN" altLang="en-US" dirty="0"/>
              <a:t>宝座的周围又有二十四个座位，其上坐着二十四位长老，身穿白衣，头上戴着金冠冕。</a:t>
            </a:r>
            <a:r>
              <a:rPr lang="en-AU" altLang="zh-CN" dirty="0"/>
              <a:t>5</a:t>
            </a:r>
            <a:r>
              <a:rPr lang="zh-CN" altLang="en-US" dirty="0"/>
              <a:t>有闪电、声音、雷轰从宝座中发出；又有七盏火灯在宝座前点着，这七灯就是神的七灵。”</a:t>
            </a:r>
            <a:br>
              <a:rPr lang="zh-CN" altLang="en-US" dirty="0"/>
            </a:br>
            <a:endParaRPr lang="zh-CN" altLang="en-US" dirty="0"/>
          </a:p>
          <a:p>
            <a:r>
              <a:rPr lang="zh-CN" altLang="en-US" dirty="0"/>
              <a:t>✨释义与讲道思路：</a:t>
            </a:r>
            <a:r>
              <a:rPr lang="zh-CN" altLang="en-US" b="1" dirty="0"/>
              <a:t>神荣耀与权能的中心</a:t>
            </a:r>
            <a:r>
              <a:rPr lang="zh-CN" altLang="en-US" dirty="0"/>
              <a:t>。</a:t>
            </a:r>
          </a:p>
          <a:p>
            <a:r>
              <a:rPr lang="en-US" altLang="zh-CN" dirty="0"/>
              <a:t>1️⃣ </a:t>
            </a:r>
            <a:r>
              <a:rPr lang="zh-CN" altLang="en-US" b="1" dirty="0"/>
              <a:t>宝座的彩虹</a:t>
            </a:r>
            <a:r>
              <a:rPr lang="en-US" altLang="zh-CN" b="1" dirty="0"/>
              <a:t>——</a:t>
            </a:r>
            <a:r>
              <a:rPr lang="zh-CN" altLang="en-US" b="1" dirty="0"/>
              <a:t>神的怜悯仍在审判之上</a:t>
            </a:r>
            <a:br>
              <a:rPr lang="zh-CN" altLang="en-US" dirty="0"/>
            </a:br>
            <a:r>
              <a:rPr lang="zh-CN" altLang="en-US" dirty="0"/>
              <a:t>环绕宝座的“虹”，如绿宝石般温柔清亮，象征神在威严中仍有怜悯与信实。彩虹让我们想起神与挪亚立的约</a:t>
            </a:r>
            <a:r>
              <a:rPr lang="en-US" altLang="zh-CN" dirty="0"/>
              <a:t>——</a:t>
            </a:r>
            <a:r>
              <a:rPr lang="zh-CN" altLang="en-US" dirty="0"/>
              <a:t>审判之后仍有恩典；在神的宝座周围，恩典永不离开。</a:t>
            </a:r>
          </a:p>
          <a:p>
            <a:r>
              <a:rPr lang="en-US" altLang="zh-CN" dirty="0"/>
              <a:t>2️⃣ </a:t>
            </a:r>
            <a:r>
              <a:rPr lang="zh-CN" altLang="en-US" b="1" dirty="0"/>
              <a:t>二十四位长老</a:t>
            </a:r>
            <a:r>
              <a:rPr lang="en-US" altLang="zh-CN" b="1" dirty="0"/>
              <a:t>——</a:t>
            </a:r>
            <a:r>
              <a:rPr lang="zh-CN" altLang="en-US" b="1" dirty="0"/>
              <a:t>得胜的圣徒与敬拜的见证</a:t>
            </a:r>
            <a:br>
              <a:rPr lang="zh-CN" altLang="en-US" dirty="0"/>
            </a:br>
            <a:r>
              <a:rPr lang="zh-CN" altLang="en-US" dirty="0"/>
              <a:t>他们身穿白衣（代表洁净与得胜），头戴金冠冕（象征得奖赏与荣耀）。他们可能代表旧约十二支派与新约十二使徒</a:t>
            </a:r>
            <a:r>
              <a:rPr lang="en-US" altLang="zh-CN" dirty="0"/>
              <a:t>——</a:t>
            </a:r>
            <a:r>
              <a:rPr lang="zh-CN" altLang="en-US" dirty="0"/>
              <a:t>全体蒙救赎者的代表。天上所有得赎之人，今在宝座前敬拜。</a:t>
            </a:r>
          </a:p>
          <a:p>
            <a:r>
              <a:rPr lang="en-US" altLang="zh-CN" dirty="0"/>
              <a:t>3️⃣ </a:t>
            </a:r>
            <a:r>
              <a:rPr lang="zh-CN" altLang="en-US" b="1" dirty="0"/>
              <a:t>闪电、声音、雷轰</a:t>
            </a:r>
            <a:r>
              <a:rPr lang="en-US" altLang="zh-CN" b="1" dirty="0"/>
              <a:t>——</a:t>
            </a:r>
            <a:r>
              <a:rPr lang="zh-CN" altLang="en-US" b="1" dirty="0"/>
              <a:t>彰显神的威严与审判</a:t>
            </a:r>
            <a:br>
              <a:rPr lang="zh-CN" altLang="en-US" dirty="0"/>
            </a:br>
            <a:r>
              <a:rPr lang="zh-CN" altLang="en-US" dirty="0"/>
              <a:t>从宝座中发出的震撼，预示神圣权能与即将临到的公义审判。神不是沉默的；祂的声音如雷，宣告祂在掌权。</a:t>
            </a:r>
          </a:p>
          <a:p>
            <a:r>
              <a:rPr lang="en-US" altLang="zh-CN" dirty="0"/>
              <a:t>4️⃣ </a:t>
            </a:r>
            <a:r>
              <a:rPr lang="zh-CN" altLang="en-US" b="1" dirty="0"/>
              <a:t>七盏火灯</a:t>
            </a:r>
            <a:r>
              <a:rPr lang="en-US" altLang="zh-CN" b="1" dirty="0"/>
              <a:t>——</a:t>
            </a:r>
            <a:r>
              <a:rPr lang="zh-CN" altLang="en-US" b="1" dirty="0"/>
              <a:t>神完全的灵在运行</a:t>
            </a:r>
            <a:br>
              <a:rPr lang="zh-CN" altLang="en-US" dirty="0"/>
            </a:br>
            <a:r>
              <a:rPr lang="zh-CN" altLang="en-US" dirty="0"/>
              <a:t>“神的七灵”象征圣灵的完全与无所不在，祂是烈火，照亮并洁净神的殿。</a:t>
            </a:r>
            <a:r>
              <a:rPr lang="zh-CN" altLang="en-US" sz="1200" b="0" i="0" kern="1200" dirty="0">
                <a:solidFill>
                  <a:schemeClr val="tx1"/>
                </a:solidFill>
                <a:effectLst/>
                <a:latin typeface="+mn-lt"/>
                <a:ea typeface="+mn-ea"/>
                <a:cs typeface="+mn-cs"/>
              </a:rPr>
              <a:t>「七」可能是指圣灵的七重之灵</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启</a:t>
            </a:r>
            <a:r>
              <a:rPr lang="en-AU" altLang="zh-CN" sz="1200" b="0" i="0" kern="1200" dirty="0">
                <a:solidFill>
                  <a:schemeClr val="tx1"/>
                </a:solidFill>
                <a:effectLst/>
                <a:latin typeface="+mn-lt"/>
                <a:ea typeface="+mn-ea"/>
                <a:cs typeface="+mn-cs"/>
              </a:rPr>
              <a:t>1:4,3:1,5:6</a:t>
            </a:r>
            <a:r>
              <a:rPr lang="en-US" altLang="zh-CN" sz="1200" b="0" i="0" kern="1200" dirty="0">
                <a:solidFill>
                  <a:schemeClr val="tx1"/>
                </a:solidFill>
                <a:effectLst/>
                <a:latin typeface="+mn-lt"/>
                <a:ea typeface="+mn-ea"/>
                <a:cs typeface="+mn-cs"/>
              </a:rPr>
              <a:t>】</a:t>
            </a:r>
            <a:endParaRPr lang="zh-CN" altLang="en-US" dirty="0"/>
          </a:p>
          <a:p>
            <a:r>
              <a:rPr lang="zh-CN" altLang="en-US" dirty="0"/>
              <a:t>✨应用：</a:t>
            </a:r>
          </a:p>
          <a:p>
            <a:r>
              <a:rPr lang="zh-CN" altLang="en-US" dirty="0"/>
              <a:t>神的宝座同时彰显</a:t>
            </a:r>
            <a:r>
              <a:rPr lang="zh-CN" altLang="en-US" b="1" dirty="0"/>
              <a:t>公义与恩典</a:t>
            </a:r>
            <a:r>
              <a:rPr lang="zh-CN" altLang="en-US" dirty="0"/>
              <a:t>；我们敬畏祂的威严，也安息在祂的信实中。作为“二十四位长老”的后裔，我们蒙召成为</a:t>
            </a:r>
            <a:r>
              <a:rPr lang="zh-CN" altLang="en-US" b="1" dirty="0"/>
              <a:t>敬拜与见证的子民</a:t>
            </a:r>
            <a:r>
              <a:rPr lang="zh-CN" altLang="en-US" dirty="0"/>
              <a:t>。圣灵如今仍在地上燃烧</a:t>
            </a:r>
            <a:r>
              <a:rPr lang="en-US" altLang="zh-CN" dirty="0"/>
              <a:t>——</a:t>
            </a:r>
            <a:r>
              <a:rPr lang="zh-CN" altLang="en-US" dirty="0"/>
              <a:t>呼召我们在圣洁与敬拜中与天上的异象对齐。</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3</a:t>
            </a:fld>
            <a:endParaRPr lang="en-AU"/>
          </a:p>
        </p:txBody>
      </p:sp>
    </p:spTree>
    <p:extLst>
      <p:ext uri="{BB962C8B-B14F-4D97-AF65-F5344CB8AC3E}">
        <p14:creationId xmlns:p14="http://schemas.microsoft.com/office/powerpoint/2010/main" val="268503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a:t>
            </a:r>
            <a:r>
              <a:rPr lang="en-AU" altLang="zh-CN" dirty="0"/>
              <a:t>6</a:t>
            </a:r>
            <a:r>
              <a:rPr lang="zh-CN" altLang="en-US" dirty="0"/>
              <a:t>宝座前好像一个玻璃海，如同水晶。”</a:t>
            </a:r>
            <a:endParaRPr lang="en-AU" altLang="zh-CN" dirty="0"/>
          </a:p>
          <a:p>
            <a:endParaRPr lang="zh-CN" altLang="en-US" dirty="0"/>
          </a:p>
          <a:p>
            <a:r>
              <a:rPr lang="zh-CN" altLang="en-US" dirty="0"/>
              <a:t>✨释义与讲道思路：</a:t>
            </a:r>
          </a:p>
          <a:p>
            <a:r>
              <a:rPr lang="zh-CN" altLang="en-US" dirty="0"/>
              <a:t>这节经文是天上异象的延伸，将我们带入宝座前的宁静与圣洁。</a:t>
            </a:r>
          </a:p>
          <a:p>
            <a:r>
              <a:rPr lang="en-US" altLang="zh-CN" dirty="0"/>
              <a:t>1️⃣ </a:t>
            </a:r>
            <a:r>
              <a:rPr lang="zh-CN" altLang="en-US" b="1" dirty="0"/>
              <a:t>“海”</a:t>
            </a:r>
            <a:r>
              <a:rPr lang="en-US" altLang="zh-CN" b="1" dirty="0"/>
              <a:t>——</a:t>
            </a:r>
            <a:r>
              <a:rPr lang="zh-CN" altLang="en-US" b="1" dirty="0"/>
              <a:t>象征分隔与洁净</a:t>
            </a:r>
            <a:br>
              <a:rPr lang="zh-CN" altLang="en-US" dirty="0"/>
            </a:br>
            <a:r>
              <a:rPr lang="zh-CN" altLang="en-US" dirty="0"/>
              <a:t>在旧约中，“海”常象征人和神之间的距离（如圣殿前的铜海，用以洗净祭司）。而在这里，海却变成了**“如玻璃、如水晶”</a:t>
            </a:r>
            <a:r>
              <a:rPr lang="en-US" altLang="zh-CN" b="1" dirty="0"/>
              <a:t>——</a:t>
            </a:r>
            <a:r>
              <a:rPr lang="zh-CN" altLang="en-US" b="1" dirty="0"/>
              <a:t>透明、平静、无波澜，代表</a:t>
            </a:r>
            <a:r>
              <a:rPr lang="zh-CN" altLang="en-US" dirty="0"/>
              <a:t>人与神之间的隔阂已被基督除去**，在祂宝座前一切都清明纯净。</a:t>
            </a:r>
          </a:p>
          <a:p>
            <a:r>
              <a:rPr lang="en-US" altLang="zh-CN" dirty="0"/>
              <a:t>2️⃣ </a:t>
            </a:r>
            <a:r>
              <a:rPr lang="zh-CN" altLang="en-US" b="1" dirty="0"/>
              <a:t>“如玻璃海”</a:t>
            </a:r>
            <a:r>
              <a:rPr lang="en-US" altLang="zh-CN" b="1" dirty="0"/>
              <a:t>——</a:t>
            </a:r>
            <a:r>
              <a:rPr lang="zh-CN" altLang="en-US" b="1" dirty="0"/>
              <a:t>神同在的平安与纯净</a:t>
            </a:r>
            <a:br>
              <a:rPr lang="zh-CN" altLang="en-US" dirty="0"/>
            </a:br>
            <a:r>
              <a:rPr lang="zh-CN" altLang="en-US" dirty="0"/>
              <a:t>海面平静如镜，象征在神的同在中没有混乱、没有波动，唯有完全的平安与秩序。世上的海常翻腾、象征不安与罪恶（参赛</a:t>
            </a:r>
            <a:r>
              <a:rPr lang="en-US" altLang="zh-CN" dirty="0"/>
              <a:t>57:20</a:t>
            </a:r>
            <a:r>
              <a:rPr lang="zh-CN" altLang="en-US" dirty="0"/>
              <a:t>），但天上的海是</a:t>
            </a:r>
            <a:r>
              <a:rPr lang="zh-CN" altLang="en-US" b="1" dirty="0"/>
              <a:t>完全安息的象征</a:t>
            </a:r>
            <a:r>
              <a:rPr lang="en-US" altLang="zh-CN" dirty="0"/>
              <a:t>——</a:t>
            </a:r>
            <a:r>
              <a:rPr lang="zh-CN" altLang="en-US" dirty="0"/>
              <a:t>彰显神国的稳定与圣洁。</a:t>
            </a:r>
          </a:p>
          <a:p>
            <a:r>
              <a:rPr lang="en-US" altLang="zh-CN" dirty="0"/>
              <a:t>3️⃣ </a:t>
            </a:r>
            <a:r>
              <a:rPr lang="zh-CN" altLang="en-US" b="1" dirty="0"/>
              <a:t>“如水晶”</a:t>
            </a:r>
            <a:r>
              <a:rPr lang="en-US" altLang="zh-CN" b="1" dirty="0"/>
              <a:t>——</a:t>
            </a:r>
            <a:r>
              <a:rPr lang="zh-CN" altLang="en-US" b="1" dirty="0"/>
              <a:t>彰显神荣耀的反射</a:t>
            </a:r>
            <a:br>
              <a:rPr lang="zh-CN" altLang="en-US" dirty="0"/>
            </a:br>
            <a:r>
              <a:rPr lang="zh-CN" altLang="en-US" dirty="0"/>
              <a:t>水晶般的透明让神的荣耀得以完全反射与显明。这意味着：在神宝座前的一切，都完全向祂敞开、毫无遮掩。祂的光照彻全地，没有隐藏。</a:t>
            </a:r>
            <a:endParaRPr lang="en-AU" altLang="zh-CN" dirty="0"/>
          </a:p>
          <a:p>
            <a:endParaRPr lang="zh-CN" altLang="en-US" dirty="0"/>
          </a:p>
          <a:p>
            <a:r>
              <a:rPr lang="zh-CN" altLang="en-US" dirty="0"/>
              <a:t>✨属灵应用：</a:t>
            </a:r>
          </a:p>
          <a:p>
            <a:r>
              <a:rPr lang="zh-CN" altLang="en-US" dirty="0"/>
              <a:t>当我们亲近神时，我们的心也要如“玻璃海”</a:t>
            </a:r>
            <a:r>
              <a:rPr lang="en-US" altLang="zh-CN" dirty="0"/>
              <a:t>——</a:t>
            </a:r>
            <a:r>
              <a:rPr lang="zh-CN" altLang="en-US" dirty="0"/>
              <a:t>透明、平静、无阻隔。神要洁净我们的内心，使我们能在祂面前反射祂的荣耀，而不是被世事的波浪搅动。天上的景象提醒我们：</a:t>
            </a:r>
            <a:r>
              <a:rPr lang="zh-CN" altLang="en-US" b="1" dirty="0"/>
              <a:t>真正的平安，不在环境无浪，而在宝座面前的同在。</a:t>
            </a:r>
            <a:endParaRPr lang="zh-CN" altLang="en-US" dirty="0"/>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4</a:t>
            </a:fld>
            <a:endParaRPr lang="en-AU"/>
          </a:p>
        </p:txBody>
      </p:sp>
    </p:spTree>
    <p:extLst>
      <p:ext uri="{BB962C8B-B14F-4D97-AF65-F5344CB8AC3E}">
        <p14:creationId xmlns:p14="http://schemas.microsoft.com/office/powerpoint/2010/main" val="81485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这句话可以作为启示录</a:t>
            </a:r>
            <a:r>
              <a:rPr lang="en-US" altLang="zh-CN" dirty="0"/>
              <a:t>4:6</a:t>
            </a:r>
            <a:r>
              <a:rPr lang="zh-CN" altLang="en-US" dirty="0"/>
              <a:t>的一个重要属灵洞见：</a:t>
            </a:r>
            <a:endParaRPr lang="en-AU" altLang="zh-CN" dirty="0"/>
          </a:p>
          <a:p>
            <a:endParaRPr lang="zh-CN" altLang="en-US" dirty="0"/>
          </a:p>
          <a:p>
            <a:r>
              <a:rPr lang="zh-CN" altLang="en-US" b="1" dirty="0">
                <a:highlight>
                  <a:srgbClr val="FFFF00"/>
                </a:highlight>
              </a:rPr>
              <a:t>“玻璃（</a:t>
            </a:r>
            <a:r>
              <a:rPr lang="en-US" altLang="zh-CN" b="1" dirty="0">
                <a:highlight>
                  <a:srgbClr val="FFFF00"/>
                </a:highlight>
              </a:rPr>
              <a:t>glass</a:t>
            </a:r>
            <a:r>
              <a:rPr lang="zh-CN" altLang="en-US" b="1" dirty="0">
                <a:highlight>
                  <a:srgbClr val="FFFF00"/>
                </a:highlight>
              </a:rPr>
              <a:t>）将一件事物与另一件事物分开。</a:t>
            </a:r>
            <a:r>
              <a:rPr lang="zh-CN" altLang="en-US" dirty="0">
                <a:highlight>
                  <a:srgbClr val="FFFF00"/>
                </a:highlight>
              </a:rPr>
              <a:t>”</a:t>
            </a:r>
            <a:endParaRPr lang="en-AU" altLang="zh-CN" dirty="0">
              <a:highlight>
                <a:srgbClr val="FFFF00"/>
              </a:highlight>
            </a:endParaRPr>
          </a:p>
          <a:p>
            <a:endParaRPr lang="zh-CN" altLang="en-US" dirty="0">
              <a:highlight>
                <a:srgbClr val="FFFF00"/>
              </a:highlight>
            </a:endParaRPr>
          </a:p>
          <a:p>
            <a:r>
              <a:rPr lang="zh-CN" altLang="en-US" dirty="0"/>
              <a:t>在经文里，</a:t>
            </a:r>
            <a:r>
              <a:rPr lang="zh-CN" altLang="en-US" b="1" dirty="0"/>
              <a:t>宝座前的玻璃海</a:t>
            </a:r>
            <a:r>
              <a:rPr lang="zh-CN" altLang="en-US" dirty="0"/>
              <a:t>不仅象征平静与纯净，也象征</a:t>
            </a:r>
            <a:r>
              <a:rPr lang="zh-CN" altLang="en-US" b="1" dirty="0"/>
              <a:t>神与人、神的荣耀与世俗混乱之间的界限</a:t>
            </a:r>
            <a:r>
              <a:rPr lang="zh-CN" altLang="en-US" dirty="0"/>
              <a:t>。</a:t>
            </a:r>
          </a:p>
          <a:p>
            <a:r>
              <a:rPr lang="zh-CN" altLang="en-US" dirty="0"/>
              <a:t>玻璃是透明的，所以我们能看见神的荣耀，但它同时把我们与神的绝对圣洁隔开</a:t>
            </a:r>
            <a:r>
              <a:rPr lang="en-US" altLang="zh-CN" dirty="0"/>
              <a:t>——</a:t>
            </a:r>
            <a:r>
              <a:rPr lang="zh-CN" altLang="en-US" dirty="0"/>
              <a:t>提醒我们：</a:t>
            </a:r>
            <a:r>
              <a:rPr lang="zh-CN" altLang="en-US" b="1" dirty="0"/>
              <a:t>尽管我们能亲近祂，但我们仍要在祂圣洁的光中保持敬畏与洁净</a:t>
            </a:r>
            <a:r>
              <a:rPr lang="zh-CN" altLang="en-US" dirty="0"/>
              <a:t>。</a:t>
            </a:r>
          </a:p>
          <a:p>
            <a:r>
              <a:rPr lang="zh-CN" altLang="en-US" dirty="0"/>
              <a:t>玻璃的分隔也是保护，防止我们直接触碰不洁的事物或被祂的圣洁完全震慑。它让人“在安全的距离内敬拜”，同时看到完全的荣耀。</a:t>
            </a:r>
          </a:p>
          <a:p>
            <a:r>
              <a:rPr lang="zh-CN" altLang="en-US" dirty="0"/>
              <a:t>✨属灵应用：</a:t>
            </a:r>
          </a:p>
          <a:p>
            <a:r>
              <a:rPr lang="zh-CN" altLang="en-US" b="1" dirty="0"/>
              <a:t>敬畏与靠近并存</a:t>
            </a:r>
            <a:r>
              <a:rPr lang="zh-CN" altLang="en-US" dirty="0"/>
              <a:t>：我们可以通过祷告、敬拜进入神同在，但仍需意识到神的圣洁不可亵渎。</a:t>
            </a:r>
          </a:p>
          <a:p>
            <a:r>
              <a:rPr lang="zh-CN" altLang="en-US" b="1" dirty="0"/>
              <a:t>界限与秩序</a:t>
            </a:r>
            <a:r>
              <a:rPr lang="zh-CN" altLang="en-US" dirty="0"/>
              <a:t>：属灵生命中，神用界限保护我们免于世俗或罪的干扰，同时让我们看见属天的真实。</a:t>
            </a:r>
          </a:p>
          <a:p>
            <a:r>
              <a:rPr lang="zh-CN" altLang="en-US" b="1" dirty="0"/>
              <a:t>透明与反射</a:t>
            </a:r>
            <a:r>
              <a:rPr lang="zh-CN" altLang="en-US" dirty="0"/>
              <a:t>：像玻璃一样，允许神的光透入并反射出荣耀，让我们内心透明、无掩藏。</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5</a:t>
            </a:fld>
            <a:endParaRPr lang="en-AU"/>
          </a:p>
        </p:txBody>
      </p:sp>
    </p:spTree>
    <p:extLst>
      <p:ext uri="{BB962C8B-B14F-4D97-AF65-F5344CB8AC3E}">
        <p14:creationId xmlns:p14="http://schemas.microsoft.com/office/powerpoint/2010/main" val="1913358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000" dirty="0"/>
              <a:t>“</a:t>
            </a:r>
            <a:r>
              <a:rPr lang="en-AU" altLang="zh-CN" sz="1000" dirty="0"/>
              <a:t>6</a:t>
            </a:r>
            <a:r>
              <a:rPr lang="zh-CN" altLang="en-US" sz="1000" dirty="0"/>
              <a:t>在宝座的中心，环绕宝座的，有四个活物，各有眼睛，前后都满了眼睛。</a:t>
            </a:r>
            <a:r>
              <a:rPr lang="en-AU" altLang="zh-CN" sz="1000" dirty="0"/>
              <a:t>7</a:t>
            </a:r>
            <a:r>
              <a:rPr lang="zh-CN" altLang="en-US" sz="1000" dirty="0"/>
              <a:t>第一个活物像狮子，第二个像牛犊，第三个像人的脸，第四个像飞鹰。</a:t>
            </a:r>
            <a:r>
              <a:rPr lang="en-AU" altLang="zh-CN" sz="1000" dirty="0"/>
              <a:t>8</a:t>
            </a:r>
            <a:r>
              <a:rPr lang="zh-CN" altLang="en-US" sz="1000" dirty="0"/>
              <a:t>四个活物各有六个翅膀，周身满了眼睛，包括翅膀底下。”</a:t>
            </a:r>
            <a:br>
              <a:rPr lang="zh-CN" altLang="en-US" sz="1000" dirty="0"/>
            </a:br>
            <a:endParaRPr lang="en-AU" altLang="zh-CN" sz="1000" dirty="0"/>
          </a:p>
          <a:p>
            <a:r>
              <a:rPr lang="en-US" altLang="zh-CN" sz="1000" dirty="0"/>
              <a:t>1️⃣ </a:t>
            </a:r>
            <a:r>
              <a:rPr lang="zh-CN" altLang="en-US" sz="1000" b="1" dirty="0"/>
              <a:t>四个活物</a:t>
            </a:r>
            <a:r>
              <a:rPr lang="en-US" altLang="zh-CN" sz="1000" b="1" dirty="0"/>
              <a:t>——</a:t>
            </a:r>
            <a:r>
              <a:rPr lang="zh-CN" altLang="en-US" sz="1000" b="1" dirty="0"/>
              <a:t>代表全方位的创造与神的荣耀</a:t>
            </a:r>
            <a:endParaRPr lang="zh-CN" altLang="en-US" sz="1000" dirty="0"/>
          </a:p>
          <a:p>
            <a:r>
              <a:rPr lang="zh-CN" altLang="en-US" sz="1000" b="1" dirty="0"/>
              <a:t>狮子</a:t>
            </a:r>
            <a:r>
              <a:rPr lang="zh-CN" altLang="en-US" sz="1000" dirty="0"/>
              <a:t>：象征权柄、勇敢和威严。</a:t>
            </a:r>
          </a:p>
          <a:p>
            <a:r>
              <a:rPr lang="zh-CN" altLang="en-US" sz="1000" b="1" dirty="0"/>
              <a:t>牛犊（公牛）</a:t>
            </a:r>
            <a:r>
              <a:rPr lang="zh-CN" altLang="en-US" sz="1000" dirty="0"/>
              <a:t>：象征力量、勤劳和耐力。</a:t>
            </a:r>
          </a:p>
          <a:p>
            <a:r>
              <a:rPr lang="zh-CN" altLang="en-US" sz="1000" b="1" dirty="0"/>
              <a:t>人的脸</a:t>
            </a:r>
            <a:r>
              <a:rPr lang="zh-CN" altLang="en-US" sz="1000" dirty="0"/>
              <a:t>：象征智慧、理性和神造人的形象。</a:t>
            </a:r>
          </a:p>
          <a:p>
            <a:r>
              <a:rPr lang="zh-CN" altLang="en-US" sz="1000" b="1" dirty="0"/>
              <a:t>飞鹰</a:t>
            </a:r>
            <a:r>
              <a:rPr lang="zh-CN" altLang="en-US" sz="1000" dirty="0"/>
              <a:t>：象征速度、敏锐与高远的视野。</a:t>
            </a:r>
          </a:p>
          <a:p>
            <a:r>
              <a:rPr lang="zh-CN" altLang="en-US" sz="1000" dirty="0"/>
              <a:t>四个活物涵盖天地受造界的精华：陆地、天空与人类的智慧。它们环绕宝座，象征万物都在神荣耀面前敬拜。</a:t>
            </a:r>
          </a:p>
          <a:p>
            <a:r>
              <a:rPr lang="en-US" altLang="zh-CN" sz="1000" dirty="0"/>
              <a:t>2️⃣ </a:t>
            </a:r>
            <a:r>
              <a:rPr lang="zh-CN" altLang="en-US" sz="1000" b="1" dirty="0"/>
              <a:t>满眼睛</a:t>
            </a:r>
            <a:r>
              <a:rPr lang="en-US" altLang="zh-CN" sz="1000" b="1" dirty="0"/>
              <a:t>——</a:t>
            </a:r>
            <a:r>
              <a:rPr lang="zh-CN" altLang="en-US" sz="1000" b="1" dirty="0"/>
              <a:t>全知与洞察</a:t>
            </a:r>
            <a:br>
              <a:rPr lang="zh-CN" altLang="en-US" sz="1000" dirty="0"/>
            </a:br>
            <a:r>
              <a:rPr lang="zh-CN" altLang="en-US" sz="1000" dirty="0"/>
              <a:t>活物前后及翅膀下满是眼睛，显示它们能完全洞察万事。它提醒我们：神的创造不是片面的，祂的权能和审判</a:t>
            </a:r>
            <a:r>
              <a:rPr lang="zh-CN" altLang="en-US" sz="1000" b="1" dirty="0"/>
              <a:t>无所不知，无所不见</a:t>
            </a:r>
            <a:r>
              <a:rPr lang="zh-CN" altLang="en-US" sz="1000" dirty="0"/>
              <a:t>。</a:t>
            </a:r>
          </a:p>
          <a:p>
            <a:r>
              <a:rPr lang="en-US" altLang="zh-CN" sz="1000" dirty="0"/>
              <a:t>3️⃣ </a:t>
            </a:r>
            <a:r>
              <a:rPr lang="zh-CN" altLang="en-US" sz="1000" b="1" dirty="0"/>
              <a:t>六翼</a:t>
            </a:r>
            <a:r>
              <a:rPr lang="en-US" altLang="zh-CN" sz="1000" b="1" dirty="0"/>
              <a:t>——</a:t>
            </a:r>
            <a:r>
              <a:rPr lang="zh-CN" altLang="en-US" sz="1000" b="1" dirty="0"/>
              <a:t>行动与服事的能力</a:t>
            </a:r>
            <a:br>
              <a:rPr lang="zh-CN" altLang="en-US" sz="1000" dirty="0"/>
            </a:br>
            <a:r>
              <a:rPr lang="zh-CN" altLang="en-US" sz="1000" dirty="0"/>
              <a:t>六翼象征完全的行动力与迅速执行神旨意的能力。天上敬拜不仅是静态的，也是一种</a:t>
            </a:r>
            <a:r>
              <a:rPr lang="zh-CN" altLang="en-US" sz="1000" b="1" dirty="0"/>
              <a:t>充满能力的服事</a:t>
            </a:r>
            <a:r>
              <a:rPr lang="zh-CN" altLang="en-US" sz="1000" dirty="0"/>
              <a:t>。</a:t>
            </a:r>
          </a:p>
          <a:p>
            <a:r>
              <a:rPr lang="en-US" altLang="zh-CN" sz="1000" dirty="0"/>
              <a:t>4️⃣ </a:t>
            </a:r>
            <a:r>
              <a:rPr lang="zh-CN" altLang="en-US" sz="1000" b="1" dirty="0"/>
              <a:t>永恒敬拜</a:t>
            </a:r>
            <a:r>
              <a:rPr lang="en-US" altLang="zh-CN" sz="1000" b="1" dirty="0"/>
              <a:t>——</a:t>
            </a:r>
            <a:r>
              <a:rPr lang="zh-CN" altLang="en-US" sz="1000" b="1" dirty="0"/>
              <a:t>神圣洁的呼召</a:t>
            </a:r>
            <a:br>
              <a:rPr lang="zh-CN" altLang="en-US" sz="1000" dirty="0"/>
            </a:br>
            <a:r>
              <a:rPr lang="zh-CN" altLang="en-US" sz="1000" dirty="0"/>
              <a:t>接下来的经文指出这些活物昼夜不停呼喊：“圣哉！圣哉！圣哉！”这表明神的圣洁配得永恒敬拜，提醒我们敬拜不仅是仪式，更是生命的状态。</a:t>
            </a:r>
          </a:p>
          <a:p>
            <a:endParaRPr lang="en-AU" altLang="zh-CN" sz="1000" b="1" dirty="0"/>
          </a:p>
          <a:p>
            <a:r>
              <a:rPr lang="zh-CN" altLang="en-US" sz="1000" b="1" dirty="0"/>
              <a:t>效法活物的敬拜</a:t>
            </a:r>
            <a:r>
              <a:rPr lang="zh-CN" altLang="en-US" sz="1000" dirty="0"/>
              <a:t>：在生活中全心敬拜神，保持属灵敏锐。</a:t>
            </a:r>
          </a:p>
          <a:p>
            <a:r>
              <a:rPr lang="zh-CN" altLang="en-US" sz="1000" b="1" dirty="0"/>
              <a:t>信靠神的全知</a:t>
            </a:r>
            <a:r>
              <a:rPr lang="zh-CN" altLang="en-US" sz="1000" dirty="0"/>
              <a:t>：神洞察一切，我们的生活在祂掌管之下。</a:t>
            </a:r>
          </a:p>
          <a:p>
            <a:r>
              <a:rPr lang="zh-CN" altLang="en-US" sz="1000" b="1" dirty="0"/>
              <a:t>行动与服事</a:t>
            </a:r>
            <a:r>
              <a:rPr lang="zh-CN" altLang="en-US" sz="1000" dirty="0"/>
              <a:t>：敬拜应伴随顺服与行动，如活物迅速执行神旨意。</a:t>
            </a:r>
          </a:p>
          <a:p>
            <a:r>
              <a:rPr lang="zh-CN" altLang="en-US" sz="1000" b="1" dirty="0"/>
              <a:t>持续敬拜的生活</a:t>
            </a:r>
            <a:r>
              <a:rPr lang="zh-CN" altLang="en-US" sz="1000" dirty="0"/>
              <a:t>：我们也被召在平凡生活中不断荣耀神。</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6</a:t>
            </a:fld>
            <a:endParaRPr lang="en-AU"/>
          </a:p>
        </p:txBody>
      </p:sp>
    </p:spTree>
    <p:extLst>
      <p:ext uri="{BB962C8B-B14F-4D97-AF65-F5344CB8AC3E}">
        <p14:creationId xmlns:p14="http://schemas.microsoft.com/office/powerpoint/2010/main" val="1309206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dirty="0"/>
              <a:t>第四个像飞鹰。</a:t>
            </a:r>
            <a:r>
              <a:rPr lang="en-AU" altLang="zh-CN" sz="1200" dirty="0"/>
              <a:t>8</a:t>
            </a:r>
            <a:r>
              <a:rPr lang="zh-CN" altLang="en-US" sz="1200" dirty="0"/>
              <a:t>四个活物各有六个翅膀，周身满了眼睛，包括翅膀底下。”</a:t>
            </a:r>
            <a:endParaRPr lang="en-AU" altLang="zh-CN" sz="1200" dirty="0"/>
          </a:p>
          <a:p>
            <a:endParaRPr lang="en-AU" altLang="zh-CN" sz="1200" b="1" dirty="0"/>
          </a:p>
          <a:p>
            <a:r>
              <a:rPr lang="zh-CN" altLang="en-US" sz="1200" b="1" dirty="0"/>
              <a:t>飞鹰</a:t>
            </a:r>
            <a:r>
              <a:rPr lang="zh-CN" altLang="en-US" sz="1200" dirty="0"/>
              <a:t>：象征速度、敏锐与高远的视野。</a:t>
            </a:r>
          </a:p>
          <a:p>
            <a:r>
              <a:rPr lang="zh-CN" altLang="en-US" sz="1200" dirty="0"/>
              <a:t>四个活物涵盖天地受造界的精华：陆地、天空与人类的智慧。它们环绕宝座，象征万物都在神荣耀面前敬拜。</a:t>
            </a:r>
          </a:p>
          <a:p>
            <a:r>
              <a:rPr lang="en-US" altLang="zh-CN" sz="1200" dirty="0"/>
              <a:t>2️⃣ </a:t>
            </a:r>
            <a:r>
              <a:rPr lang="zh-CN" altLang="en-US" sz="1200" b="1" dirty="0"/>
              <a:t>满眼睛</a:t>
            </a:r>
            <a:r>
              <a:rPr lang="en-US" altLang="zh-CN" sz="1200" b="1" dirty="0"/>
              <a:t>——</a:t>
            </a:r>
            <a:r>
              <a:rPr lang="zh-CN" altLang="en-US" sz="1200" b="1" dirty="0"/>
              <a:t>全知与洞察</a:t>
            </a:r>
            <a:br>
              <a:rPr lang="zh-CN" altLang="en-US" sz="1200" dirty="0"/>
            </a:br>
            <a:r>
              <a:rPr lang="zh-CN" altLang="en-US" sz="1200" dirty="0"/>
              <a:t>活物前后及翅膀下满是眼睛，显示它们能完全洞察万事。它提醒我们：神的创造不是片面的，祂的权能和审判</a:t>
            </a:r>
            <a:r>
              <a:rPr lang="zh-CN" altLang="en-US" sz="1200" b="1" dirty="0"/>
              <a:t>无所不知，无所不见</a:t>
            </a:r>
            <a:r>
              <a:rPr lang="zh-CN" altLang="en-US" sz="1200" dirty="0"/>
              <a:t>。</a:t>
            </a:r>
          </a:p>
          <a:p>
            <a:r>
              <a:rPr lang="en-US" altLang="zh-CN" sz="1200" dirty="0"/>
              <a:t>3️⃣ </a:t>
            </a:r>
            <a:r>
              <a:rPr lang="zh-CN" altLang="en-US" sz="1200" b="1" dirty="0"/>
              <a:t>六翼</a:t>
            </a:r>
            <a:r>
              <a:rPr lang="en-US" altLang="zh-CN" sz="1200" b="1" dirty="0"/>
              <a:t>——</a:t>
            </a:r>
            <a:r>
              <a:rPr lang="zh-CN" altLang="en-US" sz="1200" b="1" dirty="0"/>
              <a:t>行动与服事的能力</a:t>
            </a:r>
            <a:br>
              <a:rPr lang="zh-CN" altLang="en-US" sz="1200" dirty="0"/>
            </a:br>
            <a:r>
              <a:rPr lang="zh-CN" altLang="en-US" sz="1200" dirty="0"/>
              <a:t>六翼象征完全的行动力与迅速执行神旨意的能力。天上敬拜不仅是静态的，也是一种</a:t>
            </a:r>
            <a:r>
              <a:rPr lang="zh-CN" altLang="en-US" sz="1200" b="1" dirty="0"/>
              <a:t>充满能力的服事</a:t>
            </a:r>
            <a:r>
              <a:rPr lang="zh-CN" altLang="en-US" sz="1200" dirty="0"/>
              <a:t>。</a:t>
            </a:r>
          </a:p>
          <a:p>
            <a:endParaRPr lang="en-AU" dirty="0"/>
          </a:p>
          <a:p>
            <a:r>
              <a:rPr lang="zh-CN" altLang="en-US" sz="1200" b="1" dirty="0"/>
              <a:t>信靠神的全知</a:t>
            </a:r>
            <a:r>
              <a:rPr lang="zh-CN" altLang="en-US" sz="1200" dirty="0"/>
              <a:t>：神洞察一切，我们的生活在祂掌管之下。</a:t>
            </a:r>
          </a:p>
          <a:p>
            <a:r>
              <a:rPr lang="zh-CN" altLang="en-US" sz="1200" b="1" dirty="0"/>
              <a:t>行动与服事</a:t>
            </a:r>
            <a:r>
              <a:rPr lang="zh-CN" altLang="en-US" sz="1200" dirty="0"/>
              <a:t>：敬拜应伴随顺服与行动，如活物迅速执行神旨意。</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7</a:t>
            </a:fld>
            <a:endParaRPr lang="en-AU"/>
          </a:p>
        </p:txBody>
      </p:sp>
    </p:spTree>
    <p:extLst>
      <p:ext uri="{BB962C8B-B14F-4D97-AF65-F5344CB8AC3E}">
        <p14:creationId xmlns:p14="http://schemas.microsoft.com/office/powerpoint/2010/main" val="133437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a:t>“</a:t>
            </a:r>
            <a:r>
              <a:rPr lang="en-AU" altLang="zh-CN" dirty="0"/>
              <a:t>8</a:t>
            </a:r>
            <a:r>
              <a:rPr lang="zh-CN" altLang="en-US" dirty="0"/>
              <a:t>昼夜不住地说：‘圣哉！圣哉！圣哉！全能的主神，昔在、今在、以后永在！’”</a:t>
            </a:r>
            <a:br>
              <a:rPr lang="zh-CN" altLang="en-US" dirty="0"/>
            </a:br>
            <a:endParaRPr lang="en-AU" altLang="zh-CN" dirty="0"/>
          </a:p>
          <a:p>
            <a:r>
              <a:rPr lang="en-US" altLang="zh-CN" dirty="0"/>
              <a:t>1️⃣ </a:t>
            </a:r>
            <a:r>
              <a:rPr lang="zh-CN" altLang="en-US" b="1" dirty="0"/>
              <a:t>昼夜不断</a:t>
            </a:r>
            <a:r>
              <a:rPr lang="en-US" altLang="zh-CN" b="1" dirty="0"/>
              <a:t>——</a:t>
            </a:r>
            <a:r>
              <a:rPr lang="zh-CN" altLang="en-US" b="1" dirty="0"/>
              <a:t>永恒敬拜的呼召</a:t>
            </a:r>
            <a:br>
              <a:rPr lang="zh-CN" altLang="en-US" dirty="0"/>
            </a:br>
            <a:r>
              <a:rPr lang="zh-CN" altLang="en-US" dirty="0"/>
              <a:t>四个活物不停地宣告神的圣洁，提醒我们：在天上，敬拜不是偶尔的活动，而是永恒的生命状态。敬拜应成为我们生活的节奏</a:t>
            </a:r>
            <a:r>
              <a:rPr lang="en-US" altLang="zh-CN" dirty="0"/>
              <a:t>——</a:t>
            </a:r>
            <a:r>
              <a:rPr lang="zh-CN" altLang="en-US" dirty="0"/>
              <a:t>无论白天黑夜，心中都要有神的荣耀。</a:t>
            </a:r>
          </a:p>
          <a:p>
            <a:r>
              <a:rPr lang="en-US" altLang="zh-CN" dirty="0"/>
              <a:t>2️⃣ </a:t>
            </a:r>
            <a:r>
              <a:rPr lang="zh-CN" altLang="en-US" b="1" dirty="0"/>
              <a:t>圣哉！圣哉！圣哉！</a:t>
            </a:r>
            <a:r>
              <a:rPr lang="en-US" altLang="zh-CN" b="1" dirty="0"/>
              <a:t>——</a:t>
            </a:r>
            <a:r>
              <a:rPr lang="zh-CN" altLang="en-US" b="1" dirty="0"/>
              <a:t>三重强调神的完全圣洁</a:t>
            </a:r>
            <a:br>
              <a:rPr lang="zh-CN" altLang="en-US" dirty="0"/>
            </a:br>
            <a:r>
              <a:rPr lang="zh-CN" altLang="en-US" dirty="0"/>
              <a:t>“三次圣哉”象征神圣洁的极致与完全，呼应以赛亚书</a:t>
            </a:r>
            <a:r>
              <a:rPr lang="en-US" altLang="zh-CN" dirty="0"/>
              <a:t>6</a:t>
            </a:r>
            <a:r>
              <a:rPr lang="zh-CN" altLang="en-US" dirty="0"/>
              <a:t>章</a:t>
            </a:r>
            <a:r>
              <a:rPr lang="en-US" altLang="zh-CN" dirty="0"/>
              <a:t>6</a:t>
            </a:r>
            <a:r>
              <a:rPr lang="zh-CN" altLang="en-US" dirty="0"/>
              <a:t>节中的天使敬拜，显示天上敬拜的焦点永远是</a:t>
            </a:r>
            <a:r>
              <a:rPr lang="zh-CN" altLang="en-US" b="1" dirty="0"/>
              <a:t>神的圣洁</a:t>
            </a:r>
            <a:r>
              <a:rPr lang="zh-CN" altLang="en-US" dirty="0"/>
              <a:t>。</a:t>
            </a:r>
          </a:p>
          <a:p>
            <a:r>
              <a:rPr lang="en-US" altLang="zh-CN" dirty="0"/>
              <a:t>3️⃣ </a:t>
            </a:r>
            <a:r>
              <a:rPr lang="zh-CN" altLang="en-US" b="1" dirty="0"/>
              <a:t>全能的主神</a:t>
            </a:r>
            <a:r>
              <a:rPr lang="en-US" altLang="zh-CN" b="1" dirty="0"/>
              <a:t>——</a:t>
            </a:r>
            <a:r>
              <a:rPr lang="zh-CN" altLang="en-US" b="1" dirty="0"/>
              <a:t>掌权与守恒的保证</a:t>
            </a:r>
            <a:br>
              <a:rPr lang="zh-CN" altLang="en-US" dirty="0"/>
            </a:br>
            <a:r>
              <a:rPr lang="zh-CN" altLang="en-US" dirty="0"/>
              <a:t>神被称为“全能的主神”，显示祂掌控万有，祂的权能是绝对的。无论世事如何混乱，天上的敬拜提醒我们</a:t>
            </a:r>
            <a:r>
              <a:rPr lang="zh-CN" altLang="en-US" b="1" dirty="0"/>
              <a:t>神永远掌权</a:t>
            </a:r>
            <a:r>
              <a:rPr lang="zh-CN" altLang="en-US" dirty="0"/>
              <a:t>。</a:t>
            </a:r>
          </a:p>
          <a:p>
            <a:r>
              <a:rPr lang="en-US" altLang="zh-CN" dirty="0"/>
              <a:t>4️⃣ </a:t>
            </a:r>
            <a:r>
              <a:rPr lang="zh-CN" altLang="en-US" b="1" dirty="0"/>
              <a:t>昔在、今在、以后永在</a:t>
            </a:r>
            <a:r>
              <a:rPr lang="en-US" altLang="zh-CN" b="1" dirty="0"/>
              <a:t>——</a:t>
            </a:r>
            <a:r>
              <a:rPr lang="zh-CN" altLang="en-US" b="1" dirty="0"/>
              <a:t>超越时间的永恒</a:t>
            </a:r>
            <a:br>
              <a:rPr lang="zh-CN" altLang="en-US" dirty="0"/>
            </a:br>
            <a:r>
              <a:rPr lang="zh-CN" altLang="en-US" dirty="0"/>
              <a:t>这句话强调神的永恒性：过去、现在、未来，祂始终不变。我们的盼望和安全都在于这位不改变的神。</a:t>
            </a:r>
          </a:p>
          <a:p>
            <a:r>
              <a:rPr lang="zh-CN" altLang="en-US" dirty="0"/>
              <a:t>✨属灵应用：</a:t>
            </a:r>
          </a:p>
          <a:p>
            <a:r>
              <a:rPr lang="zh-CN" altLang="en-US" b="1" dirty="0"/>
              <a:t>效法天上的敬拜</a:t>
            </a:r>
            <a:r>
              <a:rPr lang="zh-CN" altLang="en-US" dirty="0"/>
              <a:t>：我们的生活中也应常存敬虔和对神的赞美。</a:t>
            </a:r>
          </a:p>
          <a:p>
            <a:r>
              <a:rPr lang="zh-CN" altLang="en-US" b="1" dirty="0"/>
              <a:t>在困境中依靠神的全能</a:t>
            </a:r>
            <a:r>
              <a:rPr lang="zh-CN" altLang="en-US" dirty="0"/>
              <a:t>：记住神昔在、今在、以后永在，给我们稳固的信心。</a:t>
            </a:r>
          </a:p>
          <a:p>
            <a:r>
              <a:rPr lang="zh-CN" altLang="en-US" b="1" dirty="0"/>
              <a:t>将圣洁放在中心</a:t>
            </a:r>
            <a:r>
              <a:rPr lang="zh-CN" altLang="en-US" dirty="0"/>
              <a:t>：敬拜的焦点永远是神的圣洁，而不是环境或个人需求。</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8</a:t>
            </a:fld>
            <a:endParaRPr lang="en-AU"/>
          </a:p>
        </p:txBody>
      </p:sp>
    </p:spTree>
    <p:extLst>
      <p:ext uri="{BB962C8B-B14F-4D97-AF65-F5344CB8AC3E}">
        <p14:creationId xmlns:p14="http://schemas.microsoft.com/office/powerpoint/2010/main" val="69525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b="1" dirty="0"/>
              <a:t>“</a:t>
            </a:r>
            <a:r>
              <a:rPr lang="en-US" altLang="zh-CN" b="1" dirty="0"/>
              <a:t>Holy”</a:t>
            </a:r>
            <a:r>
              <a:rPr lang="zh-CN" altLang="en-US" b="1" dirty="0"/>
              <a:t>意指“与众不同、特别、被分别出来的。”</a:t>
            </a:r>
            <a:endParaRPr lang="en-US" altLang="zh-CN" b="1" dirty="0"/>
          </a:p>
          <a:p>
            <a:endParaRPr lang="zh-CN" altLang="en-US" dirty="0"/>
          </a:p>
          <a:p>
            <a:r>
              <a:rPr lang="zh-CN" altLang="en-US" dirty="0"/>
              <a:t>结合启示录</a:t>
            </a:r>
            <a:r>
              <a:rPr lang="en-US" altLang="zh-CN" dirty="0"/>
              <a:t>4:8</a:t>
            </a:r>
            <a:r>
              <a:rPr lang="zh-CN" altLang="en-US" dirty="0"/>
              <a:t>里的天上敬拜：</a:t>
            </a:r>
          </a:p>
          <a:p>
            <a:r>
              <a:rPr lang="en-US" altLang="zh-CN" dirty="0"/>
              <a:t>1️⃣ </a:t>
            </a:r>
            <a:r>
              <a:rPr lang="zh-CN" altLang="en-US" b="1" dirty="0"/>
              <a:t>神是完全圣洁的</a:t>
            </a:r>
            <a:endParaRPr lang="zh-CN" altLang="en-US" dirty="0"/>
          </a:p>
          <a:p>
            <a:r>
              <a:rPr lang="zh-CN" altLang="en-US" dirty="0"/>
              <a:t>“圣哉！圣哉！圣哉！”三重强调神的</a:t>
            </a:r>
            <a:r>
              <a:rPr lang="zh-CN" altLang="en-US" b="1" dirty="0"/>
              <a:t>完全不同、卓越与尊崇</a:t>
            </a:r>
            <a:r>
              <a:rPr lang="zh-CN" altLang="en-US" dirty="0"/>
              <a:t>。</a:t>
            </a:r>
          </a:p>
          <a:p>
            <a:r>
              <a:rPr lang="zh-CN" altLang="en-US" dirty="0"/>
              <a:t>神与世上万物完全不同，祂是完全纯净、至高无上的。</a:t>
            </a:r>
          </a:p>
          <a:p>
            <a:r>
              <a:rPr lang="en-US" altLang="zh-CN" dirty="0"/>
              <a:t>2️⃣ </a:t>
            </a:r>
            <a:r>
              <a:rPr lang="zh-CN" altLang="en-US" b="1" dirty="0"/>
              <a:t>圣洁意味着分别与敬畏</a:t>
            </a:r>
            <a:endParaRPr lang="zh-CN" altLang="en-US" dirty="0"/>
          </a:p>
          <a:p>
            <a:r>
              <a:rPr lang="zh-CN" altLang="en-US" dirty="0"/>
              <a:t>神被分别出来，配得敬拜与荣耀。</a:t>
            </a:r>
          </a:p>
          <a:p>
            <a:r>
              <a:rPr lang="zh-CN" altLang="en-US" dirty="0"/>
              <a:t>我们在敬拜祂时，也被呼召</a:t>
            </a:r>
            <a:r>
              <a:rPr lang="zh-CN" altLang="en-US" b="1" dirty="0"/>
              <a:t>将生活分别出来，过圣洁、荣耀神的生活</a:t>
            </a:r>
            <a:r>
              <a:rPr lang="zh-CN" altLang="en-US" dirty="0"/>
              <a:t>。</a:t>
            </a:r>
          </a:p>
          <a:p>
            <a:r>
              <a:rPr lang="en-US" altLang="zh-CN" dirty="0"/>
              <a:t>3️⃣ </a:t>
            </a:r>
            <a:r>
              <a:rPr lang="zh-CN" altLang="en-US" b="1" dirty="0"/>
              <a:t>圣洁的敬拜与生命实践</a:t>
            </a:r>
            <a:endParaRPr lang="zh-CN" altLang="en-US" dirty="0"/>
          </a:p>
          <a:p>
            <a:r>
              <a:rPr lang="zh-CN" altLang="en-US" dirty="0"/>
              <a:t>天上的活物昼夜敬拜神，彰显神的圣洁。</a:t>
            </a:r>
          </a:p>
          <a:p>
            <a:r>
              <a:rPr lang="zh-CN" altLang="en-US" dirty="0"/>
              <a:t>我们在地上敬拜时，也应效法这种“被分别”的心</a:t>
            </a:r>
            <a:r>
              <a:rPr lang="en-US" altLang="zh-CN" dirty="0"/>
              <a:t>——</a:t>
            </a:r>
            <a:r>
              <a:rPr lang="zh-CN" altLang="en-US" dirty="0"/>
              <a:t>敬畏神、活出祂所喜悦的生活。</a:t>
            </a:r>
          </a:p>
          <a:p>
            <a:r>
              <a:rPr lang="zh-CN" altLang="en-US" dirty="0"/>
              <a:t>✨应用：</a:t>
            </a:r>
          </a:p>
          <a:p>
            <a:r>
              <a:rPr lang="zh-CN" altLang="en-US" dirty="0"/>
              <a:t>“圣”提醒我们：敬拜不仅是口中的赞美，更是</a:t>
            </a:r>
            <a:r>
              <a:rPr lang="zh-CN" altLang="en-US" b="1" dirty="0"/>
              <a:t>生活的态度与行动</a:t>
            </a:r>
            <a:r>
              <a:rPr lang="zh-CN" altLang="en-US" dirty="0"/>
              <a:t>。</a:t>
            </a:r>
          </a:p>
          <a:p>
            <a:r>
              <a:rPr lang="zh-CN" altLang="en-US" dirty="0"/>
              <a:t>在世俗中保持与神分别的生命，成为祂荣耀的反映。</a:t>
            </a:r>
          </a:p>
          <a:p>
            <a:endParaRPr lang="en-AU" dirty="0"/>
          </a:p>
        </p:txBody>
      </p:sp>
      <p:sp>
        <p:nvSpPr>
          <p:cNvPr id="4" name="Slide Number Placeholder 3"/>
          <p:cNvSpPr>
            <a:spLocks noGrp="1"/>
          </p:cNvSpPr>
          <p:nvPr>
            <p:ph type="sldNum" sz="quarter" idx="5"/>
          </p:nvPr>
        </p:nvSpPr>
        <p:spPr/>
        <p:txBody>
          <a:bodyPr/>
          <a:lstStyle/>
          <a:p>
            <a:fld id="{2DB03941-CCCC-4FC2-B50F-F7A3E0531E2C}" type="slidenum">
              <a:rPr lang="en-AU" smtClean="0"/>
              <a:t>9</a:t>
            </a:fld>
            <a:endParaRPr lang="en-AU"/>
          </a:p>
        </p:txBody>
      </p:sp>
    </p:spTree>
    <p:extLst>
      <p:ext uri="{BB962C8B-B14F-4D97-AF65-F5344CB8AC3E}">
        <p14:creationId xmlns:p14="http://schemas.microsoft.com/office/powerpoint/2010/main" val="2642827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9222" b="-9222"/>
            </a:stretch>
          </a:blipFill>
        </p:spPr>
        <p:txBody>
          <a:bodyPr/>
          <a:lstStyle/>
          <a:p>
            <a:endParaRPr lang="en-AU"/>
          </a:p>
        </p:txBody>
      </p:sp>
      <p:sp>
        <p:nvSpPr>
          <p:cNvPr id="3" name="TextBox 3"/>
          <p:cNvSpPr txBox="1"/>
          <p:nvPr/>
        </p:nvSpPr>
        <p:spPr>
          <a:xfrm>
            <a:off x="666750" y="2013086"/>
            <a:ext cx="16954500" cy="6632303"/>
          </a:xfrm>
          <a:prstGeom prst="rect">
            <a:avLst/>
          </a:prstGeom>
        </p:spPr>
        <p:txBody>
          <a:bodyPr lIns="0" tIns="0" rIns="0" bIns="0" rtlCol="0" anchor="t">
            <a:spAutoFit/>
          </a:bodyPr>
          <a:lstStyle/>
          <a:p>
            <a:pPr algn="ctr">
              <a:lnSpc>
                <a:spcPts val="15795"/>
              </a:lnSpc>
            </a:pPr>
            <a:r>
              <a:rPr lang="en-US" sz="19744" b="1" spc="-572">
                <a:solidFill>
                  <a:srgbClr val="F4F6FC"/>
                </a:solidFill>
                <a:latin typeface="ITC Franklin Gothic LT Ultra-Bold"/>
                <a:ea typeface="ITC Franklin Gothic LT Ultra-Bold"/>
                <a:cs typeface="ITC Franklin Gothic LT Ultra-Bold"/>
                <a:sym typeface="ITC Franklin Gothic LT Ultra-Bold"/>
              </a:rPr>
              <a:t>HOLY</a:t>
            </a:r>
          </a:p>
          <a:p>
            <a:pPr algn="ctr">
              <a:lnSpc>
                <a:spcPts val="15795"/>
              </a:lnSpc>
            </a:pPr>
            <a:r>
              <a:rPr lang="en-US" sz="19744" b="1" spc="-572">
                <a:solidFill>
                  <a:srgbClr val="F4F6FC"/>
                </a:solidFill>
                <a:latin typeface="ITC Franklin Gothic LT Ultra-Bold"/>
                <a:ea typeface="ITC Franklin Gothic LT Ultra-Bold"/>
                <a:cs typeface="ITC Franklin Gothic LT Ultra-Bold"/>
                <a:sym typeface="ITC Franklin Gothic LT Ultra-Bold"/>
              </a:rPr>
              <a:t>HOLY</a:t>
            </a:r>
          </a:p>
          <a:p>
            <a:pPr marL="0" lvl="0" indent="0" algn="ctr">
              <a:lnSpc>
                <a:spcPts val="15795"/>
              </a:lnSpc>
            </a:pPr>
            <a:r>
              <a:rPr lang="en-US" sz="19744" b="1" spc="-572">
                <a:solidFill>
                  <a:srgbClr val="F4F6FC"/>
                </a:solidFill>
                <a:latin typeface="ITC Franklin Gothic LT Ultra-Bold"/>
                <a:ea typeface="ITC Franklin Gothic LT Ultra-Bold"/>
                <a:cs typeface="ITC Franklin Gothic LT Ultra-Bold"/>
                <a:sym typeface="ITC Franklin Gothic LT Ultra-Bold"/>
              </a:rPr>
              <a:t>HOLY</a:t>
            </a:r>
          </a:p>
        </p:txBody>
      </p:sp>
      <p:sp>
        <p:nvSpPr>
          <p:cNvPr id="4" name="TextBox 4"/>
          <p:cNvSpPr txBox="1"/>
          <p:nvPr/>
        </p:nvSpPr>
        <p:spPr>
          <a:xfrm>
            <a:off x="714375" y="9286875"/>
            <a:ext cx="6173639" cy="450596"/>
          </a:xfrm>
          <a:prstGeom prst="rect">
            <a:avLst/>
          </a:prstGeom>
        </p:spPr>
        <p:txBody>
          <a:bodyPr lIns="0" tIns="0" rIns="0" bIns="0" rtlCol="0" anchor="t">
            <a:spAutoFit/>
          </a:bodyPr>
          <a:lstStyle/>
          <a:p>
            <a:pPr algn="l">
              <a:lnSpc>
                <a:spcPts val="3171"/>
              </a:lnSpc>
              <a:spcBef>
                <a:spcPct val="0"/>
              </a:spcBef>
            </a:pPr>
            <a:r>
              <a:rPr lang="en-US" sz="2599" b="1">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4:1-11</a:t>
            </a:r>
          </a:p>
        </p:txBody>
      </p:sp>
      <p:sp>
        <p:nvSpPr>
          <p:cNvPr id="5" name="TextBox 5"/>
          <p:cNvSpPr txBox="1"/>
          <p:nvPr/>
        </p:nvSpPr>
        <p:spPr>
          <a:xfrm>
            <a:off x="11447611" y="9286875"/>
            <a:ext cx="6173639" cy="450596"/>
          </a:xfrm>
          <a:prstGeom prst="rect">
            <a:avLst/>
          </a:prstGeom>
        </p:spPr>
        <p:txBody>
          <a:bodyPr lIns="0" tIns="0" rIns="0" bIns="0" rtlCol="0" anchor="t">
            <a:spAutoFit/>
          </a:bodyPr>
          <a:lstStyle/>
          <a:p>
            <a:pPr algn="r">
              <a:lnSpc>
                <a:spcPts val="3171"/>
              </a:lnSpc>
              <a:spcBef>
                <a:spcPct val="0"/>
              </a:spcBef>
            </a:pPr>
            <a:r>
              <a:rPr lang="en-US" sz="2599" b="1">
                <a:solidFill>
                  <a:srgbClr val="F4F6FC"/>
                </a:solidFill>
                <a:latin typeface="ITC Franklin Gothic LT Condensed Semi-Bold"/>
                <a:ea typeface="ITC Franklin Gothic LT Condensed Semi-Bold"/>
                <a:cs typeface="ITC Franklin Gothic LT Condensed Semi-Bold"/>
                <a:sym typeface="ITC Franklin Gothic LT Condensed Semi-Bold"/>
              </a:rPr>
              <a:t>CASEY LIFE INTERNATIONAL CHURCH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6833"/>
            </a:stretch>
          </a:blipFill>
        </p:spPr>
        <p:txBody>
          <a:bodyPr/>
          <a:lstStyle/>
          <a:p>
            <a:endParaRPr lang="en-AU"/>
          </a:p>
        </p:txBody>
      </p:sp>
      <p:grpSp>
        <p:nvGrpSpPr>
          <p:cNvPr id="3" name="Group 3"/>
          <p:cNvGrpSpPr/>
          <p:nvPr/>
        </p:nvGrpSpPr>
        <p:grpSpPr>
          <a:xfrm>
            <a:off x="-951803" y="5143500"/>
            <a:ext cx="20291415" cy="5858819"/>
            <a:chOff x="0" y="0"/>
            <a:chExt cx="5344241" cy="1543064"/>
          </a:xfrm>
        </p:grpSpPr>
        <p:sp>
          <p:nvSpPr>
            <p:cNvPr id="4" name="Freeform 4"/>
            <p:cNvSpPr/>
            <p:nvPr/>
          </p:nvSpPr>
          <p:spPr>
            <a:xfrm>
              <a:off x="0" y="0"/>
              <a:ext cx="5344241" cy="1543064"/>
            </a:xfrm>
            <a:custGeom>
              <a:avLst/>
              <a:gdLst/>
              <a:ahLst/>
              <a:cxnLst/>
              <a:rect l="l" t="t" r="r" b="b"/>
              <a:pathLst>
                <a:path w="5344241" h="1543064">
                  <a:moveTo>
                    <a:pt x="0" y="0"/>
                  </a:moveTo>
                  <a:lnTo>
                    <a:pt x="5344241" y="0"/>
                  </a:lnTo>
                  <a:lnTo>
                    <a:pt x="5344241" y="1543064"/>
                  </a:lnTo>
                  <a:lnTo>
                    <a:pt x="0" y="1543064"/>
                  </a:lnTo>
                  <a:close/>
                </a:path>
              </a:pathLst>
            </a:custGeom>
            <a:solidFill>
              <a:srgbClr val="282121"/>
            </a:solidFill>
          </p:spPr>
          <p:txBody>
            <a:bodyPr/>
            <a:lstStyle/>
            <a:p>
              <a:endParaRPr lang="en-AU"/>
            </a:p>
          </p:txBody>
        </p:sp>
        <p:sp>
          <p:nvSpPr>
            <p:cNvPr id="5" name="TextBox 5"/>
            <p:cNvSpPr txBox="1"/>
            <p:nvPr/>
          </p:nvSpPr>
          <p:spPr>
            <a:xfrm>
              <a:off x="0" y="-57150"/>
              <a:ext cx="5344241" cy="1600214"/>
            </a:xfrm>
            <a:prstGeom prst="rect">
              <a:avLst/>
            </a:prstGeom>
          </p:spPr>
          <p:txBody>
            <a:bodyPr lIns="50800" tIns="50800" rIns="50800" bIns="50800" rtlCol="0" anchor="ctr"/>
            <a:lstStyle/>
            <a:p>
              <a:pPr algn="ctr">
                <a:lnSpc>
                  <a:spcPts val="3171"/>
                </a:lnSpc>
              </a:pPr>
              <a:endParaRPr/>
            </a:p>
          </p:txBody>
        </p:sp>
      </p:grpSp>
      <p:sp>
        <p:nvSpPr>
          <p:cNvPr id="6" name="TextBox 6"/>
          <p:cNvSpPr txBox="1"/>
          <p:nvPr/>
        </p:nvSpPr>
        <p:spPr>
          <a:xfrm>
            <a:off x="797671" y="6120484"/>
            <a:ext cx="12756726" cy="3670920"/>
          </a:xfrm>
          <a:prstGeom prst="rect">
            <a:avLst/>
          </a:prstGeom>
        </p:spPr>
        <p:txBody>
          <a:bodyPr lIns="0" tIns="0" rIns="0" bIns="0" rtlCol="0" anchor="t">
            <a:spAutoFit/>
          </a:bodyPr>
          <a:lstStyle/>
          <a:p>
            <a:pPr algn="l">
              <a:lnSpc>
                <a:spcPts val="6399"/>
              </a:lnSpc>
            </a:pPr>
            <a:r>
              <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ONLY ONE WORD IS TRIPLE-EMPHASISED IN THE BIBLE:</a:t>
            </a:r>
          </a:p>
          <a:p>
            <a:pPr algn="l">
              <a:lnSpc>
                <a:spcPts val="6399"/>
              </a:lnSpc>
            </a:pPr>
            <a:endPar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endParaRPr>
          </a:p>
          <a:p>
            <a:pPr algn="l">
              <a:lnSpc>
                <a:spcPts val="7519"/>
              </a:lnSpc>
            </a:pPr>
            <a:r>
              <a:rPr lang="en-US" sz="93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“HOLY, HOLY, HOLY”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3725062"/>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Whenever the living creatures give glory, honor and thanks to him who sits on the throne and who lives for ever and ever, </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4:9-10 (NIV)</a:t>
            </a:r>
          </a:p>
        </p:txBody>
      </p:sp>
      <p:sp>
        <p:nvSpPr>
          <p:cNvPr id="9" name="TextBox 9"/>
          <p:cNvSpPr txBox="1"/>
          <p:nvPr/>
        </p:nvSpPr>
        <p:spPr>
          <a:xfrm>
            <a:off x="714375" y="854857"/>
            <a:ext cx="4871583" cy="4891407"/>
          </a:xfrm>
          <a:prstGeom prst="rect">
            <a:avLst/>
          </a:prstGeom>
        </p:spPr>
        <p:txBody>
          <a:bodyPr lIns="0" tIns="0" rIns="0" bIns="0" rtlCol="0" anchor="t">
            <a:spAutoFit/>
          </a:bodyPr>
          <a:lstStyle/>
          <a:p>
            <a:pPr algn="l">
              <a:lnSpc>
                <a:spcPts val="15800"/>
              </a:lnSpc>
            </a:pPr>
            <a:r>
              <a:rPr lang="en-US" sz="15800" b="1">
                <a:solidFill>
                  <a:srgbClr val="F4F6FC"/>
                </a:solidFill>
                <a:latin typeface="ITC Franklin Gothic LT Condensed Semi-Bold"/>
                <a:ea typeface="ITC Franklin Gothic LT Condensed Semi-Bold"/>
                <a:cs typeface="ITC Franklin Gothic LT Condensed Semi-Bold"/>
                <a:sym typeface="ITC Franklin Gothic LT Condensed Semi-Bold"/>
              </a:rPr>
              <a:t>2</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WORTHY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3725062"/>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the twenty-four elders fall down before him who sits on the throne and worship him who lives for ever and ever.</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4:9-10 (NIV)</a:t>
            </a:r>
          </a:p>
        </p:txBody>
      </p:sp>
      <p:sp>
        <p:nvSpPr>
          <p:cNvPr id="9" name="TextBox 9"/>
          <p:cNvSpPr txBox="1"/>
          <p:nvPr/>
        </p:nvSpPr>
        <p:spPr>
          <a:xfrm>
            <a:off x="714375" y="854857"/>
            <a:ext cx="4871583" cy="4891407"/>
          </a:xfrm>
          <a:prstGeom prst="rect">
            <a:avLst/>
          </a:prstGeom>
        </p:spPr>
        <p:txBody>
          <a:bodyPr lIns="0" tIns="0" rIns="0" bIns="0" rtlCol="0" anchor="t">
            <a:spAutoFit/>
          </a:bodyPr>
          <a:lstStyle/>
          <a:p>
            <a:pPr algn="l">
              <a:lnSpc>
                <a:spcPts val="15800"/>
              </a:lnSpc>
            </a:pPr>
            <a:r>
              <a:rPr lang="en-US" sz="15800" b="1">
                <a:solidFill>
                  <a:srgbClr val="F4F6FC"/>
                </a:solidFill>
                <a:latin typeface="ITC Franklin Gothic LT Condensed Semi-Bold"/>
                <a:ea typeface="ITC Franklin Gothic LT Condensed Semi-Bold"/>
                <a:cs typeface="ITC Franklin Gothic LT Condensed Semi-Bold"/>
                <a:sym typeface="ITC Franklin Gothic LT Condensed Semi-Bold"/>
              </a:rPr>
              <a:t>2</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WORTHY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5528316"/>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The Lord reigns, he is robed in majesty; the Lord is robed in majesty and armed with strength; indeed, the world is established, firm and secure. Your throne was established long ago; you are from all eternity.</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PSALM 93:1-2 (NIV)</a:t>
            </a:r>
          </a:p>
        </p:txBody>
      </p:sp>
      <p:sp>
        <p:nvSpPr>
          <p:cNvPr id="9" name="TextBox 9"/>
          <p:cNvSpPr txBox="1"/>
          <p:nvPr/>
        </p:nvSpPr>
        <p:spPr>
          <a:xfrm>
            <a:off x="714375" y="854857"/>
            <a:ext cx="4871583" cy="4891407"/>
          </a:xfrm>
          <a:prstGeom prst="rect">
            <a:avLst/>
          </a:prstGeom>
        </p:spPr>
        <p:txBody>
          <a:bodyPr lIns="0" tIns="0" rIns="0" bIns="0" rtlCol="0" anchor="t">
            <a:spAutoFit/>
          </a:bodyPr>
          <a:lstStyle/>
          <a:p>
            <a:pPr algn="l">
              <a:lnSpc>
                <a:spcPts val="15800"/>
              </a:lnSpc>
            </a:pPr>
            <a:r>
              <a:rPr lang="en-US" sz="15800" b="1">
                <a:solidFill>
                  <a:srgbClr val="F4F6FC"/>
                </a:solidFill>
                <a:latin typeface="ITC Franklin Gothic LT Condensed Semi-Bold"/>
                <a:ea typeface="ITC Franklin Gothic LT Condensed Semi-Bold"/>
                <a:cs typeface="ITC Franklin Gothic LT Condensed Semi-Bold"/>
                <a:sym typeface="ITC Franklin Gothic LT Condensed Semi-Bold"/>
              </a:rPr>
              <a:t>2</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WORTHY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5528316"/>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They lay their crowns before the throne and say: ‘You are worthy, our Lord and God, to receive glory and </a:t>
            </a:r>
            <a:r>
              <a:rPr lang="en-US" sz="5825" dirty="0" err="1">
                <a:solidFill>
                  <a:srgbClr val="F4F6FC"/>
                </a:solidFill>
                <a:latin typeface="ITC Franklin Gothic LT Condensed"/>
                <a:ea typeface="ITC Franklin Gothic LT Condensed"/>
                <a:cs typeface="ITC Franklin Gothic LT Condensed"/>
                <a:sym typeface="ITC Franklin Gothic LT Condensed"/>
              </a:rPr>
              <a:t>honour</a:t>
            </a:r>
            <a:r>
              <a:rPr lang="en-US" sz="5825" dirty="0">
                <a:solidFill>
                  <a:srgbClr val="F4F6FC"/>
                </a:solidFill>
                <a:latin typeface="ITC Franklin Gothic LT Condensed"/>
                <a:ea typeface="ITC Franklin Gothic LT Condensed"/>
                <a:cs typeface="ITC Franklin Gothic LT Condensed"/>
                <a:sym typeface="ITC Franklin Gothic LT Condensed"/>
              </a:rPr>
              <a:t> and power, for you created all things, and by your will they were created and have their being.’</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4:11 (NIV)</a:t>
            </a:r>
          </a:p>
        </p:txBody>
      </p:sp>
      <p:sp>
        <p:nvSpPr>
          <p:cNvPr id="9" name="TextBox 9"/>
          <p:cNvSpPr txBox="1"/>
          <p:nvPr/>
        </p:nvSpPr>
        <p:spPr>
          <a:xfrm>
            <a:off x="714375" y="854857"/>
            <a:ext cx="4871583" cy="4891407"/>
          </a:xfrm>
          <a:prstGeom prst="rect">
            <a:avLst/>
          </a:prstGeom>
        </p:spPr>
        <p:txBody>
          <a:bodyPr lIns="0" tIns="0" rIns="0" bIns="0" rtlCol="0" anchor="t">
            <a:spAutoFit/>
          </a:bodyPr>
          <a:lstStyle/>
          <a:p>
            <a:pPr algn="l">
              <a:lnSpc>
                <a:spcPts val="15800"/>
              </a:lnSpc>
            </a:pPr>
            <a:r>
              <a:rPr lang="en-US" sz="15800" b="1">
                <a:solidFill>
                  <a:srgbClr val="F4F6FC"/>
                </a:solidFill>
                <a:latin typeface="ITC Franklin Gothic LT Condensed Semi-Bold"/>
                <a:ea typeface="ITC Franklin Gothic LT Condensed Semi-Bold"/>
                <a:cs typeface="ITC Franklin Gothic LT Condensed Semi-Bold"/>
                <a:sym typeface="ITC Franklin Gothic LT Condensed Semi-Bold"/>
              </a:rPr>
              <a:t>2</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WORTHY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6833"/>
            </a:stretch>
          </a:blipFill>
        </p:spPr>
        <p:txBody>
          <a:bodyPr/>
          <a:lstStyle/>
          <a:p>
            <a:endParaRPr lang="en-AU"/>
          </a:p>
        </p:txBody>
      </p:sp>
      <p:grpSp>
        <p:nvGrpSpPr>
          <p:cNvPr id="3" name="Group 3"/>
          <p:cNvGrpSpPr/>
          <p:nvPr/>
        </p:nvGrpSpPr>
        <p:grpSpPr>
          <a:xfrm>
            <a:off x="-951803" y="5143500"/>
            <a:ext cx="20291415" cy="5858819"/>
            <a:chOff x="0" y="0"/>
            <a:chExt cx="5344241" cy="1543064"/>
          </a:xfrm>
        </p:grpSpPr>
        <p:sp>
          <p:nvSpPr>
            <p:cNvPr id="4" name="Freeform 4"/>
            <p:cNvSpPr/>
            <p:nvPr/>
          </p:nvSpPr>
          <p:spPr>
            <a:xfrm>
              <a:off x="0" y="0"/>
              <a:ext cx="5344241" cy="1543064"/>
            </a:xfrm>
            <a:custGeom>
              <a:avLst/>
              <a:gdLst/>
              <a:ahLst/>
              <a:cxnLst/>
              <a:rect l="l" t="t" r="r" b="b"/>
              <a:pathLst>
                <a:path w="5344241" h="1543064">
                  <a:moveTo>
                    <a:pt x="0" y="0"/>
                  </a:moveTo>
                  <a:lnTo>
                    <a:pt x="5344241" y="0"/>
                  </a:lnTo>
                  <a:lnTo>
                    <a:pt x="5344241" y="1543064"/>
                  </a:lnTo>
                  <a:lnTo>
                    <a:pt x="0" y="1543064"/>
                  </a:lnTo>
                  <a:close/>
                </a:path>
              </a:pathLst>
            </a:custGeom>
            <a:solidFill>
              <a:srgbClr val="282121"/>
            </a:solidFill>
          </p:spPr>
          <p:txBody>
            <a:bodyPr/>
            <a:lstStyle/>
            <a:p>
              <a:endParaRPr lang="en-AU"/>
            </a:p>
          </p:txBody>
        </p:sp>
        <p:sp>
          <p:nvSpPr>
            <p:cNvPr id="5" name="TextBox 5"/>
            <p:cNvSpPr txBox="1"/>
            <p:nvPr/>
          </p:nvSpPr>
          <p:spPr>
            <a:xfrm>
              <a:off x="0" y="-57150"/>
              <a:ext cx="5344241" cy="1600214"/>
            </a:xfrm>
            <a:prstGeom prst="rect">
              <a:avLst/>
            </a:prstGeom>
          </p:spPr>
          <p:txBody>
            <a:bodyPr lIns="50800" tIns="50800" rIns="50800" bIns="50800" rtlCol="0" anchor="ctr"/>
            <a:lstStyle/>
            <a:p>
              <a:pPr algn="ctr">
                <a:lnSpc>
                  <a:spcPts val="3171"/>
                </a:lnSpc>
              </a:pPr>
              <a:endParaRPr/>
            </a:p>
          </p:txBody>
        </p:sp>
      </p:grpSp>
      <p:sp>
        <p:nvSpPr>
          <p:cNvPr id="6" name="TextBox 6"/>
          <p:cNvSpPr txBox="1"/>
          <p:nvPr/>
        </p:nvSpPr>
        <p:spPr>
          <a:xfrm>
            <a:off x="714375" y="6807675"/>
            <a:ext cx="12184067" cy="2682869"/>
          </a:xfrm>
          <a:prstGeom prst="rect">
            <a:avLst/>
          </a:prstGeom>
        </p:spPr>
        <p:txBody>
          <a:bodyPr lIns="0" tIns="0" rIns="0" bIns="0" rtlCol="0" anchor="t">
            <a:spAutoFit/>
          </a:bodyPr>
          <a:lstStyle/>
          <a:p>
            <a:pPr algn="l">
              <a:lnSpc>
                <a:spcPts val="6399"/>
              </a:lnSpc>
            </a:pPr>
            <a:r>
              <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WHEN WE WORSHIP, </a:t>
            </a:r>
          </a:p>
          <a:p>
            <a:pPr algn="l">
              <a:lnSpc>
                <a:spcPts val="6399"/>
              </a:lnSpc>
            </a:pPr>
            <a:r>
              <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WE GIVE OUR ALL TO THE ONE WHO IS WORTHY OF IT ALL.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5528316"/>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God, the blessed and only Ruler, the King of kings and Lord of lords, 16 who alone is immortal and who lives in unapproachable light, whom no one has seen or can see. To him be honor and might forever. Amen.</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1 TIMOTHY 6:15-16 (NIV)</a:t>
            </a:r>
          </a:p>
        </p:txBody>
      </p:sp>
      <p:sp>
        <p:nvSpPr>
          <p:cNvPr id="9" name="TextBox 9"/>
          <p:cNvSpPr txBox="1"/>
          <p:nvPr/>
        </p:nvSpPr>
        <p:spPr>
          <a:xfrm>
            <a:off x="714375" y="854857"/>
            <a:ext cx="4871583" cy="7272657"/>
          </a:xfrm>
          <a:prstGeom prst="rect">
            <a:avLst/>
          </a:prstGeom>
        </p:spPr>
        <p:txBody>
          <a:bodyPr lIns="0" tIns="0" rIns="0" bIns="0" rtlCol="0" anchor="t">
            <a:spAutoFit/>
          </a:bodyPr>
          <a:lstStyle/>
          <a:p>
            <a:pPr algn="l">
              <a:lnSpc>
                <a:spcPts val="15800"/>
              </a:lnSpc>
            </a:pPr>
            <a:r>
              <a:rPr lang="en-US" sz="158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3</a:t>
            </a:r>
          </a:p>
          <a:p>
            <a:pPr algn="l">
              <a:lnSpc>
                <a:spcPts val="9440"/>
              </a:lnSpc>
            </a:pPr>
            <a:r>
              <a:rPr lang="en-US" sz="11800" b="1" u="none" dirty="0">
                <a:solidFill>
                  <a:srgbClr val="F4F6FC"/>
                </a:solidFill>
                <a:latin typeface="ITC Franklin Gothic LT Condensed Semi-Bold"/>
                <a:ea typeface="ITC Franklin Gothic LT Condensed Semi-Bold"/>
                <a:cs typeface="ITC Franklin Gothic LT Condensed Semi-Bold"/>
                <a:sym typeface="ITC Franklin Gothic LT Condensed Semi-Bold"/>
              </a:rPr>
              <a:t>GOD IS UNAPP</a:t>
            </a:r>
          </a:p>
          <a:p>
            <a:pPr algn="l">
              <a:lnSpc>
                <a:spcPts val="9440"/>
              </a:lnSpc>
            </a:pPr>
            <a:r>
              <a:rPr lang="en-US" sz="11800" b="1" u="none" dirty="0">
                <a:solidFill>
                  <a:srgbClr val="F4F6FC"/>
                </a:solidFill>
                <a:latin typeface="ITC Franklin Gothic LT Condensed Semi-Bold"/>
                <a:ea typeface="ITC Franklin Gothic LT Condensed Semi-Bold"/>
                <a:cs typeface="ITC Franklin Gothic LT Condensed Semi-Bold"/>
                <a:sym typeface="ITC Franklin Gothic LT Condensed Semi-Bold"/>
              </a:rPr>
              <a:t>ROACH</a:t>
            </a:r>
          </a:p>
          <a:p>
            <a:pPr algn="l">
              <a:lnSpc>
                <a:spcPts val="9440"/>
              </a:lnSpc>
            </a:pPr>
            <a:r>
              <a:rPr lang="en-US" sz="11800" b="1" u="none" dirty="0">
                <a:solidFill>
                  <a:srgbClr val="F4F6FC"/>
                </a:solidFill>
                <a:latin typeface="ITC Franklin Gothic LT Condensed Semi-Bold"/>
                <a:ea typeface="ITC Franklin Gothic LT Condensed Semi-Bold"/>
                <a:cs typeface="ITC Franklin Gothic LT Condensed Semi-Bold"/>
                <a:sym typeface="ITC Franklin Gothic LT Condensed Semi-Bold"/>
              </a:rPr>
              <a:t>ABLE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3725062"/>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It is because of your sins that he doesn't hear you. It is your sins that separate you from God when you try to worship him.</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ISAIAH 59:2 (GNT)</a:t>
            </a:r>
          </a:p>
        </p:txBody>
      </p:sp>
      <p:sp>
        <p:nvSpPr>
          <p:cNvPr id="9" name="TextBox 9"/>
          <p:cNvSpPr txBox="1"/>
          <p:nvPr/>
        </p:nvSpPr>
        <p:spPr>
          <a:xfrm>
            <a:off x="714375" y="854857"/>
            <a:ext cx="4871583" cy="7272657"/>
          </a:xfrm>
          <a:prstGeom prst="rect">
            <a:avLst/>
          </a:prstGeom>
        </p:spPr>
        <p:txBody>
          <a:bodyPr lIns="0" tIns="0" rIns="0" bIns="0" rtlCol="0" anchor="t">
            <a:spAutoFit/>
          </a:bodyPr>
          <a:lstStyle/>
          <a:p>
            <a:pPr algn="l">
              <a:lnSpc>
                <a:spcPts val="15800"/>
              </a:lnSpc>
            </a:pPr>
            <a:r>
              <a:rPr lang="en-US" sz="15800" b="1">
                <a:solidFill>
                  <a:srgbClr val="F4F6FC"/>
                </a:solidFill>
                <a:latin typeface="ITC Franklin Gothic LT Condensed Semi-Bold"/>
                <a:ea typeface="ITC Franklin Gothic LT Condensed Semi-Bold"/>
                <a:cs typeface="ITC Franklin Gothic LT Condensed Semi-Bold"/>
                <a:sym typeface="ITC Franklin Gothic LT Condensed Semi-Bold"/>
              </a:rPr>
              <a:t>3</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UNAPP</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ROACH</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ABLE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4626689"/>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‘You are worthy, our Lord and God, to receive glory and </a:t>
            </a:r>
            <a:r>
              <a:rPr lang="en-US" sz="5825" dirty="0" err="1">
                <a:solidFill>
                  <a:srgbClr val="F4F6FC"/>
                </a:solidFill>
                <a:latin typeface="ITC Franklin Gothic LT Condensed"/>
                <a:ea typeface="ITC Franklin Gothic LT Condensed"/>
                <a:cs typeface="ITC Franklin Gothic LT Condensed"/>
                <a:sym typeface="ITC Franklin Gothic LT Condensed"/>
              </a:rPr>
              <a:t>honour</a:t>
            </a:r>
            <a:r>
              <a:rPr lang="en-US" sz="5825" dirty="0">
                <a:solidFill>
                  <a:srgbClr val="F4F6FC"/>
                </a:solidFill>
                <a:latin typeface="ITC Franklin Gothic LT Condensed"/>
                <a:ea typeface="ITC Franklin Gothic LT Condensed"/>
                <a:cs typeface="ITC Franklin Gothic LT Condensed"/>
                <a:sym typeface="ITC Franklin Gothic LT Condensed"/>
              </a:rPr>
              <a:t> and power, for you created all things, and by your will they were created and have their being.’</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4:11 (NIV)</a:t>
            </a:r>
          </a:p>
        </p:txBody>
      </p:sp>
      <p:sp>
        <p:nvSpPr>
          <p:cNvPr id="9" name="TextBox 9"/>
          <p:cNvSpPr txBox="1"/>
          <p:nvPr/>
        </p:nvSpPr>
        <p:spPr>
          <a:xfrm>
            <a:off x="714375" y="854857"/>
            <a:ext cx="4871583" cy="7272657"/>
          </a:xfrm>
          <a:prstGeom prst="rect">
            <a:avLst/>
          </a:prstGeom>
        </p:spPr>
        <p:txBody>
          <a:bodyPr lIns="0" tIns="0" rIns="0" bIns="0" rtlCol="0" anchor="t">
            <a:spAutoFit/>
          </a:bodyPr>
          <a:lstStyle/>
          <a:p>
            <a:pPr algn="l">
              <a:lnSpc>
                <a:spcPts val="15800"/>
              </a:lnSpc>
            </a:pPr>
            <a:r>
              <a:rPr lang="en-US" sz="15800" b="1">
                <a:solidFill>
                  <a:srgbClr val="F4F6FC"/>
                </a:solidFill>
                <a:latin typeface="ITC Franklin Gothic LT Condensed Semi-Bold"/>
                <a:ea typeface="ITC Franklin Gothic LT Condensed Semi-Bold"/>
                <a:cs typeface="ITC Franklin Gothic LT Condensed Semi-Bold"/>
                <a:sym typeface="ITC Franklin Gothic LT Condensed Semi-Bold"/>
              </a:rPr>
              <a:t>3</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UNAPP</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ROACH</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ABLE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5528316"/>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The Son is the image of the invisible God, the firstborn over all creation. For in him all things were created: things in heaven and on earth, visible and invisible, whether thrones or powers or rulers or authorities; </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COLOSSIANS 1:15-17 (NIV)</a:t>
            </a:r>
          </a:p>
        </p:txBody>
      </p:sp>
      <p:sp>
        <p:nvSpPr>
          <p:cNvPr id="9" name="TextBox 9"/>
          <p:cNvSpPr txBox="1"/>
          <p:nvPr/>
        </p:nvSpPr>
        <p:spPr>
          <a:xfrm>
            <a:off x="714375" y="854857"/>
            <a:ext cx="4871583" cy="7272657"/>
          </a:xfrm>
          <a:prstGeom prst="rect">
            <a:avLst/>
          </a:prstGeom>
        </p:spPr>
        <p:txBody>
          <a:bodyPr lIns="0" tIns="0" rIns="0" bIns="0" rtlCol="0" anchor="t">
            <a:spAutoFit/>
          </a:bodyPr>
          <a:lstStyle/>
          <a:p>
            <a:pPr algn="l">
              <a:lnSpc>
                <a:spcPts val="15800"/>
              </a:lnSpc>
            </a:pPr>
            <a:r>
              <a:rPr lang="en-US" sz="15800" b="1">
                <a:solidFill>
                  <a:srgbClr val="F4F6FC"/>
                </a:solidFill>
                <a:latin typeface="ITC Franklin Gothic LT Condensed Semi-Bold"/>
                <a:ea typeface="ITC Franklin Gothic LT Condensed Semi-Bold"/>
                <a:cs typeface="ITC Franklin Gothic LT Condensed Semi-Bold"/>
                <a:sym typeface="ITC Franklin Gothic LT Condensed Semi-Bold"/>
              </a:rPr>
              <a:t>3</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UNAPP</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ROACH</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ABLE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22222"/>
            </a:stretch>
          </a:blipFill>
        </p:spPr>
        <p:txBody>
          <a:bodyPr/>
          <a:lstStyle/>
          <a:p>
            <a:endParaRPr lang="en-AU"/>
          </a:p>
        </p:txBody>
      </p:sp>
      <p:sp>
        <p:nvSpPr>
          <p:cNvPr id="3" name="TextBox 3"/>
          <p:cNvSpPr txBox="1"/>
          <p:nvPr/>
        </p:nvSpPr>
        <p:spPr>
          <a:xfrm>
            <a:off x="476250" y="1420140"/>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66750" y="2476957"/>
            <a:ext cx="16743544" cy="6429943"/>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After this I looked, and there before me was a door standing open in heaven. And the voice I had first heard speaking to me like a trumpet said, “Come up here, and I will show you what must take place after this.” At once I was in the Spirit, and there before me was a throne in heaven with someone sitting on it. And the one who sat there had the appearance of jasper and ruby. </a:t>
            </a:r>
          </a:p>
        </p:txBody>
      </p:sp>
      <p:sp>
        <p:nvSpPr>
          <p:cNvPr id="5" name="TextBox 5"/>
          <p:cNvSpPr txBox="1"/>
          <p:nvPr/>
        </p:nvSpPr>
        <p:spPr>
          <a:xfrm>
            <a:off x="666750" y="8866860"/>
            <a:ext cx="13904339" cy="827919"/>
          </a:xfrm>
          <a:prstGeom prst="rect">
            <a:avLst/>
          </a:prstGeom>
        </p:spPr>
        <p:txBody>
          <a:bodyPr wrap="square"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4:1-5 (NIV)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3725062"/>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all things have been created through him and for him. He is before all things, and in him all things hold together.</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dirty="0">
                <a:solidFill>
                  <a:srgbClr val="F4F6FC"/>
                </a:solidFill>
                <a:latin typeface="ITC Franklin Gothic LT Condensed Semi-Bold"/>
                <a:ea typeface="ITC Franklin Gothic LT Condensed Semi-Bold"/>
                <a:cs typeface="ITC Franklin Gothic LT Condensed Semi-Bold"/>
                <a:sym typeface="ITC Franklin Gothic LT Condensed Semi-Bold"/>
              </a:rPr>
              <a:t>COLOSSIANS 1:15-17 (NIV)</a:t>
            </a:r>
          </a:p>
        </p:txBody>
      </p:sp>
      <p:sp>
        <p:nvSpPr>
          <p:cNvPr id="9" name="TextBox 9"/>
          <p:cNvSpPr txBox="1"/>
          <p:nvPr/>
        </p:nvSpPr>
        <p:spPr>
          <a:xfrm>
            <a:off x="714375" y="854857"/>
            <a:ext cx="4871583" cy="7272657"/>
          </a:xfrm>
          <a:prstGeom prst="rect">
            <a:avLst/>
          </a:prstGeom>
        </p:spPr>
        <p:txBody>
          <a:bodyPr lIns="0" tIns="0" rIns="0" bIns="0" rtlCol="0" anchor="t">
            <a:spAutoFit/>
          </a:bodyPr>
          <a:lstStyle/>
          <a:p>
            <a:pPr algn="l">
              <a:lnSpc>
                <a:spcPts val="15800"/>
              </a:lnSpc>
            </a:pPr>
            <a:r>
              <a:rPr lang="en-US" sz="15800" b="1">
                <a:solidFill>
                  <a:srgbClr val="F4F6FC"/>
                </a:solidFill>
                <a:latin typeface="ITC Franklin Gothic LT Condensed Semi-Bold"/>
                <a:ea typeface="ITC Franklin Gothic LT Condensed Semi-Bold"/>
                <a:cs typeface="ITC Franklin Gothic LT Condensed Semi-Bold"/>
                <a:sym typeface="ITC Franklin Gothic LT Condensed Semi-Bold"/>
              </a:rPr>
              <a:t>3</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UNAPP</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ROACH</a:t>
            </a:r>
          </a:p>
          <a:p>
            <a:pPr algn="l">
              <a:lnSpc>
                <a:spcPts val="9440"/>
              </a:lnSpc>
            </a:pPr>
            <a:r>
              <a:rPr lang="en-US" sz="118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6833"/>
            </a:stretch>
          </a:blipFill>
        </p:spPr>
        <p:txBody>
          <a:bodyPr/>
          <a:lstStyle/>
          <a:p>
            <a:endParaRPr lang="en-AU"/>
          </a:p>
        </p:txBody>
      </p:sp>
      <p:grpSp>
        <p:nvGrpSpPr>
          <p:cNvPr id="3" name="Group 3"/>
          <p:cNvGrpSpPr/>
          <p:nvPr/>
        </p:nvGrpSpPr>
        <p:grpSpPr>
          <a:xfrm>
            <a:off x="-951803" y="5143500"/>
            <a:ext cx="20291415" cy="5858819"/>
            <a:chOff x="0" y="0"/>
            <a:chExt cx="5344241" cy="1543064"/>
          </a:xfrm>
        </p:grpSpPr>
        <p:sp>
          <p:nvSpPr>
            <p:cNvPr id="4" name="Freeform 4"/>
            <p:cNvSpPr/>
            <p:nvPr/>
          </p:nvSpPr>
          <p:spPr>
            <a:xfrm>
              <a:off x="0" y="0"/>
              <a:ext cx="5344241" cy="1543064"/>
            </a:xfrm>
            <a:custGeom>
              <a:avLst/>
              <a:gdLst/>
              <a:ahLst/>
              <a:cxnLst/>
              <a:rect l="l" t="t" r="r" b="b"/>
              <a:pathLst>
                <a:path w="5344241" h="1543064">
                  <a:moveTo>
                    <a:pt x="0" y="0"/>
                  </a:moveTo>
                  <a:lnTo>
                    <a:pt x="5344241" y="0"/>
                  </a:lnTo>
                  <a:lnTo>
                    <a:pt x="5344241" y="1543064"/>
                  </a:lnTo>
                  <a:lnTo>
                    <a:pt x="0" y="1543064"/>
                  </a:lnTo>
                  <a:close/>
                </a:path>
              </a:pathLst>
            </a:custGeom>
            <a:solidFill>
              <a:srgbClr val="282121"/>
            </a:solidFill>
          </p:spPr>
          <p:txBody>
            <a:bodyPr/>
            <a:lstStyle/>
            <a:p>
              <a:endParaRPr lang="en-AU"/>
            </a:p>
          </p:txBody>
        </p:sp>
        <p:sp>
          <p:nvSpPr>
            <p:cNvPr id="5" name="TextBox 5"/>
            <p:cNvSpPr txBox="1"/>
            <p:nvPr/>
          </p:nvSpPr>
          <p:spPr>
            <a:xfrm>
              <a:off x="0" y="-57150"/>
              <a:ext cx="5344241" cy="1600214"/>
            </a:xfrm>
            <a:prstGeom prst="rect">
              <a:avLst/>
            </a:prstGeom>
          </p:spPr>
          <p:txBody>
            <a:bodyPr lIns="50800" tIns="50800" rIns="50800" bIns="50800" rtlCol="0" anchor="ctr"/>
            <a:lstStyle/>
            <a:p>
              <a:pPr algn="ctr">
                <a:lnSpc>
                  <a:spcPts val="3171"/>
                </a:lnSpc>
              </a:pPr>
              <a:endParaRPr/>
            </a:p>
          </p:txBody>
        </p:sp>
      </p:grpSp>
      <p:sp>
        <p:nvSpPr>
          <p:cNvPr id="6" name="TextBox 6"/>
          <p:cNvSpPr txBox="1"/>
          <p:nvPr/>
        </p:nvSpPr>
        <p:spPr>
          <a:xfrm>
            <a:off x="714375" y="6807675"/>
            <a:ext cx="14131108" cy="2682869"/>
          </a:xfrm>
          <a:prstGeom prst="rect">
            <a:avLst/>
          </a:prstGeom>
        </p:spPr>
        <p:txBody>
          <a:bodyPr lIns="0" tIns="0" rIns="0" bIns="0" rtlCol="0" anchor="t">
            <a:spAutoFit/>
          </a:bodyPr>
          <a:lstStyle/>
          <a:p>
            <a:pPr algn="l">
              <a:lnSpc>
                <a:spcPts val="6399"/>
              </a:lnSpc>
            </a:pPr>
            <a:r>
              <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JESUS CHRIST IS </a:t>
            </a:r>
          </a:p>
          <a:p>
            <a:pPr algn="l">
              <a:lnSpc>
                <a:spcPts val="6399"/>
              </a:lnSpc>
            </a:pPr>
            <a:r>
              <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THE ONE ON THE THRONE &amp;</a:t>
            </a:r>
          </a:p>
          <a:p>
            <a:pPr algn="l">
              <a:lnSpc>
                <a:spcPts val="6399"/>
              </a:lnSpc>
            </a:pPr>
            <a:r>
              <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THE WAY TO THE THRONE.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22222"/>
            </a:stretch>
          </a:blipFill>
        </p:spPr>
        <p:txBody>
          <a:bodyPr/>
          <a:lstStyle/>
          <a:p>
            <a:endParaRPr lang="en-AU"/>
          </a:p>
        </p:txBody>
      </p:sp>
      <p:sp>
        <p:nvSpPr>
          <p:cNvPr id="3" name="TextBox 3"/>
          <p:cNvSpPr txBox="1"/>
          <p:nvPr/>
        </p:nvSpPr>
        <p:spPr>
          <a:xfrm>
            <a:off x="476250" y="1420140"/>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66750" y="2476957"/>
            <a:ext cx="16743544" cy="6429943"/>
          </a:xfrm>
          <a:prstGeom prst="rect">
            <a:avLst/>
          </a:prstGeom>
        </p:spPr>
        <p:txBody>
          <a:bodyPr lIns="0" tIns="0" rIns="0" bIns="0" rtlCol="0" anchor="t">
            <a:spAutoFit/>
          </a:bodyPr>
          <a:lstStyle/>
          <a:p>
            <a:pPr algn="l">
              <a:lnSpc>
                <a:spcPts val="7106"/>
              </a:lnSpc>
            </a:pPr>
            <a:r>
              <a:rPr lang="en-US" sz="5825" dirty="0">
                <a:solidFill>
                  <a:srgbClr val="F4F6FC"/>
                </a:solidFill>
                <a:latin typeface="ITC Franklin Gothic LT Condensed"/>
                <a:ea typeface="ITC Franklin Gothic LT Condensed"/>
                <a:cs typeface="ITC Franklin Gothic LT Condensed"/>
                <a:sym typeface="ITC Franklin Gothic LT Condensed"/>
              </a:rPr>
              <a:t>A rainbow that shone like an emerald encircled the throne. </a:t>
            </a:r>
          </a:p>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Surrounding the throne were twenty-four other thrones, and seated on them were twenty-four elders. They were dressed in white and had crowns of gold on their heads. From the throne came flashes of lightning, rumblings and peals of thunder. In front of the throne, seven lamps were blazing. These are the seven spirits of God.</a:t>
            </a:r>
          </a:p>
        </p:txBody>
      </p:sp>
      <p:sp>
        <p:nvSpPr>
          <p:cNvPr id="5" name="TextBox 5"/>
          <p:cNvSpPr txBox="1"/>
          <p:nvPr/>
        </p:nvSpPr>
        <p:spPr>
          <a:xfrm>
            <a:off x="714375" y="8876221"/>
            <a:ext cx="14332964" cy="957580"/>
          </a:xfrm>
          <a:prstGeom prst="rect">
            <a:avLst/>
          </a:prstGeom>
        </p:spPr>
        <p:txBody>
          <a:bodyPr lIns="0" tIns="0" rIns="0" bIns="0" rtlCol="0" anchor="t">
            <a:spAutoFit/>
          </a:bodyPr>
          <a:lstStyle/>
          <a:p>
            <a:pPr algn="l">
              <a:lnSpc>
                <a:spcPts val="6710"/>
              </a:lnSpc>
              <a:spcBef>
                <a:spcPct val="0"/>
              </a:spcBef>
            </a:pPr>
            <a:r>
              <a:rPr lang="en-US" sz="5500" b="1">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4:1-5 (NIV)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t="-122222"/>
            </a:stretch>
          </a:blipFill>
        </p:spPr>
        <p:txBody>
          <a:bodyPr/>
          <a:lstStyle/>
          <a:p>
            <a:endParaRPr lang="en-AU"/>
          </a:p>
        </p:txBody>
      </p:sp>
      <p:sp>
        <p:nvSpPr>
          <p:cNvPr id="3" name="TextBox 3"/>
          <p:cNvSpPr txBox="1"/>
          <p:nvPr/>
        </p:nvSpPr>
        <p:spPr>
          <a:xfrm>
            <a:off x="476250" y="1420140"/>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66750" y="2476957"/>
            <a:ext cx="16743544" cy="1921808"/>
          </a:xfrm>
          <a:prstGeom prst="rect">
            <a:avLst/>
          </a:prstGeom>
        </p:spPr>
        <p:txBody>
          <a:bodyPr lIns="0" tIns="0" rIns="0" bIns="0" rtlCol="0" anchor="t">
            <a:spAutoFit/>
          </a:bodyPr>
          <a:lstStyle/>
          <a:p>
            <a:pPr algn="l">
              <a:lnSpc>
                <a:spcPts val="7106"/>
              </a:lnSpc>
            </a:pPr>
            <a:r>
              <a:rPr lang="en-US" sz="5825" dirty="0">
                <a:solidFill>
                  <a:srgbClr val="F4F6FC"/>
                </a:solidFill>
                <a:latin typeface="ITC Franklin Gothic LT Condensed"/>
                <a:ea typeface="ITC Franklin Gothic LT Condensed"/>
                <a:cs typeface="ITC Franklin Gothic LT Condensed"/>
                <a:sym typeface="ITC Franklin Gothic LT Condensed"/>
              </a:rPr>
              <a:t>Also in front of the throne there was what looked like a sea of glass, clear as crystal.</a:t>
            </a:r>
          </a:p>
        </p:txBody>
      </p:sp>
      <p:sp>
        <p:nvSpPr>
          <p:cNvPr id="5" name="TextBox 5"/>
          <p:cNvSpPr txBox="1"/>
          <p:nvPr/>
        </p:nvSpPr>
        <p:spPr>
          <a:xfrm>
            <a:off x="714375" y="8876221"/>
            <a:ext cx="14332964" cy="957580"/>
          </a:xfrm>
          <a:prstGeom prst="rect">
            <a:avLst/>
          </a:prstGeom>
        </p:spPr>
        <p:txBody>
          <a:bodyPr lIns="0" tIns="0" rIns="0" bIns="0" rtlCol="0" anchor="t">
            <a:spAutoFit/>
          </a:bodyPr>
          <a:lstStyle/>
          <a:p>
            <a:pPr algn="l">
              <a:lnSpc>
                <a:spcPts val="6710"/>
              </a:lnSpc>
              <a:spcBef>
                <a:spcPct val="0"/>
              </a:spcBef>
            </a:pPr>
            <a:r>
              <a:rPr lang="en-US" sz="5500" b="1">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4:6 (NIV)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6833"/>
            </a:stretch>
          </a:blipFill>
        </p:spPr>
        <p:txBody>
          <a:bodyPr/>
          <a:lstStyle/>
          <a:p>
            <a:endParaRPr lang="en-AU"/>
          </a:p>
        </p:txBody>
      </p:sp>
      <p:grpSp>
        <p:nvGrpSpPr>
          <p:cNvPr id="3" name="Group 3"/>
          <p:cNvGrpSpPr/>
          <p:nvPr/>
        </p:nvGrpSpPr>
        <p:grpSpPr>
          <a:xfrm>
            <a:off x="-951803" y="5143500"/>
            <a:ext cx="20291415" cy="5858819"/>
            <a:chOff x="0" y="0"/>
            <a:chExt cx="5344241" cy="1543064"/>
          </a:xfrm>
        </p:grpSpPr>
        <p:sp>
          <p:nvSpPr>
            <p:cNvPr id="4" name="Freeform 4"/>
            <p:cNvSpPr/>
            <p:nvPr/>
          </p:nvSpPr>
          <p:spPr>
            <a:xfrm>
              <a:off x="0" y="0"/>
              <a:ext cx="5344241" cy="1543064"/>
            </a:xfrm>
            <a:custGeom>
              <a:avLst/>
              <a:gdLst/>
              <a:ahLst/>
              <a:cxnLst/>
              <a:rect l="l" t="t" r="r" b="b"/>
              <a:pathLst>
                <a:path w="5344241" h="1543064">
                  <a:moveTo>
                    <a:pt x="0" y="0"/>
                  </a:moveTo>
                  <a:lnTo>
                    <a:pt x="5344241" y="0"/>
                  </a:lnTo>
                  <a:lnTo>
                    <a:pt x="5344241" y="1543064"/>
                  </a:lnTo>
                  <a:lnTo>
                    <a:pt x="0" y="1543064"/>
                  </a:lnTo>
                  <a:close/>
                </a:path>
              </a:pathLst>
            </a:custGeom>
            <a:solidFill>
              <a:srgbClr val="282121"/>
            </a:solidFill>
          </p:spPr>
          <p:txBody>
            <a:bodyPr/>
            <a:lstStyle/>
            <a:p>
              <a:endParaRPr lang="en-AU"/>
            </a:p>
          </p:txBody>
        </p:sp>
        <p:sp>
          <p:nvSpPr>
            <p:cNvPr id="5" name="TextBox 5"/>
            <p:cNvSpPr txBox="1"/>
            <p:nvPr/>
          </p:nvSpPr>
          <p:spPr>
            <a:xfrm>
              <a:off x="0" y="-57150"/>
              <a:ext cx="5344241" cy="1600214"/>
            </a:xfrm>
            <a:prstGeom prst="rect">
              <a:avLst/>
            </a:prstGeom>
          </p:spPr>
          <p:txBody>
            <a:bodyPr lIns="50800" tIns="50800" rIns="50800" bIns="50800" rtlCol="0" anchor="ctr"/>
            <a:lstStyle/>
            <a:p>
              <a:pPr algn="ctr">
                <a:lnSpc>
                  <a:spcPts val="3171"/>
                </a:lnSpc>
              </a:pPr>
              <a:endParaRPr/>
            </a:p>
          </p:txBody>
        </p:sp>
      </p:grpSp>
      <p:sp>
        <p:nvSpPr>
          <p:cNvPr id="6" name="TextBox 6"/>
          <p:cNvSpPr txBox="1"/>
          <p:nvPr/>
        </p:nvSpPr>
        <p:spPr>
          <a:xfrm>
            <a:off x="714375" y="6807675"/>
            <a:ext cx="8175453" cy="2682869"/>
          </a:xfrm>
          <a:prstGeom prst="rect">
            <a:avLst/>
          </a:prstGeom>
        </p:spPr>
        <p:txBody>
          <a:bodyPr lIns="0" tIns="0" rIns="0" bIns="0" rtlCol="0" anchor="t">
            <a:spAutoFit/>
          </a:bodyPr>
          <a:lstStyle/>
          <a:p>
            <a:pPr algn="l">
              <a:lnSpc>
                <a:spcPts val="6399"/>
              </a:lnSpc>
            </a:pPr>
            <a:r>
              <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GLASS SEPARATES ONE THING FROM ANOTHER.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5528316"/>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In the center, around the throne, were four living creatures, and they were covered with eyes, in front and in back. The first living creature was like a lion, the second was like an ox, the third had a face like a man,</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4:6-8 (NIV)</a:t>
            </a:r>
          </a:p>
        </p:txBody>
      </p:sp>
      <p:sp>
        <p:nvSpPr>
          <p:cNvPr id="9" name="TextBox 9"/>
          <p:cNvSpPr txBox="1"/>
          <p:nvPr/>
        </p:nvSpPr>
        <p:spPr>
          <a:xfrm>
            <a:off x="714375" y="864382"/>
            <a:ext cx="4871583" cy="4975225"/>
          </a:xfrm>
          <a:prstGeom prst="rect">
            <a:avLst/>
          </a:prstGeom>
        </p:spPr>
        <p:txBody>
          <a:bodyPr lIns="0" tIns="0" rIns="0" bIns="0" rtlCol="0" anchor="t">
            <a:spAutoFit/>
          </a:bodyPr>
          <a:lstStyle/>
          <a:p>
            <a:pPr algn="l">
              <a:lnSpc>
                <a:spcPts val="15999"/>
              </a:lnSpc>
            </a:pPr>
            <a:r>
              <a:rPr lang="en-US" sz="15999" b="1">
                <a:solidFill>
                  <a:srgbClr val="F4F6FC"/>
                </a:solidFill>
                <a:latin typeface="ITC Franklin Gothic LT Condensed Semi-Bold"/>
                <a:ea typeface="ITC Franklin Gothic LT Condensed Semi-Bold"/>
                <a:cs typeface="ITC Franklin Gothic LT Condensed Semi-Bold"/>
                <a:sym typeface="ITC Franklin Gothic LT Condensed Semi-Bold"/>
              </a:rPr>
              <a:t>1</a:t>
            </a:r>
          </a:p>
          <a:p>
            <a:pPr algn="l">
              <a:lnSpc>
                <a:spcPts val="9600"/>
              </a:lnSpc>
            </a:pPr>
            <a:r>
              <a:rPr lang="en-US" sz="120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HOLY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3725062"/>
          </a:xfrm>
          <a:prstGeom prst="rect">
            <a:avLst/>
          </a:prstGeom>
        </p:spPr>
        <p:txBody>
          <a:bodyPr lIns="0" tIns="0" rIns="0" bIns="0" rtlCol="0" anchor="t">
            <a:spAutoFit/>
          </a:bodyPr>
          <a:lstStyle/>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the fourth was like a flying eagle. Each of the four living creatures had six wings and was covered with eyes all around, even under its wings.</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4:6-8 (NIV)</a:t>
            </a:r>
          </a:p>
        </p:txBody>
      </p:sp>
      <p:sp>
        <p:nvSpPr>
          <p:cNvPr id="9" name="TextBox 9"/>
          <p:cNvSpPr txBox="1"/>
          <p:nvPr/>
        </p:nvSpPr>
        <p:spPr>
          <a:xfrm>
            <a:off x="714375" y="864382"/>
            <a:ext cx="4871583" cy="4975225"/>
          </a:xfrm>
          <a:prstGeom prst="rect">
            <a:avLst/>
          </a:prstGeom>
        </p:spPr>
        <p:txBody>
          <a:bodyPr lIns="0" tIns="0" rIns="0" bIns="0" rtlCol="0" anchor="t">
            <a:spAutoFit/>
          </a:bodyPr>
          <a:lstStyle/>
          <a:p>
            <a:pPr algn="l">
              <a:lnSpc>
                <a:spcPts val="15999"/>
              </a:lnSpc>
            </a:pPr>
            <a:r>
              <a:rPr lang="en-US" sz="15999" b="1">
                <a:solidFill>
                  <a:srgbClr val="F4F6FC"/>
                </a:solidFill>
                <a:latin typeface="ITC Franklin Gothic LT Condensed Semi-Bold"/>
                <a:ea typeface="ITC Franklin Gothic LT Condensed Semi-Bold"/>
                <a:cs typeface="ITC Franklin Gothic LT Condensed Semi-Bold"/>
                <a:sym typeface="ITC Franklin Gothic LT Condensed Semi-Bold"/>
              </a:rPr>
              <a:t>1</a:t>
            </a:r>
          </a:p>
          <a:p>
            <a:pPr algn="l">
              <a:lnSpc>
                <a:spcPts val="9600"/>
              </a:lnSpc>
            </a:pPr>
            <a:r>
              <a:rPr lang="en-US" sz="120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HOLY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5400000">
            <a:off x="4000500" y="-4000500"/>
            <a:ext cx="10287000" cy="18288000"/>
          </a:xfrm>
          <a:custGeom>
            <a:avLst/>
            <a:gdLst/>
            <a:ahLst/>
            <a:cxnLst/>
            <a:rect l="l" t="t" r="r" b="b"/>
            <a:pathLst>
              <a:path w="10287000" h="18288000">
                <a:moveTo>
                  <a:pt x="10287000" y="0"/>
                </a:moveTo>
                <a:lnTo>
                  <a:pt x="10287000" y="18288000"/>
                </a:lnTo>
                <a:lnTo>
                  <a:pt x="0" y="18288000"/>
                </a:lnTo>
                <a:lnTo>
                  <a:pt x="0" y="0"/>
                </a:lnTo>
                <a:lnTo>
                  <a:pt x="10287000" y="0"/>
                </a:lnTo>
                <a:close/>
              </a:path>
            </a:pathLst>
          </a:custGeom>
          <a:blipFill>
            <a:blip r:embed="rId3"/>
            <a:stretch>
              <a:fillRect l="-21111" t="-36929" r="-73633"/>
            </a:stretch>
          </a:blipFill>
        </p:spPr>
        <p:txBody>
          <a:bodyPr/>
          <a:lstStyle/>
          <a:p>
            <a:endParaRPr lang="en-AU"/>
          </a:p>
        </p:txBody>
      </p:sp>
      <p:sp>
        <p:nvSpPr>
          <p:cNvPr id="3" name="TextBox 3"/>
          <p:cNvSpPr txBox="1"/>
          <p:nvPr/>
        </p:nvSpPr>
        <p:spPr>
          <a:xfrm>
            <a:off x="6341618" y="2066925"/>
            <a:ext cx="2347726" cy="3570960"/>
          </a:xfrm>
          <a:prstGeom prst="rect">
            <a:avLst/>
          </a:prstGeom>
        </p:spPr>
        <p:txBody>
          <a:bodyPr lIns="0" tIns="0" rIns="0" bIns="0" rtlCol="0" anchor="t">
            <a:spAutoFit/>
          </a:bodyPr>
          <a:lstStyle/>
          <a:p>
            <a:pPr marL="0" lvl="0" indent="0" algn="l">
              <a:lnSpc>
                <a:spcPts val="20815"/>
              </a:lnSpc>
              <a:spcBef>
                <a:spcPct val="0"/>
              </a:spcBef>
            </a:pPr>
            <a:r>
              <a:rPr lang="en-US" sz="27754" b="1" spc="-804">
                <a:solidFill>
                  <a:srgbClr val="F4F6FC"/>
                </a:solidFill>
                <a:latin typeface="ITC Franklin Gothic LT Ultra-Bold"/>
                <a:ea typeface="ITC Franklin Gothic LT Ultra-Bold"/>
                <a:cs typeface="ITC Franklin Gothic LT Ultra-Bold"/>
                <a:sym typeface="ITC Franklin Gothic LT Ultra-Bold"/>
              </a:rPr>
              <a:t>“</a:t>
            </a:r>
          </a:p>
        </p:txBody>
      </p:sp>
      <p:sp>
        <p:nvSpPr>
          <p:cNvPr id="4" name="TextBox 4"/>
          <p:cNvSpPr txBox="1"/>
          <p:nvPr/>
        </p:nvSpPr>
        <p:spPr>
          <a:xfrm>
            <a:off x="6589268" y="3302243"/>
            <a:ext cx="10303258" cy="3725062"/>
          </a:xfrm>
          <a:prstGeom prst="rect">
            <a:avLst/>
          </a:prstGeom>
        </p:spPr>
        <p:txBody>
          <a:bodyPr lIns="0" tIns="0" rIns="0" bIns="0" rtlCol="0" anchor="t">
            <a:spAutoFit/>
          </a:bodyPr>
          <a:lstStyle/>
          <a:p>
            <a:pPr algn="l">
              <a:lnSpc>
                <a:spcPts val="7106"/>
              </a:lnSpc>
            </a:pPr>
            <a:r>
              <a:rPr lang="en-US" sz="5825" dirty="0">
                <a:solidFill>
                  <a:srgbClr val="F4F6FC"/>
                </a:solidFill>
                <a:latin typeface="ITC Franklin Gothic LT Condensed"/>
                <a:ea typeface="ITC Franklin Gothic LT Condensed"/>
                <a:cs typeface="ITC Franklin Gothic LT Condensed"/>
                <a:sym typeface="ITC Franklin Gothic LT Condensed"/>
              </a:rPr>
              <a:t>Day and night they never stop saying: </a:t>
            </a:r>
          </a:p>
          <a:p>
            <a:pPr algn="l">
              <a:lnSpc>
                <a:spcPts val="7106"/>
              </a:lnSpc>
            </a:pPr>
            <a:r>
              <a:rPr lang="en-US" sz="5825" dirty="0">
                <a:solidFill>
                  <a:srgbClr val="F4F6FC"/>
                </a:solidFill>
                <a:latin typeface="ITC Franklin Gothic LT Condensed"/>
                <a:ea typeface="ITC Franklin Gothic LT Condensed"/>
                <a:cs typeface="ITC Franklin Gothic LT Condensed"/>
                <a:sym typeface="ITC Franklin Gothic LT Condensed"/>
              </a:rPr>
              <a:t>    “‘Holy, holy, holy </a:t>
            </a:r>
          </a:p>
          <a:p>
            <a:pPr algn="l">
              <a:lnSpc>
                <a:spcPts val="7106"/>
              </a:lnSpc>
            </a:pPr>
            <a:r>
              <a:rPr lang="en-US" sz="5825" dirty="0">
                <a:solidFill>
                  <a:srgbClr val="F4F6FC"/>
                </a:solidFill>
                <a:latin typeface="ITC Franklin Gothic LT Condensed"/>
                <a:ea typeface="ITC Franklin Gothic LT Condensed"/>
                <a:cs typeface="ITC Franklin Gothic LT Condensed"/>
                <a:sym typeface="ITC Franklin Gothic LT Condensed"/>
              </a:rPr>
              <a:t>    is the Lord God Almighty,’ </a:t>
            </a:r>
          </a:p>
          <a:p>
            <a:pPr marL="0" lvl="1" indent="0" algn="l">
              <a:lnSpc>
                <a:spcPts val="7106"/>
              </a:lnSpc>
              <a:spcBef>
                <a:spcPct val="0"/>
              </a:spcBef>
            </a:pPr>
            <a:r>
              <a:rPr lang="en-US" sz="5825" dirty="0">
                <a:solidFill>
                  <a:srgbClr val="F4F6FC"/>
                </a:solidFill>
                <a:latin typeface="ITC Franklin Gothic LT Condensed"/>
                <a:ea typeface="ITC Franklin Gothic LT Condensed"/>
                <a:cs typeface="ITC Franklin Gothic LT Condensed"/>
                <a:sym typeface="ITC Franklin Gothic LT Condensed"/>
              </a:rPr>
              <a:t>    who was, and is, and is to come.”</a:t>
            </a:r>
          </a:p>
        </p:txBody>
      </p:sp>
      <p:grpSp>
        <p:nvGrpSpPr>
          <p:cNvPr id="5" name="Group 5"/>
          <p:cNvGrpSpPr/>
          <p:nvPr/>
        </p:nvGrpSpPr>
        <p:grpSpPr>
          <a:xfrm>
            <a:off x="-951803" y="-715319"/>
            <a:ext cx="6775642" cy="11717639"/>
            <a:chOff x="0" y="0"/>
            <a:chExt cx="1784531" cy="3086127"/>
          </a:xfrm>
        </p:grpSpPr>
        <p:sp>
          <p:nvSpPr>
            <p:cNvPr id="6" name="Freeform 6"/>
            <p:cNvSpPr/>
            <p:nvPr/>
          </p:nvSpPr>
          <p:spPr>
            <a:xfrm>
              <a:off x="0" y="0"/>
              <a:ext cx="1784531" cy="3086127"/>
            </a:xfrm>
            <a:custGeom>
              <a:avLst/>
              <a:gdLst/>
              <a:ahLst/>
              <a:cxnLst/>
              <a:rect l="l" t="t" r="r" b="b"/>
              <a:pathLst>
                <a:path w="1784531" h="3086127">
                  <a:moveTo>
                    <a:pt x="0" y="0"/>
                  </a:moveTo>
                  <a:lnTo>
                    <a:pt x="1784531" y="0"/>
                  </a:lnTo>
                  <a:lnTo>
                    <a:pt x="1784531" y="3086127"/>
                  </a:lnTo>
                  <a:lnTo>
                    <a:pt x="0" y="3086127"/>
                  </a:lnTo>
                  <a:close/>
                </a:path>
              </a:pathLst>
            </a:custGeom>
            <a:solidFill>
              <a:srgbClr val="282121"/>
            </a:solidFill>
          </p:spPr>
          <p:txBody>
            <a:bodyPr/>
            <a:lstStyle/>
            <a:p>
              <a:endParaRPr lang="en-AU"/>
            </a:p>
          </p:txBody>
        </p:sp>
        <p:sp>
          <p:nvSpPr>
            <p:cNvPr id="7" name="TextBox 7"/>
            <p:cNvSpPr txBox="1"/>
            <p:nvPr/>
          </p:nvSpPr>
          <p:spPr>
            <a:xfrm>
              <a:off x="0" y="-57150"/>
              <a:ext cx="1784531" cy="3143277"/>
            </a:xfrm>
            <a:prstGeom prst="rect">
              <a:avLst/>
            </a:prstGeom>
          </p:spPr>
          <p:txBody>
            <a:bodyPr lIns="50800" tIns="50800" rIns="50800" bIns="50800" rtlCol="0" anchor="ctr"/>
            <a:lstStyle/>
            <a:p>
              <a:pPr algn="ctr">
                <a:lnSpc>
                  <a:spcPts val="3171"/>
                </a:lnSpc>
              </a:pPr>
              <a:endParaRPr/>
            </a:p>
          </p:txBody>
        </p:sp>
      </p:grpSp>
      <p:sp>
        <p:nvSpPr>
          <p:cNvPr id="8" name="TextBox 8"/>
          <p:cNvSpPr txBox="1"/>
          <p:nvPr/>
        </p:nvSpPr>
        <p:spPr>
          <a:xfrm>
            <a:off x="6589268" y="8876221"/>
            <a:ext cx="10980929" cy="957580"/>
          </a:xfrm>
          <a:prstGeom prst="rect">
            <a:avLst/>
          </a:prstGeom>
        </p:spPr>
        <p:txBody>
          <a:bodyPr lIns="0" tIns="0" rIns="0" bIns="0" rtlCol="0" anchor="t">
            <a:spAutoFit/>
          </a:bodyPr>
          <a:lstStyle/>
          <a:p>
            <a:pPr algn="l">
              <a:lnSpc>
                <a:spcPts val="6710"/>
              </a:lnSpc>
              <a:spcBef>
                <a:spcPct val="0"/>
              </a:spcBef>
            </a:pPr>
            <a:r>
              <a:rPr lang="en-US" sz="5500" b="1">
                <a:solidFill>
                  <a:srgbClr val="F4F6FC"/>
                </a:solidFill>
                <a:latin typeface="ITC Franklin Gothic LT Condensed Semi-Bold"/>
                <a:ea typeface="ITC Franklin Gothic LT Condensed Semi-Bold"/>
                <a:cs typeface="ITC Franklin Gothic LT Condensed Semi-Bold"/>
                <a:sym typeface="ITC Franklin Gothic LT Condensed Semi-Bold"/>
              </a:rPr>
              <a:t>REVELATION 4:8 (NIV)</a:t>
            </a:r>
          </a:p>
        </p:txBody>
      </p:sp>
      <p:sp>
        <p:nvSpPr>
          <p:cNvPr id="9" name="TextBox 9"/>
          <p:cNvSpPr txBox="1"/>
          <p:nvPr/>
        </p:nvSpPr>
        <p:spPr>
          <a:xfrm>
            <a:off x="714375" y="864382"/>
            <a:ext cx="4871583" cy="4975225"/>
          </a:xfrm>
          <a:prstGeom prst="rect">
            <a:avLst/>
          </a:prstGeom>
        </p:spPr>
        <p:txBody>
          <a:bodyPr lIns="0" tIns="0" rIns="0" bIns="0" rtlCol="0" anchor="t">
            <a:spAutoFit/>
          </a:bodyPr>
          <a:lstStyle/>
          <a:p>
            <a:pPr algn="l">
              <a:lnSpc>
                <a:spcPts val="15999"/>
              </a:lnSpc>
            </a:pPr>
            <a:r>
              <a:rPr lang="en-US" sz="15999" b="1">
                <a:solidFill>
                  <a:srgbClr val="F4F6FC"/>
                </a:solidFill>
                <a:latin typeface="ITC Franklin Gothic LT Condensed Semi-Bold"/>
                <a:ea typeface="ITC Franklin Gothic LT Condensed Semi-Bold"/>
                <a:cs typeface="ITC Franklin Gothic LT Condensed Semi-Bold"/>
                <a:sym typeface="ITC Franklin Gothic LT Condensed Semi-Bold"/>
              </a:rPr>
              <a:t>1</a:t>
            </a:r>
          </a:p>
          <a:p>
            <a:pPr algn="l">
              <a:lnSpc>
                <a:spcPts val="9600"/>
              </a:lnSpc>
            </a:pPr>
            <a:r>
              <a:rPr lang="en-US" sz="12000" b="1" u="none">
                <a:solidFill>
                  <a:srgbClr val="F4F6FC"/>
                </a:solidFill>
                <a:latin typeface="ITC Franklin Gothic LT Condensed Semi-Bold"/>
                <a:ea typeface="ITC Franklin Gothic LT Condensed Semi-Bold"/>
                <a:cs typeface="ITC Franklin Gothic LT Condensed Semi-Bold"/>
                <a:sym typeface="ITC Franklin Gothic LT Condensed Semi-Bold"/>
              </a:rPr>
              <a:t>GOD IS HOLY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b="-166833"/>
            </a:stretch>
          </a:blipFill>
        </p:spPr>
        <p:txBody>
          <a:bodyPr/>
          <a:lstStyle/>
          <a:p>
            <a:endParaRPr lang="en-AU"/>
          </a:p>
        </p:txBody>
      </p:sp>
      <p:grpSp>
        <p:nvGrpSpPr>
          <p:cNvPr id="3" name="Group 3"/>
          <p:cNvGrpSpPr/>
          <p:nvPr/>
        </p:nvGrpSpPr>
        <p:grpSpPr>
          <a:xfrm>
            <a:off x="-951803" y="5143500"/>
            <a:ext cx="20291415" cy="5858819"/>
            <a:chOff x="0" y="0"/>
            <a:chExt cx="5344241" cy="1543064"/>
          </a:xfrm>
        </p:grpSpPr>
        <p:sp>
          <p:nvSpPr>
            <p:cNvPr id="4" name="Freeform 4"/>
            <p:cNvSpPr/>
            <p:nvPr/>
          </p:nvSpPr>
          <p:spPr>
            <a:xfrm>
              <a:off x="0" y="0"/>
              <a:ext cx="5344241" cy="1543064"/>
            </a:xfrm>
            <a:custGeom>
              <a:avLst/>
              <a:gdLst/>
              <a:ahLst/>
              <a:cxnLst/>
              <a:rect l="l" t="t" r="r" b="b"/>
              <a:pathLst>
                <a:path w="5344241" h="1543064">
                  <a:moveTo>
                    <a:pt x="0" y="0"/>
                  </a:moveTo>
                  <a:lnTo>
                    <a:pt x="5344241" y="0"/>
                  </a:lnTo>
                  <a:lnTo>
                    <a:pt x="5344241" y="1543064"/>
                  </a:lnTo>
                  <a:lnTo>
                    <a:pt x="0" y="1543064"/>
                  </a:lnTo>
                  <a:close/>
                </a:path>
              </a:pathLst>
            </a:custGeom>
            <a:solidFill>
              <a:srgbClr val="282121"/>
            </a:solidFill>
          </p:spPr>
          <p:txBody>
            <a:bodyPr/>
            <a:lstStyle/>
            <a:p>
              <a:endParaRPr lang="en-AU"/>
            </a:p>
          </p:txBody>
        </p:sp>
        <p:sp>
          <p:nvSpPr>
            <p:cNvPr id="5" name="TextBox 5"/>
            <p:cNvSpPr txBox="1"/>
            <p:nvPr/>
          </p:nvSpPr>
          <p:spPr>
            <a:xfrm>
              <a:off x="0" y="-57150"/>
              <a:ext cx="5344241" cy="1600214"/>
            </a:xfrm>
            <a:prstGeom prst="rect">
              <a:avLst/>
            </a:prstGeom>
          </p:spPr>
          <p:txBody>
            <a:bodyPr lIns="50800" tIns="50800" rIns="50800" bIns="50800" rtlCol="0" anchor="ctr"/>
            <a:lstStyle/>
            <a:p>
              <a:pPr algn="ctr">
                <a:lnSpc>
                  <a:spcPts val="3171"/>
                </a:lnSpc>
              </a:pPr>
              <a:endParaRPr/>
            </a:p>
          </p:txBody>
        </p:sp>
      </p:grpSp>
      <p:sp>
        <p:nvSpPr>
          <p:cNvPr id="6" name="TextBox 6"/>
          <p:cNvSpPr txBox="1"/>
          <p:nvPr/>
        </p:nvSpPr>
        <p:spPr>
          <a:xfrm>
            <a:off x="714375" y="6807675"/>
            <a:ext cx="17723243" cy="1063619"/>
          </a:xfrm>
          <a:prstGeom prst="rect">
            <a:avLst/>
          </a:prstGeom>
        </p:spPr>
        <p:txBody>
          <a:bodyPr lIns="0" tIns="0" rIns="0" bIns="0" rtlCol="0" anchor="t">
            <a:spAutoFit/>
          </a:bodyPr>
          <a:lstStyle/>
          <a:p>
            <a:pPr algn="l">
              <a:lnSpc>
                <a:spcPts val="6399"/>
              </a:lnSpc>
            </a:pPr>
            <a:r>
              <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HOLY MEANS </a:t>
            </a:r>
          </a:p>
          <a:p>
            <a:pPr algn="l">
              <a:lnSpc>
                <a:spcPts val="6399"/>
              </a:lnSpc>
            </a:pPr>
            <a:r>
              <a:rPr lang="en-US" sz="7999" b="1" dirty="0">
                <a:solidFill>
                  <a:srgbClr val="F4F6FC"/>
                </a:solidFill>
                <a:latin typeface="ITC Franklin Gothic LT Condensed Semi-Bold"/>
                <a:ea typeface="ITC Franklin Gothic LT Condensed Semi-Bold"/>
                <a:cs typeface="ITC Franklin Gothic LT Condensed Semi-Bold"/>
                <a:sym typeface="ITC Franklin Gothic LT Condensed Semi-Bold"/>
              </a:rPr>
              <a:t>“OTHER, SPECIAL, SET APART.”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150</TotalTime>
  <Words>8881</Words>
  <Application>Microsoft Office PowerPoint</Application>
  <PresentationFormat>Custom</PresentationFormat>
  <Paragraphs>368</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ITC Franklin Gothic LT Condensed</vt:lpstr>
      <vt:lpstr>Calibri</vt:lpstr>
      <vt:lpstr>Arial</vt:lpstr>
      <vt:lpstr>Aptos</vt:lpstr>
      <vt:lpstr>ITC Franklin Gothic LT Condensed Semi-Bold</vt:lpstr>
      <vt:lpstr>ITC Franklin Gothic LT Ultra-Bold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 - Holy Holy Holy (16 Nov 2025)</dc:title>
  <cp:lastModifiedBy>Joanna Qiao</cp:lastModifiedBy>
  <cp:revision>6</cp:revision>
  <cp:lastPrinted>2025-11-15T04:38:22Z</cp:lastPrinted>
  <dcterms:created xsi:type="dcterms:W3CDTF">2006-08-16T00:00:00Z</dcterms:created>
  <dcterms:modified xsi:type="dcterms:W3CDTF">2025-11-15T04:49:22Z</dcterms:modified>
  <dc:identifier>DAG2rYwsjmk</dc:identifier>
</cp:coreProperties>
</file>