
<file path=[Content_Types].xml><?xml version="1.0" encoding="utf-8"?>
<Types xmlns="http://schemas.openxmlformats.org/package/2006/content-types">
  <Default Extension="bmp" ContentType="image/bmp"/>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12192000" cy="6858000"/>
  <p:notesSz cx="12192000" cy="6858000"/>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varScale="1">
        <p:scale>
          <a:sx n="120" d="100"/>
          <a:sy n="120" d="100"/>
        </p:scale>
        <p:origin x="80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841499" y="1339850"/>
            <a:ext cx="8509000" cy="2660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9426">
                <a:solidFill>
                  <a:srgbClr val="EC3B21"/>
                </a:solidFill>
              </a:defRPr>
            </a:lvl1pPr>
          </a:lstStyle>
          <a:p>
            <a:pPr algn="ctr"/>
            <a:endParaRPr/>
          </a:p>
        </p:txBody>
      </p:sp>
      <p:sp>
        <p:nvSpPr>
          <p:cNvPr id="3" name="New Shape"/>
          <p:cNvSpPr>
            <a:spLocks noGrp="1"/>
          </p:cNvSpPr>
          <p:nvPr>
            <p:ph type="body" idx="1"/>
          </p:nvPr>
        </p:nvSpPr>
        <p:spPr>
          <a:xfrm>
            <a:off x="1841499" y="4070350"/>
            <a:ext cx="8509000" cy="641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500">
                <a:solidFill>
                  <a:srgbClr val="9ECFEB"/>
                </a:solidFill>
              </a:defRPr>
            </a:lvl1pPr>
          </a:lstStyle>
          <a:p>
            <a:pPr algn="ctr"/>
            <a:endParaRPr/>
          </a:p>
        </p:txBody>
      </p:sp>
      <p:sp>
        <p:nvSpPr>
          <p:cNvPr id="4" name="New Shape"/>
          <p:cNvSpPr>
            <a:spLocks noGrp="1"/>
          </p:cNvSpPr>
          <p:nvPr>
            <p:ph type="body" idx="2"/>
          </p:nvPr>
        </p:nvSpPr>
        <p:spPr>
          <a:xfrm>
            <a:off x="2889250" y="4972050"/>
            <a:ext cx="6413500" cy="5207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2426">
                <a:solidFill>
                  <a:srgbClr val="9ECFEB"/>
                </a:solidFill>
              </a:defRPr>
            </a:lvl1pPr>
          </a:lstStyle>
          <a:p>
            <a:pPr algn="ctr"/>
            <a:endParaRPr/>
          </a:p>
        </p:txBody>
      </p:sp>
      <p:sp>
        <p:nvSpPr>
          <p:cNvPr id="5" name="New Shape"/>
          <p:cNvSpPr>
            <a:spLocks noGrp="1"/>
          </p:cNvSpPr>
          <p:nvPr>
            <p:ph type="body" idx="3"/>
          </p:nvPr>
        </p:nvSpPr>
        <p:spPr>
          <a:xfrm>
            <a:off x="825499" y="762000"/>
            <a:ext cx="10414000" cy="4318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6813">
                <a:solidFill>
                  <a:srgbClr val="4B4A4A"/>
                </a:solidFill>
              </a:defRPr>
            </a:lvl1pPr>
          </a:lstStyle>
          <a:p>
            <a:pPr algn="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endParaRP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9ECFEB"/>
                </a:solidFill>
              </a:defRPr>
            </a:lvl1pPr>
          </a:lstStyle>
          <a:p>
            <a:pPr algn="l"/>
            <a:endParaRP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ide Master">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1.xml"/></Relationships>
</file>

<file path=ppt/slides/_rels/slide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25499" y="762000"/>
            <a:ext cx="10414000" cy="4318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6813">
                <a:solidFill>
                  <a:srgbClr val="4B4A4A"/>
                </a:solidFill>
              </a:defRPr>
            </a:lvl1pPr>
          </a:lstStyle>
          <a:p>
            <a:pPr algn="l"/>
            <a:r>
              <a:rPr sz="6813" b="0" dirty="0">
                <a:solidFill>
                  <a:srgbClr val="4B4A4A"/>
                </a:solidFill>
              </a:rPr>
              <a:t>Fear, Worship &amp; Obey</a:t>
            </a:r>
          </a:p>
        </p:txBody>
      </p:sp>
      <p:sp>
        <p:nvSpPr>
          <p:cNvPr id="3" name="New Shape"/>
          <p:cNvSpPr>
            <a:spLocks noGrp="1"/>
          </p:cNvSpPr>
          <p:nvPr>
            <p:ph type="body" idx="1"/>
          </p:nvPr>
        </p:nvSpPr>
        <p:spPr>
          <a:xfrm>
            <a:off x="1841499" y="2275366"/>
            <a:ext cx="8509000" cy="1010093"/>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9426">
                <a:solidFill>
                  <a:srgbClr val="EC3B21"/>
                </a:solidFill>
              </a:defRPr>
            </a:lvl1pPr>
          </a:lstStyle>
          <a:p>
            <a:pPr algn="ctr"/>
            <a:r>
              <a:rPr lang="en-CA" sz="5400" b="1" dirty="0"/>
              <a:t>Fear, Worship &amp; Obey</a:t>
            </a:r>
            <a:endParaRPr sz="5400" b="1" dirty="0"/>
          </a:p>
        </p:txBody>
      </p:sp>
      <p:sp>
        <p:nvSpPr>
          <p:cNvPr id="6" name="New Shape">
            <a:extLst>
              <a:ext uri="{FF2B5EF4-FFF2-40B4-BE49-F238E27FC236}">
                <a16:creationId xmlns:a16="http://schemas.microsoft.com/office/drawing/2014/main" id="{A594D3FE-5039-FC04-002D-A08B890866B0}"/>
              </a:ext>
            </a:extLst>
          </p:cNvPr>
          <p:cNvSpPr txBox="1">
            <a:spLocks/>
          </p:cNvSpPr>
          <p:nvPr/>
        </p:nvSpPr>
        <p:spPr>
          <a:xfrm>
            <a:off x="1777999" y="3783271"/>
            <a:ext cx="8509000" cy="641350"/>
          </a:xfrm>
          <a:prstGeom prst="rect">
            <a:avLst/>
          </a:prstGeom>
          <a:noFill/>
          <a:ln w="9525" cap="flat" cmpd="sng" algn="ctr">
            <a:noFill/>
            <a:prstDash val="solid"/>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3500">
                <a:solidFill>
                  <a:srgbClr val="9ECFEB"/>
                </a:solidFill>
                <a:latin typeface="+mj-lt"/>
                <a:ea typeface="+mj-ea"/>
                <a:cs typeface="+mj-cs"/>
              </a:defRPr>
            </a:lvl1pPr>
            <a:lvl2pPr>
              <a:defRPr>
                <a:solidFill>
                  <a:schemeClr val="lt1"/>
                </a:solidFill>
                <a:latin typeface="+mj-lt"/>
                <a:ea typeface="+mj-ea"/>
                <a:cs typeface="+mj-cs"/>
              </a:defRPr>
            </a:lvl2pPr>
            <a:lvl3pPr>
              <a:defRPr>
                <a:solidFill>
                  <a:schemeClr val="lt1"/>
                </a:solidFill>
                <a:latin typeface="+mj-lt"/>
                <a:ea typeface="+mj-ea"/>
                <a:cs typeface="+mj-cs"/>
              </a:defRPr>
            </a:lvl3pPr>
            <a:lvl4pPr>
              <a:defRPr>
                <a:solidFill>
                  <a:schemeClr val="lt1"/>
                </a:solidFill>
                <a:latin typeface="+mj-lt"/>
                <a:ea typeface="+mj-ea"/>
                <a:cs typeface="+mj-cs"/>
              </a:defRPr>
            </a:lvl4pPr>
            <a:lvl5pPr>
              <a:defRPr>
                <a:solidFill>
                  <a:schemeClr val="lt1"/>
                </a:solidFill>
                <a:latin typeface="+mj-lt"/>
                <a:ea typeface="+mj-ea"/>
                <a:cs typeface="+mj-cs"/>
              </a:defRPr>
            </a:lvl5pPr>
            <a:lvl6pPr>
              <a:defRPr>
                <a:solidFill>
                  <a:schemeClr val="lt1"/>
                </a:solidFill>
                <a:latin typeface="+mj-lt"/>
                <a:ea typeface="+mj-ea"/>
                <a:cs typeface="+mj-cs"/>
              </a:defRPr>
            </a:lvl6pPr>
            <a:lvl7pPr>
              <a:defRPr>
                <a:solidFill>
                  <a:schemeClr val="lt1"/>
                </a:solidFill>
                <a:latin typeface="+mj-lt"/>
                <a:ea typeface="+mj-ea"/>
                <a:cs typeface="+mj-cs"/>
              </a:defRPr>
            </a:lvl7pPr>
            <a:lvl8pPr>
              <a:defRPr>
                <a:solidFill>
                  <a:schemeClr val="lt1"/>
                </a:solidFill>
                <a:latin typeface="+mj-lt"/>
                <a:ea typeface="+mj-ea"/>
                <a:cs typeface="+mj-cs"/>
              </a:defRPr>
            </a:lvl8pPr>
            <a:lvl9pPr>
              <a:defRPr>
                <a:solidFill>
                  <a:schemeClr val="lt1"/>
                </a:solidFill>
                <a:latin typeface="+mj-lt"/>
                <a:ea typeface="+mj-ea"/>
                <a:cs typeface="+mj-cs"/>
              </a:defRPr>
            </a:lvl9pPr>
          </a:lstStyle>
          <a:p>
            <a:r>
              <a:rPr lang="en-CA" b="1" dirty="0"/>
              <a:t>1 </a:t>
            </a:r>
            <a:r>
              <a:rPr lang="en-CA" b="1"/>
              <a:t>Samuel 12:1-25</a:t>
            </a:r>
            <a:endParaRPr lang="en-CA"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4106">
                <a:solidFill>
                  <a:srgbClr val="C1DFF0"/>
                </a:solidFill>
              </a:defRPr>
            </a:lvl1pPr>
          </a:lstStyle>
          <a:p>
            <a:pPr algn="l"/>
            <a:r>
              <a:rPr sz="4106" b="0">
                <a:solidFill>
                  <a:srgbClr val="C1DFF0"/>
                </a:solidFill>
              </a:rPr>
              <a:t>For his invisible attributes, namely, his eternal power and divine nature, have been clearly perceived, ever since the creation of the world, in the things that have been made. So they are without excuse.</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Romans 1:20</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For although they knew God, they did not honor him as God or give thanks to him, but they became futile in their thinking, and their foolish hearts were darkened.</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Romans 1:21</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Claiming to be wise, they became fools, and exchanged the glory of the immortal God for images resembling mortal man and birds and animals and creeping things.</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Romans 1:22–23</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4106">
                <a:solidFill>
                  <a:srgbClr val="C1DFF0"/>
                </a:solidFill>
              </a:defRPr>
            </a:lvl1pPr>
          </a:lstStyle>
          <a:p>
            <a:pPr algn="l"/>
            <a:r>
              <a:rPr sz="4106" b="0">
                <a:solidFill>
                  <a:srgbClr val="C1DFF0"/>
                </a:solidFill>
              </a:rPr>
              <a:t>For we do not wrestle against flesh and blood, but against the rulers, against the authorities, against the cosmic powers over this present darkness, against the spiritual forces of evil in the heavenly places.</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Ephesians 6:12</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4106">
                <a:solidFill>
                  <a:srgbClr val="C1DFF0"/>
                </a:solidFill>
              </a:defRPr>
            </a:lvl1pPr>
          </a:lstStyle>
          <a:p>
            <a:pPr algn="l"/>
            <a:r>
              <a:rPr sz="4106" b="0">
                <a:solidFill>
                  <a:srgbClr val="C1DFF0"/>
                </a:solidFill>
              </a:rPr>
              <a:t>He is the radiance of the glory of God and the exact imprint of his nature, and he upholds the universe by the word of his power. After making purification for sins, he sat down at the right hand of the Majesty on high,</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Hebrews 1:3</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If you will fear the Lord and serve him and obey his voice and not rebel against the commandment of the Lord, and if both you and the king who reigns over you will follow the Lord your God, it will be well.</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1 Samuel 12:14</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But if you will not obey the voice of the Lord, but rebel against the commandment of the Lord, then the hand of the Lord will be against you and your king.</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1 Samuel 12:15</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Why do you seek further beatings? Why do you continue to rebel? The whole head is sick, and the whole heart faint.</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Isaiah 1:5</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NRSV</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From the sole of the foot even to the head, there is no soundness in it, but bruises and sores and bleeding wounds; they have not been drained, or bound up, or softened with oil.</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Isaiah 1:6</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NRSV</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Your country lies desolate, your cities are burned with fire; in your very presence aliens devour your land; it is desolate, as overthrown by foreigners.</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Isaiah 1:7</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NRSV</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If you will fear the Lord and serve him and heed his voice and not rebel against the commandment of the Lord, and if both you and the king who reigns over you will follow the Lord your God, it will be well;</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1 Samuel 12:14</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NRSV</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And Samuel said to the people, “Do not be afraid; you have done all this evil, yet do not turn aside from following the Lord, but serve the Lord with all your heart;</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1 Samuel 12:20</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NRSV</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and do not turn aside after useless things that cannot profit or save, for they are useless.</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1 Samuel 12:21</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NRSV</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For the Lord will not cast away his people, for his great name’s sake, because it has pleased the Lord to make you a people for himself.</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1 Samuel 12:22</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NRSV</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Only fear the Lord, and serve him faithfully with all your heart; for consider what great things he has done for you.</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1 Samuel 12:24</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NRSV</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Do not be conformed to this world, but be transformed by the renewal of your mind, that by testing you may discern what is the will of God, what is good and acceptable and perfect.</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Romans 12:2</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And we all, with unveiled face, beholding the glory of the Lord, are being transformed into the same image from one degree of glory to another. For this comes from the Lord who is the Spirit.</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2 Corinthians 3:18</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By the blessing of the upright a city is exalted, but by the mouth of the wicked it is overthrown.</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Proverbs 11:11</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but if you will not heed the voice of the Lord, but rebel against the commandment of the Lord, then the hand of the Lord will be against you and your king.</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1 Samuel 12:15</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NRSV</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and said to him, “You are old and your sons do not follow in your ways; appoint for us, then, a king to govern us, like other nations.”</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1 Samuel 8:5</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NRSV</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and the Lord said to Samuel, “Listen to the voice of the people in all that they say to you; for they have not rejected you, but they have rejected me from being king over them.</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1 Samuel 8:7</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NRSV</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According to all the deeds that they have done, from the day I brought them up out of Egypt even to this day, forsaking me and serving other gods, so they are also doing to you.</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1 Samuel 8:8</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4106">
                <a:solidFill>
                  <a:srgbClr val="C1DFF0"/>
                </a:solidFill>
              </a:defRPr>
            </a:lvl1pPr>
          </a:lstStyle>
          <a:p>
            <a:pPr algn="l"/>
            <a:r>
              <a:rPr sz="4106" b="0">
                <a:solidFill>
                  <a:srgbClr val="C1DFF0"/>
                </a:solidFill>
              </a:rPr>
              <a:t>Now then, obey their voice; only you shall solemnly warn them and show them the ways of the king who shall reign over them.” So Samuel told all the words of the Lord to the people who were asking for a king from him.</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1 Samuel 8:9–10</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For the wrath of God is revealed from heaven against all ungodliness and unrighteousness of men, who by their unrighteousness suppress the truth.</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Romans 1:18</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143000" y="1143000"/>
            <a:ext cx="9874250" cy="38100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106">
                <a:solidFill>
                  <a:srgbClr val="C1DFF0"/>
                </a:solidFill>
              </a:defRPr>
            </a:lvl1pPr>
          </a:lstStyle>
          <a:p>
            <a:pPr algn="l"/>
            <a:r>
              <a:rPr sz="4106" b="0">
                <a:solidFill>
                  <a:srgbClr val="C1DFF0"/>
                </a:solidFill>
              </a:rPr>
              <a:t>For what can be known about God is plain to them, because God has shown it to them.</a:t>
            </a:r>
          </a:p>
        </p:txBody>
      </p:sp>
      <p:sp>
        <p:nvSpPr>
          <p:cNvPr id="3" name="New Shape"/>
          <p:cNvSpPr>
            <a:spLocks noGrp="1"/>
          </p:cNvSpPr>
          <p:nvPr>
            <p:ph type="body" idx="1"/>
          </p:nvPr>
        </p:nvSpPr>
        <p:spPr>
          <a:xfrm>
            <a:off x="1130300" y="5187950"/>
            <a:ext cx="82677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9ECFEB"/>
                </a:solidFill>
              </a:defRPr>
            </a:lvl1pPr>
          </a:lstStyle>
          <a:p>
            <a:pPr algn="l"/>
            <a:r>
              <a:rPr sz="4386" b="0">
                <a:solidFill>
                  <a:srgbClr val="9ECFEB"/>
                </a:solidFill>
              </a:rPr>
              <a:t>Romans 1:19</a:t>
            </a:r>
          </a:p>
        </p:txBody>
      </p:sp>
      <p:sp>
        <p:nvSpPr>
          <p:cNvPr id="4" name="New Shape"/>
          <p:cNvSpPr>
            <a:spLocks noGrp="1"/>
          </p:cNvSpPr>
          <p:nvPr>
            <p:ph type="body" idx="2"/>
          </p:nvPr>
        </p:nvSpPr>
        <p:spPr>
          <a:xfrm>
            <a:off x="9537700" y="5181600"/>
            <a:ext cx="1447800" cy="628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EC3B21"/>
                </a:solidFill>
              </a:defRPr>
            </a:lvl1pPr>
          </a:lstStyle>
          <a:p>
            <a:pPr algn="r"/>
            <a:r>
              <a:rPr sz="2613" b="0">
                <a:solidFill>
                  <a:srgbClr val="EC3B21"/>
                </a:solidFill>
              </a:rPr>
              <a:t>ESV</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
        <a:ea typeface=""/>
        <a:cs typeface=""/>
      </a:majorFont>
      <a:minorFont>
        <a:latin typeface=""/>
        <a:ea typeface=""/>
        <a:cs typeface=""/>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noFill/>
        <a:pattFill/>
        <a:grpFill/>
      </a:fillStyleLst>
      <a:lnStyleLst>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Lst>
      <a:bgFillStyleLst>
        <a:solidFill>
          <a:schemeClr val="phClr"/>
        </a:solidFill>
        <a:gradFill>
          <a:gsLst>
            <a:gs pos="0">
              <a:schemeClr val="phClr">
                <a:tint val="50000"/>
                <a:satMod val="300000"/>
              </a:schemeClr>
            </a:gs>
            <a:gs pos="0">
              <a:schemeClr val="phClr">
                <a:tint val="50000"/>
                <a:satMod val="300000"/>
              </a:schemeClr>
            </a:gs>
            <a:gs pos="0">
              <a:schemeClr val="phClr">
                <a:tint val="50000"/>
                <a:satMod val="300000"/>
              </a:schemeClr>
            </a:gs>
          </a:gsLst>
          <a:lin ang="16200000" scaled="1"/>
        </a:gradFill>
        <a:gradFill>
          <a:gsLst>
            <a:gs pos="0">
              <a:schemeClr val="phClr">
                <a:tint val="50000"/>
                <a:satMod val="300000"/>
              </a:schemeClr>
            </a:gs>
            <a:gs pos="0">
              <a:schemeClr val="phClr">
                <a:tint val="50000"/>
                <a:satMod val="30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976</Words>
  <Application>Microsoft Macintosh PowerPoint</Application>
  <PresentationFormat>Widescreen</PresentationFormat>
  <Paragraphs>78</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Shannon Whitehouse</cp:lastModifiedBy>
  <cp:revision>1</cp:revision>
  <dcterms:modified xsi:type="dcterms:W3CDTF">2025-11-09T17:26:40Z</dcterms:modified>
</cp:coreProperties>
</file>