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1"/>
  </p:sldMasterIdLst>
  <p:notesMasterIdLst>
    <p:notesMasterId r:id="rId12"/>
  </p:notesMasterIdLst>
  <p:sldIdLst>
    <p:sldId id="256" r:id="rId2"/>
    <p:sldId id="271" r:id="rId3"/>
    <p:sldId id="289" r:id="rId4"/>
    <p:sldId id="301" r:id="rId5"/>
    <p:sldId id="297" r:id="rId6"/>
    <p:sldId id="302" r:id="rId7"/>
    <p:sldId id="298" r:id="rId8"/>
    <p:sldId id="299" r:id="rId9"/>
    <p:sldId id="300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7"/>
    <p:restoredTop sz="94708"/>
  </p:normalViewPr>
  <p:slideViewPr>
    <p:cSldViewPr snapToGrid="0" snapToObjects="1">
      <p:cViewPr>
        <p:scale>
          <a:sx n="120" d="100"/>
          <a:sy n="120" d="100"/>
        </p:scale>
        <p:origin x="1432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95898-551F-9944-BD7F-3F3CADAE8091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78F8-C993-1740-A390-6B1BDAA9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5621C-3053-D712-BC43-7B80A3671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A485E-C6F8-42FD-D573-0DA1BD906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B8CD4-52D4-1F3A-AC52-F2FAA4140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0D90A-7A81-0BFE-A488-F92B63E4B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8F8-C993-1740-A390-6B1BDAA98F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B743C-6DA7-E20E-BCDB-309465592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165CF5-8C84-7A23-78FC-A5641B398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DE22A-F206-3301-D62C-6344CED2B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13FD7-97DB-8E61-7FA9-757E89B0A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8F8-C993-1740-A390-6B1BDAA98F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7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9280A-2CC4-94B7-AA09-F3259E93E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300DA-ADFD-32F8-C0E6-B94FC398A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CC8A2-DE9E-7D28-65F9-11378E506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C154E-27E8-0FA2-B1B6-3898DE3CF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8F8-C993-1740-A390-6B1BDAA98F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9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E8425-2F29-2C86-4F20-DEF57429F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368AD7-1D9F-41F9-4374-39235E04C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D1373A-5C8C-35DB-DA45-1D95DABC6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51ACC-1521-1DF9-5134-7614AB74A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8F8-C993-1740-A390-6B1BDAA98F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564DF-FD16-9E55-9596-163A7C664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C8DA5-0EDB-0ECD-B55E-CB2C06C4D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8291F-A887-2584-9591-9EFC5A520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1B51E-269C-4578-BB63-F8F4153EC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8F8-C993-1740-A390-6B1BDAA98F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2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FD506-1BB2-F25C-7D7A-CDB61C300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80A45-1498-98C9-09E0-931B557E1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05733-BA09-B885-583F-02AEFE75C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1D827-6A81-B894-B3B1-43C251581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8F8-C993-1740-A390-6B1BDAA98F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BAAA7-03FF-1281-59F4-61E945658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1F48C-7A66-0A99-B249-2599725F1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7B247-7C76-54A9-507E-706766F09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2ECF8-E261-B3E7-5E9C-C4F1FBCA6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8F8-C993-1740-A390-6B1BDAA98F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598B8-9A6D-380D-5380-2462B487A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C33012-5D98-3002-5CF3-8D1742544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5053A5-0A91-3A83-7A89-4643E6D6E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3189F-2940-17A0-5DF9-ECE6650CE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8F8-C993-1740-A390-6B1BDAA98F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92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7E47E-B79C-0060-714C-5FFB3BEC8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5B3A7C-467A-F8C4-9E90-DDE3DE0C1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8EFEC-5CFD-A88A-822C-FCCA2983D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05A99-63BD-BF20-4BF0-2A10B0432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8F8-C993-1740-A390-6B1BDAA98F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7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7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6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0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50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01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456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74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04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8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66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9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7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5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10/25/25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3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79D876-BCFB-48E8-A406-A9DDB58B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33C98B-90F1-4F12-9D4E-46E1A234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8" y="1871131"/>
            <a:ext cx="5111752" cy="1515533"/>
          </a:xfrm>
        </p:spPr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+mj-ea"/>
              </a:rPr>
              <a:t>保罗的感恩与祈求祷告</a:t>
            </a:r>
            <a:endParaRPr lang="zh-CN" altLang="en-US" sz="5400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8" y="3789944"/>
            <a:ext cx="5111752" cy="81395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以弗所第一章</a:t>
            </a:r>
            <a:r>
              <a:rPr lang="en-US" altLang="zh-CN" dirty="0"/>
              <a:t>15-23</a:t>
            </a:r>
            <a:r>
              <a:rPr lang="zh-CN" altLang="en-US" dirty="0"/>
              <a:t>节</a:t>
            </a:r>
            <a:endParaRPr lang="en-CA" altLang="zh-CN" dirty="0"/>
          </a:p>
          <a:p>
            <a:r>
              <a:rPr lang="en-US" altLang="zh-CN" dirty="0"/>
              <a:t>2025-10-26</a:t>
            </a:r>
            <a:endParaRPr lang="en-CA" altLang="zh-CN" dirty="0"/>
          </a:p>
          <a:p>
            <a:endParaRPr lang="zh-CN" alt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6FEDC-746C-45BC-9AF9-4F33D2165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547785-029E-0608-9EC4-A6F7C19D8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CACFC494-379A-2902-3CFB-B250B737C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F5DC11D-B397-B922-1007-E1DEB36BC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7B112-696E-D28F-746F-70462852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039173"/>
          </a:xfrm>
        </p:spPr>
        <p:txBody>
          <a:bodyPr>
            <a:normAutofit/>
          </a:bodyPr>
          <a:lstStyle/>
          <a:p>
            <a:r>
              <a:rPr lang="zh-CN" altLang="en-US" dirty="0"/>
              <a:t> 思考与应用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B704565-B193-41B6-EC96-55B82C974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502BAE93-F930-24F3-D23F-DAD80798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121" y="2584830"/>
            <a:ext cx="7439714" cy="3648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CA" sz="3600" dirty="0"/>
              <a:t>思考</a:t>
            </a:r>
            <a:r>
              <a:rPr lang="zh-CN" altLang="en-US" sz="3600" dirty="0"/>
              <a:t>：</a:t>
            </a:r>
            <a:endParaRPr lang="en-CA" altLang="zh-CN" sz="3600" dirty="0"/>
          </a:p>
          <a:p>
            <a:pPr lvl="1">
              <a:buFont typeface="Wingdings" pitchFamily="2" charset="2"/>
              <a:buChar char="Ø"/>
            </a:pPr>
            <a:r>
              <a:rPr lang="zh-CN" altLang="en-CA" sz="3200" dirty="0"/>
              <a:t>你</a:t>
            </a:r>
            <a:r>
              <a:rPr lang="zh-CN" altLang="en-US" sz="3200" dirty="0"/>
              <a:t>的信心与爱心是否相配？</a:t>
            </a:r>
            <a:endParaRPr lang="en-CA" altLang="zh-CN" sz="3200" dirty="0"/>
          </a:p>
          <a:p>
            <a:pPr lvl="1">
              <a:buFont typeface="Wingdings" pitchFamily="2" charset="2"/>
              <a:buChar char="Ø"/>
            </a:pPr>
            <a:r>
              <a:rPr lang="zh-CN" altLang="en-CA" sz="3200" dirty="0"/>
              <a:t>你</a:t>
            </a:r>
            <a:r>
              <a:rPr lang="zh-CN" altLang="en-US" sz="3200" dirty="0"/>
              <a:t>有什么样的祷告生活？</a:t>
            </a:r>
            <a:endParaRPr lang="en-CA" altLang="zh-CN" sz="3200" dirty="0"/>
          </a:p>
          <a:p>
            <a:pPr lvl="1">
              <a:buFont typeface="Wingdings" pitchFamily="2" charset="2"/>
              <a:buChar char="Ø"/>
            </a:pPr>
            <a:r>
              <a:rPr lang="zh-CN" altLang="en-CA" sz="3200" dirty="0"/>
              <a:t>你</a:t>
            </a:r>
            <a:r>
              <a:rPr lang="zh-CN" altLang="en-US" sz="3200" dirty="0"/>
              <a:t>主要会为哪些人和事祷告？</a:t>
            </a:r>
            <a:endParaRPr lang="en-CA" altLang="zh-CN" sz="3200" dirty="0"/>
          </a:p>
          <a:p>
            <a:pPr marL="0" indent="0">
              <a:buNone/>
            </a:pPr>
            <a:r>
              <a:rPr lang="zh-CN" altLang="en-US" sz="3600" dirty="0"/>
              <a:t>应用：</a:t>
            </a:r>
            <a:endParaRPr lang="en-CA" altLang="zh-CN" sz="3600" dirty="0"/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/>
              <a:t>效法保罗的榜样，以神为中心的祷告 </a:t>
            </a:r>
            <a:endParaRPr lang="en-CA" altLang="zh-CN" sz="2800" dirty="0"/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/>
              <a:t>为教会的肢体的信心和爱心而感谢神</a:t>
            </a:r>
            <a:endParaRPr lang="en-CA" altLang="zh-CN" sz="2800" dirty="0"/>
          </a:p>
          <a:p>
            <a:pPr lvl="1">
              <a:buFont typeface="Wingdings" pitchFamily="2" charset="2"/>
              <a:buChar char="Ø"/>
            </a:pPr>
            <a:r>
              <a:rPr lang="zh-CN" altLang="en-US" sz="2800" dirty="0"/>
              <a:t>渴望属灵的智慧和启示真正地认识神</a:t>
            </a:r>
            <a:endParaRPr lang="en-CA" altLang="zh-CN" sz="2800" dirty="0"/>
          </a:p>
          <a:p>
            <a:pPr lvl="1">
              <a:buFont typeface="Wingdings" pitchFamily="2" charset="2"/>
              <a:buChar char="Ø"/>
            </a:pPr>
            <a:endParaRPr lang="en-CA" altLang="zh-CN" sz="2800" dirty="0"/>
          </a:p>
          <a:p>
            <a:pPr>
              <a:buFont typeface="Wingdings" pitchFamily="2" charset="2"/>
              <a:buChar char="Ø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0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E1D716-EF04-5AD1-6BBB-307607660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78BC618-3289-4C64-902D-506AF437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33D31B1-9C37-4542-80D3-7B54026F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D5126-C810-4F42-811D-7272A993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60" y="804894"/>
            <a:ext cx="7200897" cy="1303867"/>
          </a:xfrm>
        </p:spPr>
        <p:txBody>
          <a:bodyPr>
            <a:normAutofit/>
          </a:bodyPr>
          <a:lstStyle/>
          <a:p>
            <a:r>
              <a:rPr lang="zh-CN" altLang="en-US" dirty="0"/>
              <a:t>以弗所书一章</a:t>
            </a:r>
            <a:r>
              <a:rPr lang="en-US" altLang="zh-CN" dirty="0"/>
              <a:t>15-23</a:t>
            </a:r>
            <a:r>
              <a:rPr lang="zh-CN" altLang="en-US" dirty="0"/>
              <a:t>节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0D273FA-71CB-4AEB-8F60-67AB3375E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36A12C8A-81BB-6663-C656-47B1D178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29" y="2501904"/>
            <a:ext cx="7432576" cy="363420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b="1" baseline="30000" dirty="0"/>
              <a:t> </a:t>
            </a:r>
            <a:r>
              <a:rPr lang="en-US" altLang="zh-CN" b="1" dirty="0"/>
              <a:t>15 </a:t>
            </a:r>
            <a:r>
              <a:rPr lang="zh-CN" altLang="en-US" dirty="0"/>
              <a:t>因此，我既听见你们信从主耶稣，亲爱众圣徒， </a:t>
            </a:r>
            <a:r>
              <a:rPr lang="en-US" altLang="zh-CN" b="1" dirty="0"/>
              <a:t>16 </a:t>
            </a:r>
            <a:r>
              <a:rPr lang="zh-CN" altLang="en-US" dirty="0"/>
              <a:t>就为你们不住地感谢神，祷告的时候，常提到你们， </a:t>
            </a:r>
            <a:r>
              <a:rPr lang="en-US" altLang="zh-CN" b="1" dirty="0"/>
              <a:t>17 </a:t>
            </a:r>
            <a:r>
              <a:rPr lang="zh-CN" altLang="en-US" dirty="0"/>
              <a:t>求我们主耶稣基督的神，荣耀的父，将那赐人智慧和启示的灵赏给你们，使你们真知道他。 </a:t>
            </a:r>
            <a:r>
              <a:rPr lang="en-US" altLang="zh-CN" b="1" dirty="0"/>
              <a:t>18 </a:t>
            </a:r>
            <a:r>
              <a:rPr lang="zh-CN" altLang="en-US" dirty="0"/>
              <a:t>并且照明你们心中的眼睛，使你们知道他的恩召有何等指望；他在圣徒中得的基业有何等丰盛的荣耀； </a:t>
            </a:r>
            <a:r>
              <a:rPr lang="en-US" altLang="zh-CN" b="1" dirty="0"/>
              <a:t>19 </a:t>
            </a:r>
            <a:r>
              <a:rPr lang="zh-CN" altLang="en-US" dirty="0"/>
              <a:t>并知道他向我们这信的人所显的能力是何等浩大， </a:t>
            </a:r>
            <a:r>
              <a:rPr lang="en-US" altLang="zh-CN" b="1" dirty="0"/>
              <a:t>20 </a:t>
            </a:r>
            <a:r>
              <a:rPr lang="zh-CN" altLang="en-US" dirty="0"/>
              <a:t>就是照他在基督身上所运行的大能大力，使他从死里复活，叫他在天上坐在自己的右边， </a:t>
            </a:r>
            <a:r>
              <a:rPr lang="en-US" altLang="zh-CN" b="1" dirty="0"/>
              <a:t>21 </a:t>
            </a:r>
            <a:r>
              <a:rPr lang="zh-CN" altLang="en-US" dirty="0"/>
              <a:t>远超过一切执政的、掌权的、有能的、主治的和一切有名的，不但是今世的，连来世的也都超过了。 </a:t>
            </a:r>
            <a:r>
              <a:rPr lang="en-US" altLang="zh-CN" b="1" dirty="0"/>
              <a:t>22 </a:t>
            </a:r>
            <a:r>
              <a:rPr lang="zh-CN" altLang="en-US" dirty="0"/>
              <a:t>又将万有服在他的脚下，使他为教会作万有之首。 </a:t>
            </a:r>
            <a:r>
              <a:rPr lang="en-US" altLang="zh-CN" b="1" dirty="0"/>
              <a:t>23 </a:t>
            </a:r>
            <a:r>
              <a:rPr lang="zh-CN" altLang="en-US" dirty="0"/>
              <a:t>教会是他的身体，是那充满万有者所充满的。 </a:t>
            </a:r>
          </a:p>
        </p:txBody>
      </p:sp>
    </p:spTree>
    <p:extLst>
      <p:ext uri="{BB962C8B-B14F-4D97-AF65-F5344CB8AC3E}">
        <p14:creationId xmlns:p14="http://schemas.microsoft.com/office/powerpoint/2010/main" val="146809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53B374-74FB-DC9F-2910-CA1704921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6EFAD76-DFDD-B7F3-8E34-85BD9850B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6F3CBD9-E1AF-D6B9-1F03-3D66DD822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C214D9-45AE-A05F-FE12-D39763D2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zh-CN" altLang="en-US" dirty="0"/>
              <a:t>语境</a:t>
            </a:r>
            <a:r>
              <a:rPr lang="en-US" altLang="zh-CN" dirty="0"/>
              <a:t>-</a:t>
            </a:r>
            <a:r>
              <a:rPr lang="zh-CN" altLang="en-US" dirty="0"/>
              <a:t>承接前文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9D5907F-2489-9639-75FB-8D48BECE4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1EC29557-C0A4-A01B-3699-EE60C125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29" y="2633172"/>
            <a:ext cx="7200897" cy="3242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/>
              <a:t>1:3-14</a:t>
            </a:r>
            <a:r>
              <a:rPr lang="zh-CN" altLang="en-US" dirty="0"/>
              <a:t> 节：保罗对神的救赎计划的赞美</a:t>
            </a:r>
            <a:endParaRPr lang="en-CA" altLang="zh-CN" dirty="0"/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3</a:t>
            </a:r>
            <a:r>
              <a:rPr lang="zh-CN" altLang="en-US" dirty="0"/>
              <a:t>节 ： 神在基督里赐给我们各样属灵的福气</a:t>
            </a:r>
            <a:endParaRPr lang="en-CA" altLang="zh-CN" dirty="0"/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  <a:r>
              <a:rPr lang="zh-CN" altLang="en-US" dirty="0"/>
              <a:t> 节 ： 圣父的拣选</a:t>
            </a:r>
            <a:endParaRPr lang="en-CA" altLang="zh-CN" dirty="0"/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7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12</a:t>
            </a:r>
            <a:r>
              <a:rPr lang="zh-CN" altLang="en-US" dirty="0"/>
              <a:t> 节： 圣子的救赎</a:t>
            </a:r>
            <a:endParaRPr lang="en-CA" altLang="zh-CN" dirty="0"/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13-14</a:t>
            </a:r>
            <a:r>
              <a:rPr lang="zh-CN" altLang="en-US" dirty="0"/>
              <a:t> 节： 圣灵的印记</a:t>
            </a:r>
            <a:endParaRPr lang="en-CA" altLang="zh-CN" dirty="0"/>
          </a:p>
          <a:p>
            <a:pPr>
              <a:buFont typeface="Wingdings" pitchFamily="2" charset="2"/>
              <a:buChar char="Ø"/>
            </a:pPr>
            <a:r>
              <a:rPr lang="en-US" altLang="zh-CN" dirty="0"/>
              <a:t>1:15-23</a:t>
            </a:r>
            <a:r>
              <a:rPr lang="zh-CN" altLang="en-US" dirty="0"/>
              <a:t>节 ： 保罗的祷告</a:t>
            </a:r>
          </a:p>
        </p:txBody>
      </p:sp>
    </p:spTree>
    <p:extLst>
      <p:ext uri="{BB962C8B-B14F-4D97-AF65-F5344CB8AC3E}">
        <p14:creationId xmlns:p14="http://schemas.microsoft.com/office/powerpoint/2010/main" val="17410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DDAC0C-8C2E-B9C2-FF97-9F83B298E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A44D234-4367-98AA-02C6-E7787B933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124484F-B257-8164-8FD4-DCFD1D4A6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4A339-84D2-C449-2D9C-0B4F1A17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zh-CN" altLang="en-US" dirty="0"/>
              <a:t>保罗的感恩与祈求祷告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586C2EE-86A2-8C5D-1C17-BB401F7E6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AB49DFF4-8FAF-6B86-B0BD-37915C6C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60" y="2398852"/>
            <a:ext cx="7200897" cy="3648379"/>
          </a:xfrm>
        </p:spPr>
        <p:txBody>
          <a:bodyPr>
            <a:normAutofit/>
          </a:bodyPr>
          <a:lstStyle/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zh-CN" altLang="en-CA" sz="3200" dirty="0"/>
              <a:t>感恩</a:t>
            </a:r>
            <a:r>
              <a:rPr lang="zh-CN" altLang="en-US" sz="3200" dirty="0"/>
              <a:t>的祷告 （</a:t>
            </a:r>
            <a:r>
              <a:rPr lang="en-US" altLang="zh-CN" sz="3200" dirty="0"/>
              <a:t>15-16</a:t>
            </a:r>
            <a:r>
              <a:rPr lang="zh-CN" altLang="en-US" sz="3200" dirty="0"/>
              <a:t>节）</a:t>
            </a:r>
            <a:endParaRPr lang="en-CA" altLang="zh-CN" sz="3200" dirty="0"/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zh-CN" altLang="en-US" sz="3200" dirty="0"/>
              <a:t>祈求的祷告（</a:t>
            </a:r>
            <a:r>
              <a:rPr lang="en-US" altLang="zh-CN" sz="3200" dirty="0"/>
              <a:t>17-23</a:t>
            </a:r>
            <a:r>
              <a:rPr lang="zh-CN" altLang="en-US" sz="3200" dirty="0"/>
              <a:t>节）</a:t>
            </a:r>
            <a:endParaRPr lang="en-CA" altLang="zh-CN" sz="32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33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53ECCC-889D-10E2-E458-E9CC91154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096A65A-D251-00F4-87C3-6B3D245DA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2FF8C73-0CDE-D30D-C228-9D72D1E82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834FB3-B34D-03E2-F589-601958C8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zh-CN" altLang="en-US" dirty="0"/>
              <a:t>感恩的祷告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72E65B9-15AA-20C4-4B29-E9441CBDF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90C69BCE-88DE-EA10-3274-0177F0DF7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63" y="2509603"/>
            <a:ext cx="7200897" cy="380308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CA" sz="3600" dirty="0"/>
              <a:t>感恩</a:t>
            </a:r>
            <a:r>
              <a:rPr lang="zh-CN" altLang="en-US" sz="3600" dirty="0"/>
              <a:t>的原因</a:t>
            </a:r>
            <a:endParaRPr lang="en-CA" altLang="zh-CN" sz="36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0070C0"/>
                </a:solidFill>
              </a:rPr>
              <a:t>	15 </a:t>
            </a:r>
            <a:r>
              <a:rPr lang="zh-CN" altLang="en-US" sz="3200" dirty="0">
                <a:solidFill>
                  <a:srgbClr val="0070C0"/>
                </a:solidFill>
              </a:rPr>
              <a:t>因此，我既听见你们</a:t>
            </a:r>
            <a:r>
              <a:rPr lang="zh-CN" altLang="en-US" sz="3200" u="sng" dirty="0">
                <a:solidFill>
                  <a:srgbClr val="0070C0"/>
                </a:solidFill>
              </a:rPr>
              <a:t>信从主耶稣</a:t>
            </a:r>
            <a:r>
              <a:rPr lang="zh-CN" altLang="en-US" sz="3200" dirty="0">
                <a:solidFill>
                  <a:srgbClr val="0070C0"/>
                </a:solidFill>
              </a:rPr>
              <a:t>，</a:t>
            </a:r>
            <a:r>
              <a:rPr lang="zh-CN" altLang="en-US" sz="3200" u="sng" dirty="0">
                <a:solidFill>
                  <a:srgbClr val="0070C0"/>
                </a:solidFill>
              </a:rPr>
              <a:t>亲爱众圣徒</a:t>
            </a:r>
            <a:r>
              <a:rPr lang="zh-CN" altLang="en-US" sz="3200" dirty="0">
                <a:solidFill>
                  <a:srgbClr val="0070C0"/>
                </a:solidFill>
              </a:rPr>
              <a:t>，</a:t>
            </a:r>
            <a:endParaRPr lang="en-CA" altLang="zh-CN" sz="32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CA" altLang="zh-CN" sz="3200" dirty="0">
                <a:solidFill>
                  <a:srgbClr val="0070C0"/>
                </a:solidFill>
              </a:rPr>
              <a:t>	</a:t>
            </a:r>
            <a:r>
              <a:rPr lang="zh-CN" altLang="en-US" sz="3200" dirty="0">
                <a:solidFill>
                  <a:srgbClr val="0070C0"/>
                </a:solidFill>
              </a:rPr>
              <a:t>“因此” </a:t>
            </a:r>
            <a:r>
              <a:rPr lang="en-US" altLang="zh-CN" sz="3200" dirty="0">
                <a:solidFill>
                  <a:srgbClr val="0070C0"/>
                </a:solidFill>
              </a:rPr>
              <a:t>–</a:t>
            </a:r>
            <a:r>
              <a:rPr lang="zh-CN" altLang="en-US" sz="3200" dirty="0">
                <a:solidFill>
                  <a:srgbClr val="0070C0"/>
                </a:solidFill>
              </a:rPr>
              <a:t> </a:t>
            </a:r>
            <a:r>
              <a:rPr lang="zh-CN" altLang="en-US" sz="3200" dirty="0">
                <a:solidFill>
                  <a:schemeClr val="tx1"/>
                </a:solidFill>
              </a:rPr>
              <a:t>连接上文， </a:t>
            </a:r>
            <a:endParaRPr lang="en-CA" altLang="zh-CN" sz="3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CA" altLang="zh-CN" sz="3200" dirty="0">
                <a:solidFill>
                  <a:schemeClr val="tx1"/>
                </a:solidFill>
              </a:rPr>
              <a:t>	</a:t>
            </a:r>
            <a:r>
              <a:rPr lang="zh-CN" altLang="en-US" sz="3200" dirty="0">
                <a:solidFill>
                  <a:schemeClr val="tx1"/>
                </a:solidFill>
              </a:rPr>
              <a:t>“</a:t>
            </a:r>
            <a:r>
              <a:rPr lang="zh-CN" altLang="en-US" sz="3200" dirty="0">
                <a:solidFill>
                  <a:srgbClr val="0070C0"/>
                </a:solidFill>
              </a:rPr>
              <a:t>听见</a:t>
            </a:r>
            <a:r>
              <a:rPr lang="zh-CN" altLang="en-US" sz="3200" dirty="0">
                <a:solidFill>
                  <a:schemeClr val="tx1"/>
                </a:solidFill>
              </a:rPr>
              <a:t>” </a:t>
            </a:r>
            <a:r>
              <a:rPr lang="en-US" altLang="zh-CN" sz="3200" dirty="0">
                <a:solidFill>
                  <a:schemeClr val="tx1"/>
                </a:solidFill>
              </a:rPr>
              <a:t>–</a:t>
            </a:r>
            <a:r>
              <a:rPr lang="zh-CN" altLang="en-US" sz="3200" dirty="0">
                <a:solidFill>
                  <a:schemeClr val="tx1"/>
                </a:solidFill>
              </a:rPr>
              <a:t> 保罗跟以弗所和其他小亚细亚一带的教会的关系 （徒 </a:t>
            </a:r>
            <a:r>
              <a:rPr lang="en-US" altLang="zh-CN" sz="3200" dirty="0">
                <a:solidFill>
                  <a:schemeClr val="tx1"/>
                </a:solidFill>
              </a:rPr>
              <a:t>19</a:t>
            </a:r>
            <a:r>
              <a:rPr lang="zh-CN" altLang="en-US" sz="3200" dirty="0">
                <a:solidFill>
                  <a:schemeClr val="tx1"/>
                </a:solidFill>
              </a:rPr>
              <a:t>，</a:t>
            </a:r>
            <a:r>
              <a:rPr lang="en-CA" altLang="zh-CN" sz="3200" dirty="0">
                <a:solidFill>
                  <a:schemeClr val="tx1"/>
                </a:solidFill>
              </a:rPr>
              <a:t>	</a:t>
            </a:r>
            <a:r>
              <a:rPr lang="en-US" altLang="zh-CN" sz="3200" dirty="0">
                <a:solidFill>
                  <a:schemeClr val="tx1"/>
                </a:solidFill>
              </a:rPr>
              <a:t>20</a:t>
            </a:r>
            <a:r>
              <a:rPr lang="zh-CN" altLang="en-US" sz="3200" dirty="0">
                <a:solidFill>
                  <a:schemeClr val="tx1"/>
                </a:solidFill>
              </a:rPr>
              <a:t> 章； </a:t>
            </a:r>
            <a:r>
              <a:rPr lang="en-CA" altLang="zh-CN" sz="3200" dirty="0">
                <a:solidFill>
                  <a:schemeClr val="tx1"/>
                </a:solidFill>
              </a:rPr>
              <a:t>	</a:t>
            </a:r>
            <a:r>
              <a:rPr lang="zh-CN" altLang="en-US" sz="3200" dirty="0">
                <a:solidFill>
                  <a:schemeClr val="tx1"/>
                </a:solidFill>
              </a:rPr>
              <a:t>西</a:t>
            </a:r>
            <a:r>
              <a:rPr lang="en-US" altLang="zh-CN" sz="3200" dirty="0">
                <a:solidFill>
                  <a:schemeClr val="tx1"/>
                </a:solidFill>
              </a:rPr>
              <a:t>1</a:t>
            </a:r>
            <a:r>
              <a:rPr lang="zh-CN" altLang="en-US" sz="3200" dirty="0">
                <a:solidFill>
                  <a:schemeClr val="tx1"/>
                </a:solidFill>
              </a:rPr>
              <a:t>，</a:t>
            </a:r>
            <a:r>
              <a:rPr lang="en-US" altLang="zh-CN" sz="3200" dirty="0">
                <a:solidFill>
                  <a:schemeClr val="tx1"/>
                </a:solidFill>
              </a:rPr>
              <a:t>4</a:t>
            </a:r>
            <a:r>
              <a:rPr lang="zh-CN" altLang="en-US" sz="3200" dirty="0">
                <a:solidFill>
                  <a:schemeClr val="tx1"/>
                </a:solidFill>
              </a:rPr>
              <a:t> 章）</a:t>
            </a:r>
            <a:endParaRPr lang="en-CA" altLang="zh-CN" sz="3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CA" altLang="zh-CN" sz="3200" dirty="0">
                <a:solidFill>
                  <a:schemeClr val="tx1"/>
                </a:solidFill>
              </a:rPr>
              <a:t>	</a:t>
            </a:r>
            <a:r>
              <a:rPr lang="zh-CN" altLang="en-CA" sz="3200" dirty="0">
                <a:solidFill>
                  <a:schemeClr val="tx1"/>
                </a:solidFill>
              </a:rPr>
              <a:t>真正</a:t>
            </a:r>
            <a:r>
              <a:rPr lang="zh-CN" altLang="en-US" sz="3200" dirty="0">
                <a:solidFill>
                  <a:schemeClr val="tx1"/>
                </a:solidFill>
              </a:rPr>
              <a:t>基督徒的两个至关重要的特征 </a:t>
            </a:r>
            <a:r>
              <a:rPr lang="en-US" altLang="zh-CN" sz="3200" dirty="0">
                <a:solidFill>
                  <a:schemeClr val="tx1"/>
                </a:solidFill>
              </a:rPr>
              <a:t>–</a:t>
            </a:r>
            <a:r>
              <a:rPr lang="zh-CN" altLang="en-US" sz="3200" dirty="0">
                <a:solidFill>
                  <a:schemeClr val="tx1"/>
                </a:solidFill>
              </a:rPr>
              <a:t> 信心和爱心 （约壹</a:t>
            </a:r>
            <a:r>
              <a:rPr lang="en-US" altLang="zh-CN" sz="3200" dirty="0">
                <a:solidFill>
                  <a:schemeClr val="tx1"/>
                </a:solidFill>
              </a:rPr>
              <a:t>2:9-11</a:t>
            </a:r>
            <a:r>
              <a:rPr lang="zh-CN" altLang="en-US" sz="3200" dirty="0">
                <a:solidFill>
                  <a:schemeClr val="tx1"/>
                </a:solidFill>
              </a:rPr>
              <a:t>）</a:t>
            </a:r>
            <a:endParaRPr lang="en-CA" altLang="zh-CN" sz="32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CA" altLang="zh-CN" sz="2800" dirty="0">
                <a:solidFill>
                  <a:schemeClr val="tx1"/>
                </a:solidFill>
              </a:rPr>
              <a:t>	</a:t>
            </a:r>
            <a:r>
              <a:rPr lang="zh-CN" altLang="en-CA" sz="2800" dirty="0">
                <a:solidFill>
                  <a:schemeClr val="tx1"/>
                </a:solidFill>
              </a:rPr>
              <a:t>信</a:t>
            </a:r>
            <a:r>
              <a:rPr lang="zh-CN" altLang="en-US" sz="2800" dirty="0">
                <a:solidFill>
                  <a:schemeClr val="tx1"/>
                </a:solidFill>
              </a:rPr>
              <a:t>从主耶稣 </a:t>
            </a:r>
            <a:r>
              <a:rPr lang="en-US" altLang="zh-CN" sz="2800" dirty="0">
                <a:solidFill>
                  <a:schemeClr val="tx1"/>
                </a:solidFill>
              </a:rPr>
              <a:t>–</a:t>
            </a:r>
            <a:r>
              <a:rPr lang="zh-CN" altLang="en-US" sz="2800" dirty="0">
                <a:solidFill>
                  <a:schemeClr val="tx1"/>
                </a:solidFill>
              </a:rPr>
              <a:t> 生命的主和救主 （罗</a:t>
            </a:r>
            <a:r>
              <a:rPr lang="en-US" altLang="zh-CN" sz="2800" dirty="0">
                <a:solidFill>
                  <a:schemeClr val="tx1"/>
                </a:solidFill>
              </a:rPr>
              <a:t>10:9</a:t>
            </a:r>
            <a:r>
              <a:rPr lang="zh-CN" altLang="en-US" sz="2800" dirty="0">
                <a:solidFill>
                  <a:schemeClr val="tx1"/>
                </a:solidFill>
              </a:rPr>
              <a:t>； 林前</a:t>
            </a:r>
            <a:r>
              <a:rPr lang="en-US" altLang="zh-CN" sz="2800" dirty="0">
                <a:solidFill>
                  <a:schemeClr val="tx1"/>
                </a:solidFill>
              </a:rPr>
              <a:t>12:3</a:t>
            </a:r>
            <a:r>
              <a:rPr lang="zh-CN" altLang="en-US" sz="2800" dirty="0">
                <a:solidFill>
                  <a:schemeClr val="tx1"/>
                </a:solidFill>
              </a:rPr>
              <a:t>）</a:t>
            </a:r>
            <a:endParaRPr lang="en-CA" altLang="zh-CN" sz="28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CA" altLang="zh-CN" sz="2800" dirty="0">
                <a:solidFill>
                  <a:schemeClr val="tx1"/>
                </a:solidFill>
              </a:rPr>
              <a:t>	</a:t>
            </a:r>
            <a:r>
              <a:rPr lang="zh-CN" altLang="en-CA" sz="2800" dirty="0">
                <a:solidFill>
                  <a:schemeClr val="tx1"/>
                </a:solidFill>
              </a:rPr>
              <a:t>亲</a:t>
            </a:r>
            <a:r>
              <a:rPr lang="zh-CN" altLang="en-US" sz="2800" dirty="0">
                <a:solidFill>
                  <a:schemeClr val="tx1"/>
                </a:solidFill>
              </a:rPr>
              <a:t>爱众圣徒 </a:t>
            </a:r>
            <a:r>
              <a:rPr lang="en-US" altLang="zh-CN" sz="2800" dirty="0">
                <a:solidFill>
                  <a:schemeClr val="tx1"/>
                </a:solidFill>
              </a:rPr>
              <a:t>–</a:t>
            </a:r>
            <a:r>
              <a:rPr lang="zh-CN" altLang="en-US" sz="2800" dirty="0">
                <a:solidFill>
                  <a:schemeClr val="tx1"/>
                </a:solidFill>
              </a:rPr>
              <a:t> 效仿基督的爱心 （腓</a:t>
            </a:r>
            <a:r>
              <a:rPr lang="en-US" altLang="zh-CN" sz="2800" dirty="0">
                <a:solidFill>
                  <a:schemeClr val="tx1"/>
                </a:solidFill>
              </a:rPr>
              <a:t>2:2</a:t>
            </a:r>
            <a:r>
              <a:rPr lang="zh-CN" altLang="en-US" sz="2800" dirty="0">
                <a:solidFill>
                  <a:schemeClr val="tx1"/>
                </a:solidFill>
              </a:rPr>
              <a:t>；雅</a:t>
            </a:r>
            <a:r>
              <a:rPr lang="en-US" altLang="zh-CN" sz="2800" dirty="0">
                <a:solidFill>
                  <a:schemeClr val="tx1"/>
                </a:solidFill>
              </a:rPr>
              <a:t>2:17</a:t>
            </a:r>
            <a:r>
              <a:rPr lang="zh-CN" altLang="en-US" sz="2800" dirty="0">
                <a:solidFill>
                  <a:schemeClr val="tx1"/>
                </a:solidFill>
              </a:rPr>
              <a:t>； 约壹</a:t>
            </a:r>
            <a:r>
              <a:rPr lang="en-US" altLang="zh-CN" sz="2800" dirty="0">
                <a:solidFill>
                  <a:schemeClr val="tx1"/>
                </a:solidFill>
              </a:rPr>
              <a:t>3:14</a:t>
            </a:r>
            <a:r>
              <a:rPr lang="zh-CN" altLang="en-US" sz="2800" dirty="0">
                <a:solidFill>
                  <a:schemeClr val="tx1"/>
                </a:solidFill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</a:rPr>
              <a:t>18</a:t>
            </a:r>
            <a:r>
              <a:rPr lang="zh-CN" altLang="en-US" sz="2800" dirty="0">
                <a:solidFill>
                  <a:schemeClr val="tx1"/>
                </a:solidFill>
              </a:rPr>
              <a:t>）</a:t>
            </a:r>
            <a:endParaRPr lang="en-CA" altLang="zh-CN" sz="2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CA" altLang="zh-CN" sz="3200" dirty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zh-CN" altLang="en-CA" sz="3800" b="1" dirty="0">
                <a:solidFill>
                  <a:schemeClr val="tx1"/>
                </a:solidFill>
                <a:sym typeface="Wingdings" pitchFamily="2" charset="2"/>
              </a:rPr>
              <a:t>应用</a:t>
            </a:r>
            <a:r>
              <a:rPr lang="zh-CN" altLang="en-US" sz="3200" dirty="0">
                <a:solidFill>
                  <a:schemeClr val="tx1"/>
                </a:solidFill>
                <a:sym typeface="Wingdings" pitchFamily="2" charset="2"/>
              </a:rPr>
              <a:t>： </a:t>
            </a:r>
            <a:r>
              <a:rPr lang="zh-CN" altLang="en-CA" sz="3200" dirty="0">
                <a:solidFill>
                  <a:schemeClr val="tx1"/>
                </a:solidFill>
                <a:sym typeface="Wingdings" pitchFamily="2" charset="2"/>
              </a:rPr>
              <a:t>信心</a:t>
            </a:r>
            <a:r>
              <a:rPr lang="zh-CN" altLang="en-US" sz="3200" dirty="0">
                <a:solidFill>
                  <a:schemeClr val="tx1"/>
                </a:solidFill>
                <a:sym typeface="Wingdings" pitchFamily="2" charset="2"/>
              </a:rPr>
              <a:t>与爱心的平衡与一致 </a:t>
            </a:r>
            <a:r>
              <a:rPr lang="en-US" altLang="zh-CN" sz="3200" dirty="0">
                <a:solidFill>
                  <a:schemeClr val="tx1"/>
                </a:solidFill>
                <a:sym typeface="Wingdings" pitchFamily="2" charset="2"/>
              </a:rPr>
              <a:t>–</a:t>
            </a:r>
            <a:r>
              <a:rPr lang="zh-CN" altLang="en-US" sz="3200" dirty="0">
                <a:solidFill>
                  <a:schemeClr val="tx1"/>
                </a:solidFill>
                <a:sym typeface="Wingdings" pitchFamily="2" charset="2"/>
              </a:rPr>
              <a:t> 信仰生活的关键</a:t>
            </a:r>
            <a:endParaRPr lang="en-CA" altLang="zh-CN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CA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2433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A41ED-12ED-9FD7-58CB-55DE4D6DE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0B29413-D595-DA5C-B06C-4559F9723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11575C3-98F6-09FC-ACFA-95ACCCCCE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6E629-6D14-9392-51D3-04CB2137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zh-CN" altLang="en-US" dirty="0"/>
              <a:t>感恩的祷告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486C0E1-6F5E-42EC-FC93-94019285E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AB218824-F035-6C4D-C063-FEE1DF4E4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63" y="2509602"/>
            <a:ext cx="7200897" cy="403815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CA" sz="3600" dirty="0"/>
              <a:t>感恩</a:t>
            </a:r>
            <a:r>
              <a:rPr lang="zh-CN" altLang="en-US" sz="3600" dirty="0"/>
              <a:t>的原因</a:t>
            </a:r>
            <a:endParaRPr lang="en-CA" altLang="zh-CN" sz="36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CA" sz="3600" dirty="0"/>
              <a:t>感恩</a:t>
            </a:r>
            <a:r>
              <a:rPr lang="zh-CN" altLang="en-US" sz="3600" dirty="0"/>
              <a:t>的态度</a:t>
            </a:r>
            <a:endParaRPr lang="en-CA" altLang="zh-CN" sz="36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 dirty="0">
                <a:solidFill>
                  <a:srgbClr val="0070C0"/>
                </a:solidFill>
              </a:rPr>
              <a:t>	16 </a:t>
            </a:r>
            <a:r>
              <a:rPr lang="zh-CN" altLang="en-US" sz="3200" dirty="0">
                <a:solidFill>
                  <a:srgbClr val="0070C0"/>
                </a:solidFill>
              </a:rPr>
              <a:t>就为你们</a:t>
            </a:r>
            <a:r>
              <a:rPr lang="zh-CN" altLang="en-US" sz="3200" u="sng" dirty="0">
                <a:solidFill>
                  <a:srgbClr val="0070C0"/>
                </a:solidFill>
              </a:rPr>
              <a:t>不住地</a:t>
            </a:r>
            <a:r>
              <a:rPr lang="zh-CN" altLang="en-US" sz="3200" dirty="0">
                <a:solidFill>
                  <a:srgbClr val="0070C0"/>
                </a:solidFill>
              </a:rPr>
              <a:t>感谢神，祷告的时候，</a:t>
            </a:r>
            <a:r>
              <a:rPr lang="zh-CN" altLang="en-US" sz="3200" u="sng" dirty="0">
                <a:solidFill>
                  <a:srgbClr val="0070C0"/>
                </a:solidFill>
              </a:rPr>
              <a:t>常提到你们</a:t>
            </a:r>
            <a:endParaRPr lang="en-CA" altLang="zh-CN" sz="3200" u="sng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CA" sz="2800" dirty="0">
                <a:solidFill>
                  <a:schemeClr val="tx1"/>
                </a:solidFill>
              </a:rPr>
              <a:t>不是</a:t>
            </a:r>
            <a:r>
              <a:rPr lang="zh-CN" altLang="en-US" sz="2800" dirty="0">
                <a:solidFill>
                  <a:schemeClr val="tx1"/>
                </a:solidFill>
              </a:rPr>
              <a:t>偶尔地，而是不住地</a:t>
            </a:r>
            <a:endParaRPr lang="en-CA" altLang="zh-CN" sz="28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>
                <a:solidFill>
                  <a:schemeClr val="tx1"/>
                </a:solidFill>
              </a:rPr>
              <a:t>常常提到 （帖前</a:t>
            </a:r>
            <a:r>
              <a:rPr lang="en-US" altLang="zh-CN" sz="2800" dirty="0">
                <a:solidFill>
                  <a:schemeClr val="tx1"/>
                </a:solidFill>
              </a:rPr>
              <a:t>1:2</a:t>
            </a:r>
            <a:r>
              <a:rPr lang="zh-CN" altLang="en-US" sz="2800" dirty="0">
                <a:solidFill>
                  <a:schemeClr val="tx1"/>
                </a:solidFill>
              </a:rPr>
              <a:t>； </a:t>
            </a:r>
            <a:r>
              <a:rPr lang="en-US" altLang="zh-CN" sz="2800" dirty="0">
                <a:solidFill>
                  <a:schemeClr val="tx1"/>
                </a:solidFill>
              </a:rPr>
              <a:t>5:17</a:t>
            </a:r>
            <a:r>
              <a:rPr lang="zh-CN" altLang="en-US" sz="2800" dirty="0">
                <a:solidFill>
                  <a:schemeClr val="tx1"/>
                </a:solidFill>
              </a:rPr>
              <a:t>）</a:t>
            </a:r>
            <a:endParaRPr lang="en-CA" altLang="zh-CN" sz="28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>
                <a:solidFill>
                  <a:schemeClr val="tx1"/>
                </a:solidFill>
              </a:rPr>
              <a:t>应用： 你如何描述你的祷告生活？</a:t>
            </a:r>
            <a:endParaRPr lang="en-CA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CA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1439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343E4-1316-C4CA-E8A0-385AC3968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1CEFEC1-0F9A-7392-EF84-BDA8844E4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4993CB4-6E76-27BE-3044-6514060F3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B6787-90AA-815C-53E9-12AE1249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zh-CN" altLang="en-US" dirty="0"/>
              <a:t>祈求的祷告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3CDA57A-C16E-7487-3456-F9A11CCBF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4FF5DF29-1253-DA6A-70C1-4F128E47A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60" y="2398852"/>
            <a:ext cx="7200897" cy="364837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dirty="0">
                <a:solidFill>
                  <a:schemeClr val="tx1"/>
                </a:solidFill>
              </a:rPr>
              <a:t>祈求的内容：</a:t>
            </a:r>
            <a:endParaRPr lang="en-CA" altLang="zh-CN" sz="2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70C0"/>
                </a:solidFill>
              </a:rPr>
              <a:t>	17 </a:t>
            </a:r>
            <a:r>
              <a:rPr lang="zh-CN" altLang="en-US" dirty="0">
                <a:solidFill>
                  <a:srgbClr val="0070C0"/>
                </a:solidFill>
              </a:rPr>
              <a:t>求我们主耶稣基督的神，荣耀的父，将那赐人智慧和启示的</a:t>
            </a:r>
            <a:r>
              <a:rPr lang="en-CA" altLang="zh-CN" dirty="0">
                <a:solidFill>
                  <a:srgbClr val="0070C0"/>
                </a:solidFill>
              </a:rPr>
              <a:t>	</a:t>
            </a:r>
            <a:r>
              <a:rPr lang="zh-CN" altLang="en-US" dirty="0">
                <a:solidFill>
                  <a:srgbClr val="0070C0"/>
                </a:solidFill>
              </a:rPr>
              <a:t>灵赏给你们，</a:t>
            </a:r>
            <a:r>
              <a:rPr lang="en-US" altLang="zh-CN" b="1" dirty="0">
                <a:solidFill>
                  <a:srgbClr val="0070C0"/>
                </a:solidFill>
              </a:rPr>
              <a:t>18</a:t>
            </a:r>
            <a:r>
              <a:rPr lang="en-US" altLang="zh-CN" dirty="0">
                <a:solidFill>
                  <a:srgbClr val="0070C0"/>
                </a:solidFill>
              </a:rPr>
              <a:t>… </a:t>
            </a:r>
            <a:r>
              <a:rPr lang="zh-CN" altLang="en-US" dirty="0">
                <a:solidFill>
                  <a:srgbClr val="0070C0"/>
                </a:solidFill>
              </a:rPr>
              <a:t>并且照</a:t>
            </a:r>
            <a:r>
              <a:rPr lang="en-CA" altLang="zh-CN" dirty="0">
                <a:solidFill>
                  <a:srgbClr val="0070C0"/>
                </a:solidFill>
              </a:rPr>
              <a:t>	</a:t>
            </a:r>
            <a:r>
              <a:rPr lang="zh-CN" altLang="en-US" dirty="0">
                <a:solidFill>
                  <a:srgbClr val="0070C0"/>
                </a:solidFill>
              </a:rPr>
              <a:t>明你们心中的眼睛</a:t>
            </a:r>
            <a:endParaRPr lang="en-CA" altLang="zh-CN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</a:rPr>
              <a:t>祷告的对象</a:t>
            </a:r>
            <a:r>
              <a:rPr lang="zh-CN" altLang="en-US" dirty="0">
                <a:solidFill>
                  <a:srgbClr val="0070C0"/>
                </a:solidFill>
              </a:rPr>
              <a:t>： “主耶稣基督的父， 荣耀的神”  （</a:t>
            </a:r>
            <a:r>
              <a:rPr lang="zh-CN" altLang="en-US" dirty="0">
                <a:solidFill>
                  <a:schemeClr val="tx1"/>
                </a:solidFill>
              </a:rPr>
              <a:t>罗</a:t>
            </a:r>
            <a:r>
              <a:rPr lang="en-US" altLang="zh-CN" dirty="0">
                <a:solidFill>
                  <a:schemeClr val="tx1"/>
                </a:solidFill>
              </a:rPr>
              <a:t>15:6</a:t>
            </a:r>
            <a:r>
              <a:rPr lang="zh-CN" altLang="en-US" dirty="0">
                <a:solidFill>
                  <a:schemeClr val="tx1"/>
                </a:solidFill>
              </a:rPr>
              <a:t>；弗</a:t>
            </a:r>
            <a:r>
              <a:rPr lang="en-US" altLang="zh-CN" dirty="0">
                <a:solidFill>
                  <a:schemeClr val="tx1"/>
                </a:solidFill>
              </a:rPr>
              <a:t>1:3</a:t>
            </a:r>
            <a:r>
              <a:rPr lang="zh-CN" altLang="en-US" dirty="0">
                <a:solidFill>
                  <a:schemeClr val="tx1"/>
                </a:solidFill>
              </a:rPr>
              <a:t>； 林后</a:t>
            </a:r>
            <a:r>
              <a:rPr lang="en-US" altLang="zh-CN" dirty="0">
                <a:solidFill>
                  <a:schemeClr val="tx1"/>
                </a:solidFill>
              </a:rPr>
              <a:t>1:3</a:t>
            </a:r>
            <a:r>
              <a:rPr lang="zh-CN" altLang="en-US" dirty="0">
                <a:solidFill>
                  <a:schemeClr val="tx1"/>
                </a:solidFill>
              </a:rPr>
              <a:t>； 彼前</a:t>
            </a:r>
            <a:r>
              <a:rPr lang="en-US" altLang="zh-CN" dirty="0">
                <a:solidFill>
                  <a:schemeClr val="tx1"/>
                </a:solidFill>
              </a:rPr>
              <a:t>1:3</a:t>
            </a:r>
            <a:r>
              <a:rPr lang="zh-CN" altLang="en-US" dirty="0">
                <a:solidFill>
                  <a:schemeClr val="tx1"/>
                </a:solidFill>
              </a:rPr>
              <a:t>；诗</a:t>
            </a:r>
            <a:r>
              <a:rPr lang="en-US" altLang="zh-CN" dirty="0">
                <a:solidFill>
                  <a:schemeClr val="tx1"/>
                </a:solidFill>
              </a:rPr>
              <a:t>19:1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CA" altLang="zh-CN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CA" dirty="0">
                <a:solidFill>
                  <a:schemeClr val="tx1"/>
                </a:solidFill>
              </a:rPr>
              <a:t>祷告</a:t>
            </a:r>
            <a:r>
              <a:rPr lang="zh-CN" altLang="en-US" dirty="0">
                <a:solidFill>
                  <a:schemeClr val="tx1"/>
                </a:solidFill>
              </a:rPr>
              <a:t>的内容：求 神赐“智慧和启示的灵” 和“照明你们心中的眼睛”</a:t>
            </a:r>
            <a:endParaRPr lang="en-CA" altLang="zh-CN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CA" dirty="0">
                <a:solidFill>
                  <a:schemeClr val="tx1"/>
                </a:solidFill>
              </a:rPr>
              <a:t>弗</a:t>
            </a:r>
            <a:r>
              <a:rPr lang="en-US" altLang="zh-CN" dirty="0">
                <a:solidFill>
                  <a:schemeClr val="tx1"/>
                </a:solidFill>
              </a:rPr>
              <a:t>1:8</a:t>
            </a:r>
            <a:r>
              <a:rPr lang="zh-CN" altLang="en-US" dirty="0">
                <a:solidFill>
                  <a:schemeClr val="tx1"/>
                </a:solidFill>
              </a:rPr>
              <a:t>； 林前</a:t>
            </a:r>
            <a:r>
              <a:rPr lang="en-US" altLang="zh-CN" dirty="0">
                <a:solidFill>
                  <a:schemeClr val="tx1"/>
                </a:solidFill>
              </a:rPr>
              <a:t>2:10-12</a:t>
            </a:r>
            <a:r>
              <a:rPr lang="zh-CN" altLang="en-US" dirty="0">
                <a:solidFill>
                  <a:schemeClr val="tx1"/>
                </a:solidFill>
              </a:rPr>
              <a:t>； 西</a:t>
            </a:r>
            <a:r>
              <a:rPr lang="en-US" altLang="zh-CN" dirty="0">
                <a:solidFill>
                  <a:schemeClr val="tx1"/>
                </a:solidFill>
              </a:rPr>
              <a:t>3:16</a:t>
            </a:r>
            <a:r>
              <a:rPr lang="zh-CN" altLang="en-US" dirty="0">
                <a:solidFill>
                  <a:schemeClr val="tx1"/>
                </a:solidFill>
              </a:rPr>
              <a:t>； 诗</a:t>
            </a:r>
            <a:r>
              <a:rPr lang="en-US" altLang="zh-CN" dirty="0">
                <a:solidFill>
                  <a:schemeClr val="tx1"/>
                </a:solidFill>
              </a:rPr>
              <a:t>119:18</a:t>
            </a:r>
            <a:r>
              <a:rPr lang="zh-CN" altLang="en-US" dirty="0">
                <a:solidFill>
                  <a:schemeClr val="tx1"/>
                </a:solidFill>
              </a:rPr>
              <a:t>； 林后</a:t>
            </a:r>
            <a:r>
              <a:rPr lang="en-US" altLang="zh-CN" dirty="0">
                <a:solidFill>
                  <a:schemeClr val="tx1"/>
                </a:solidFill>
              </a:rPr>
              <a:t>4:6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CA" altLang="zh-CN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CA" dirty="0">
                <a:solidFill>
                  <a:schemeClr val="tx1"/>
                </a:solidFill>
              </a:rPr>
              <a:t>你们</a:t>
            </a:r>
            <a:r>
              <a:rPr lang="zh-CN" altLang="en-US" dirty="0">
                <a:solidFill>
                  <a:schemeClr val="tx1"/>
                </a:solidFill>
              </a:rPr>
              <a:t>祷告祈求的内容经常会是那些？ 地上的眼前事？还是天上的永恒的事？</a:t>
            </a:r>
            <a:endParaRPr lang="en-CA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FCEDB-3C70-D6E0-BFB5-E58462791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744B4BB-A7C0-7527-FC73-B78DF226A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FF6D34E4-B425-167A-4588-56D256EE5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CF365-15E7-3BAA-A414-985E320A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zh-CN" altLang="en-US" dirty="0"/>
              <a:t>祈求的祷告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1D8953C-F7E9-CB70-347C-8594353E7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CDC90703-D93E-02EB-7AA1-FC6DA8F52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60" y="2398852"/>
            <a:ext cx="7200897" cy="3648379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dirty="0"/>
              <a:t>祈求的目的：</a:t>
            </a:r>
            <a:endParaRPr lang="en-CA" altLang="zh-CN" sz="3200" dirty="0"/>
          </a:p>
          <a:p>
            <a:pPr marL="0" indent="0">
              <a:lnSpc>
                <a:spcPct val="120000"/>
              </a:lnSpc>
              <a:buNone/>
            </a:pPr>
            <a:r>
              <a:rPr lang="en-CA" altLang="zh-CN" sz="3200" dirty="0">
                <a:solidFill>
                  <a:srgbClr val="0070C0"/>
                </a:solidFill>
              </a:rPr>
              <a:t>	</a:t>
            </a:r>
            <a:r>
              <a:rPr lang="en-US" altLang="zh-CN" sz="3200" b="1" dirty="0">
                <a:solidFill>
                  <a:srgbClr val="0070C0"/>
                </a:solidFill>
              </a:rPr>
              <a:t>17</a:t>
            </a:r>
            <a:r>
              <a:rPr lang="en-US" altLang="zh-CN" sz="3200" dirty="0">
                <a:solidFill>
                  <a:srgbClr val="0070C0"/>
                </a:solidFill>
              </a:rPr>
              <a:t>…</a:t>
            </a:r>
            <a:r>
              <a:rPr lang="zh-CN" altLang="en-US" sz="3200" dirty="0">
                <a:solidFill>
                  <a:srgbClr val="0070C0"/>
                </a:solidFill>
              </a:rPr>
              <a:t>使你们真知道他。 </a:t>
            </a:r>
            <a:endParaRPr lang="en-US" altLang="zh-CN" sz="32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200" b="1" dirty="0">
                <a:solidFill>
                  <a:srgbClr val="0070C0"/>
                </a:solidFill>
              </a:rPr>
              <a:t>	18</a:t>
            </a:r>
            <a:r>
              <a:rPr lang="en-US" altLang="zh-CN" sz="3200" dirty="0">
                <a:solidFill>
                  <a:srgbClr val="0070C0"/>
                </a:solidFill>
              </a:rPr>
              <a:t>…</a:t>
            </a:r>
            <a:r>
              <a:rPr lang="zh-CN" altLang="en-US" sz="3200" dirty="0">
                <a:solidFill>
                  <a:srgbClr val="0070C0"/>
                </a:solidFill>
              </a:rPr>
              <a:t>使你们知道他的</a:t>
            </a:r>
            <a:r>
              <a:rPr lang="zh-CN" altLang="en-US" sz="3200" u="sng" dirty="0">
                <a:solidFill>
                  <a:srgbClr val="0070C0"/>
                </a:solidFill>
              </a:rPr>
              <a:t>恩召有何等指望</a:t>
            </a:r>
            <a:r>
              <a:rPr lang="zh-CN" altLang="en-US" sz="3200" dirty="0">
                <a:solidFill>
                  <a:srgbClr val="0070C0"/>
                </a:solidFill>
              </a:rPr>
              <a:t>；</a:t>
            </a:r>
            <a:endParaRPr lang="en-US" altLang="zh-CN" sz="32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CA" altLang="zh-CN" sz="3200" dirty="0">
                <a:solidFill>
                  <a:srgbClr val="0070C0"/>
                </a:solidFill>
              </a:rPr>
              <a:t>		</a:t>
            </a:r>
            <a:r>
              <a:rPr lang="zh-CN" altLang="en-US" sz="3200" dirty="0">
                <a:solidFill>
                  <a:srgbClr val="0070C0"/>
                </a:solidFill>
              </a:rPr>
              <a:t>他在圣徒中得的</a:t>
            </a:r>
            <a:r>
              <a:rPr lang="zh-CN" altLang="en-US" sz="3200" u="sng" dirty="0">
                <a:solidFill>
                  <a:srgbClr val="0070C0"/>
                </a:solidFill>
              </a:rPr>
              <a:t>基业有何等丰盛的荣耀</a:t>
            </a:r>
            <a:r>
              <a:rPr lang="zh-CN" altLang="en-US" sz="3200" dirty="0">
                <a:solidFill>
                  <a:srgbClr val="0070C0"/>
                </a:solidFill>
              </a:rPr>
              <a:t>；</a:t>
            </a:r>
            <a:endParaRPr lang="en-US" altLang="zh-CN" sz="32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CA" altLang="zh-CN" sz="3200" dirty="0">
                <a:solidFill>
                  <a:srgbClr val="0070C0"/>
                </a:solidFill>
              </a:rPr>
              <a:t>	</a:t>
            </a:r>
            <a:r>
              <a:rPr lang="en-US" altLang="zh-CN" sz="3200" b="1" dirty="0">
                <a:solidFill>
                  <a:srgbClr val="0070C0"/>
                </a:solidFill>
              </a:rPr>
              <a:t>19 </a:t>
            </a:r>
            <a:r>
              <a:rPr lang="zh-CN" altLang="en-US" sz="3200" dirty="0">
                <a:solidFill>
                  <a:srgbClr val="0070C0"/>
                </a:solidFill>
              </a:rPr>
              <a:t>并知道他向我们这信的人所显的</a:t>
            </a:r>
            <a:r>
              <a:rPr lang="zh-CN" altLang="en-US" sz="3200" u="sng" dirty="0">
                <a:solidFill>
                  <a:srgbClr val="0070C0"/>
                </a:solidFill>
              </a:rPr>
              <a:t>能力是何等浩大</a:t>
            </a:r>
            <a:r>
              <a:rPr lang="zh-CN" altLang="en-US" sz="3200" dirty="0">
                <a:solidFill>
                  <a:srgbClr val="0070C0"/>
                </a:solidFill>
              </a:rPr>
              <a:t>，”</a:t>
            </a:r>
            <a:endParaRPr lang="en-CA" altLang="zh-CN" sz="3200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CA" sz="2800" dirty="0">
                <a:solidFill>
                  <a:schemeClr val="tx1"/>
                </a:solidFill>
              </a:rPr>
              <a:t>约</a:t>
            </a:r>
            <a:r>
              <a:rPr lang="en-US" altLang="zh-CN" sz="2800" dirty="0">
                <a:solidFill>
                  <a:schemeClr val="tx1"/>
                </a:solidFill>
              </a:rPr>
              <a:t>17:3</a:t>
            </a:r>
            <a:r>
              <a:rPr lang="zh-CN" altLang="en-US" sz="2800" dirty="0">
                <a:solidFill>
                  <a:schemeClr val="tx1"/>
                </a:solidFill>
              </a:rPr>
              <a:t> </a:t>
            </a:r>
            <a:r>
              <a:rPr lang="en-CA" altLang="zh-CN" sz="2800" dirty="0">
                <a:solidFill>
                  <a:srgbClr val="0070C0"/>
                </a:solidFill>
              </a:rPr>
              <a:t>	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CA" sz="2800" dirty="0">
                <a:solidFill>
                  <a:schemeClr val="tx1"/>
                </a:solidFill>
              </a:rPr>
              <a:t>保罗</a:t>
            </a:r>
            <a:r>
              <a:rPr lang="zh-CN" altLang="en-US" sz="2800" dirty="0">
                <a:solidFill>
                  <a:schemeClr val="tx1"/>
                </a:solidFill>
              </a:rPr>
              <a:t>并没有求新的启示，新的感动，感觉，而是求“真知道他”</a:t>
            </a:r>
            <a:endParaRPr lang="en-CA" altLang="zh-CN" sz="28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>
                <a:solidFill>
                  <a:schemeClr val="tx1"/>
                </a:solidFill>
              </a:rPr>
              <a:t>三个属灵的事实 </a:t>
            </a:r>
            <a:r>
              <a:rPr lang="en-US" altLang="zh-CN" sz="2800" dirty="0">
                <a:solidFill>
                  <a:schemeClr val="tx1"/>
                </a:solidFill>
              </a:rPr>
              <a:t>–</a:t>
            </a:r>
            <a:r>
              <a:rPr lang="zh-CN" altLang="en-US" sz="2800" dirty="0">
                <a:solidFill>
                  <a:schemeClr val="tx1"/>
                </a:solidFill>
              </a:rPr>
              <a:t> 三个“何等</a:t>
            </a:r>
            <a:r>
              <a:rPr lang="en-US" altLang="zh-CN" sz="2800" dirty="0">
                <a:solidFill>
                  <a:schemeClr val="tx1"/>
                </a:solidFill>
              </a:rPr>
              <a:t>…”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600" dirty="0">
                <a:solidFill>
                  <a:schemeClr val="tx1"/>
                </a:solidFill>
              </a:rPr>
              <a:t>恩召 </a:t>
            </a:r>
            <a:r>
              <a:rPr lang="en-US" altLang="zh-CN" sz="2600" dirty="0">
                <a:solidFill>
                  <a:schemeClr val="tx1"/>
                </a:solidFill>
              </a:rPr>
              <a:t>–</a:t>
            </a:r>
            <a:r>
              <a:rPr lang="zh-CN" altLang="en-US" sz="2600" dirty="0">
                <a:solidFill>
                  <a:schemeClr val="tx1"/>
                </a:solidFill>
              </a:rPr>
              <a:t> 关乎拣选</a:t>
            </a:r>
            <a:endParaRPr lang="en-CA" altLang="zh-CN" sz="26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600" dirty="0">
                <a:solidFill>
                  <a:schemeClr val="tx1"/>
                </a:solidFill>
              </a:rPr>
              <a:t>基业 </a:t>
            </a:r>
            <a:r>
              <a:rPr lang="en-US" altLang="zh-CN" sz="2600" dirty="0">
                <a:solidFill>
                  <a:schemeClr val="tx1"/>
                </a:solidFill>
              </a:rPr>
              <a:t>–</a:t>
            </a:r>
            <a:r>
              <a:rPr lang="zh-CN" altLang="en-US" sz="2600" dirty="0">
                <a:solidFill>
                  <a:schemeClr val="tx1"/>
                </a:solidFill>
              </a:rPr>
              <a:t> 关乎未来</a:t>
            </a:r>
            <a:endParaRPr lang="en-CA" altLang="zh-CN" sz="26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600" dirty="0">
                <a:solidFill>
                  <a:schemeClr val="tx1"/>
                </a:solidFill>
              </a:rPr>
              <a:t>能力 </a:t>
            </a:r>
            <a:r>
              <a:rPr lang="en-US" altLang="zh-CN" sz="2600" dirty="0">
                <a:solidFill>
                  <a:schemeClr val="tx1"/>
                </a:solidFill>
              </a:rPr>
              <a:t>–</a:t>
            </a:r>
            <a:r>
              <a:rPr lang="zh-CN" altLang="en-US" sz="2600" dirty="0">
                <a:solidFill>
                  <a:schemeClr val="tx1"/>
                </a:solidFill>
              </a:rPr>
              <a:t> 关乎现在</a:t>
            </a:r>
            <a:endParaRPr lang="en-US" altLang="zh-CN" sz="26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CA" altLang="zh-CN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447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72DF65-987D-6441-D718-DD65E7130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CFF89CBA-DDED-2B15-F792-B7813203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C37C13B-E9A5-CA60-2926-19303BACE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E42C7-9D15-3229-88EB-A3DF92FE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zh-CN" altLang="en-US" dirty="0"/>
              <a:t>祈求的祷告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CE2560B-2CC4-AB7C-D0BC-1F3048D6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2A760952-CA1E-7358-3698-E5B16011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56" y="2497572"/>
            <a:ext cx="7736305" cy="3648379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400" dirty="0"/>
              <a:t>祈求的目的：</a:t>
            </a:r>
            <a:endParaRPr lang="en-CA" altLang="zh-CN" sz="44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dirty="0">
                <a:solidFill>
                  <a:srgbClr val="0070C0"/>
                </a:solidFill>
              </a:rPr>
              <a:t> </a:t>
            </a:r>
            <a:r>
              <a:rPr lang="en-CA" altLang="zh-CN" sz="3200" dirty="0">
                <a:solidFill>
                  <a:srgbClr val="0070C0"/>
                </a:solidFill>
              </a:rPr>
              <a:t>	</a:t>
            </a:r>
            <a:r>
              <a:rPr lang="en-US" altLang="zh-CN" sz="3200" b="1" dirty="0">
                <a:solidFill>
                  <a:srgbClr val="0070C0"/>
                </a:solidFill>
              </a:rPr>
              <a:t>19 </a:t>
            </a:r>
            <a:r>
              <a:rPr lang="zh-CN" altLang="en-US" sz="3200" dirty="0">
                <a:solidFill>
                  <a:srgbClr val="0070C0"/>
                </a:solidFill>
              </a:rPr>
              <a:t>并知道他向我们这信的人所显的</a:t>
            </a:r>
            <a:r>
              <a:rPr lang="zh-CN" altLang="en-US" sz="4400" b="1" u="sng" dirty="0">
                <a:solidFill>
                  <a:srgbClr val="0070C0"/>
                </a:solidFill>
              </a:rPr>
              <a:t>能力</a:t>
            </a:r>
            <a:r>
              <a:rPr lang="zh-CN" altLang="en-US" sz="3200" u="sng" dirty="0">
                <a:solidFill>
                  <a:srgbClr val="0070C0"/>
                </a:solidFill>
              </a:rPr>
              <a:t>是何等浩大</a:t>
            </a:r>
            <a:r>
              <a:rPr lang="zh-CN" altLang="en-US" sz="3200" dirty="0">
                <a:solidFill>
                  <a:srgbClr val="0070C0"/>
                </a:solidFill>
              </a:rPr>
              <a:t>，</a:t>
            </a:r>
            <a:endParaRPr lang="en-US" altLang="zh-CN" sz="3200" dirty="0">
              <a:solidFill>
                <a:srgbClr val="0070C0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zh-CN" altLang="en-US" sz="3800" dirty="0">
                <a:solidFill>
                  <a:schemeClr val="tx1"/>
                </a:solidFill>
              </a:rPr>
              <a:t>能力的彰显：</a:t>
            </a:r>
            <a:endParaRPr lang="en-US" altLang="zh-CN" sz="3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dirty="0">
                <a:solidFill>
                  <a:srgbClr val="0070C0"/>
                </a:solidFill>
              </a:rPr>
              <a:t> </a:t>
            </a:r>
            <a:r>
              <a:rPr lang="en-CA" altLang="zh-CN" sz="3200" dirty="0">
                <a:solidFill>
                  <a:srgbClr val="0070C0"/>
                </a:solidFill>
              </a:rPr>
              <a:t>		</a:t>
            </a:r>
            <a:r>
              <a:rPr lang="en-US" altLang="zh-CN" sz="3200" b="1" dirty="0">
                <a:solidFill>
                  <a:srgbClr val="0070C0"/>
                </a:solidFill>
              </a:rPr>
              <a:t>20 </a:t>
            </a:r>
            <a:r>
              <a:rPr lang="zh-CN" altLang="en-US" sz="3200" dirty="0">
                <a:solidFill>
                  <a:srgbClr val="0070C0"/>
                </a:solidFill>
              </a:rPr>
              <a:t>就是照他在基督身上所运行的大能大力，使他从死里复活，叫他在天上坐在自己的右</a:t>
            </a:r>
            <a:r>
              <a:rPr lang="en-CA" altLang="zh-CN" sz="3200" dirty="0">
                <a:solidFill>
                  <a:srgbClr val="0070C0"/>
                </a:solidFill>
              </a:rPr>
              <a:t>			</a:t>
            </a:r>
            <a:r>
              <a:rPr lang="zh-CN" altLang="en-US" sz="3200" dirty="0">
                <a:solidFill>
                  <a:srgbClr val="0070C0"/>
                </a:solidFill>
              </a:rPr>
              <a:t>边， </a:t>
            </a:r>
            <a:endParaRPr lang="en-CA" altLang="zh-CN" sz="32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200" b="1" dirty="0">
                <a:solidFill>
                  <a:srgbClr val="0070C0"/>
                </a:solidFill>
              </a:rPr>
              <a:t>		21 </a:t>
            </a:r>
            <a:r>
              <a:rPr lang="zh-CN" altLang="en-US" sz="3200" dirty="0">
                <a:solidFill>
                  <a:srgbClr val="0070C0"/>
                </a:solidFill>
              </a:rPr>
              <a:t>远超过一切执政的、掌权的、有能的、主治的和一切有名的，不但是今世的，连来世的也</a:t>
            </a:r>
            <a:r>
              <a:rPr lang="en-CA" altLang="zh-CN" sz="3200" dirty="0">
                <a:solidFill>
                  <a:srgbClr val="0070C0"/>
                </a:solidFill>
              </a:rPr>
              <a:t>		</a:t>
            </a:r>
            <a:r>
              <a:rPr lang="zh-CN" altLang="en-US" sz="3200" dirty="0">
                <a:solidFill>
                  <a:srgbClr val="0070C0"/>
                </a:solidFill>
              </a:rPr>
              <a:t>都超过了。 </a:t>
            </a:r>
            <a:endParaRPr lang="en-CA" altLang="zh-CN" sz="32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CA" altLang="zh-CN" sz="3200" b="1" dirty="0">
                <a:solidFill>
                  <a:srgbClr val="0070C0"/>
                </a:solidFill>
              </a:rPr>
              <a:t>		</a:t>
            </a:r>
            <a:r>
              <a:rPr lang="en-US" altLang="zh-CN" sz="3200" b="1" dirty="0">
                <a:solidFill>
                  <a:srgbClr val="0070C0"/>
                </a:solidFill>
              </a:rPr>
              <a:t>22 </a:t>
            </a:r>
            <a:r>
              <a:rPr lang="zh-CN" altLang="en-US" sz="3200" dirty="0">
                <a:solidFill>
                  <a:srgbClr val="0070C0"/>
                </a:solidFill>
              </a:rPr>
              <a:t>又将万有服在他的脚下，使他为教会作万有之首。 </a:t>
            </a:r>
            <a:r>
              <a:rPr lang="en-US" altLang="zh-CN" sz="3200" b="1" dirty="0">
                <a:solidFill>
                  <a:srgbClr val="0070C0"/>
                </a:solidFill>
              </a:rPr>
              <a:t>23 </a:t>
            </a:r>
            <a:r>
              <a:rPr lang="zh-CN" altLang="en-US" sz="3200" dirty="0">
                <a:solidFill>
                  <a:srgbClr val="0070C0"/>
                </a:solidFill>
              </a:rPr>
              <a:t>教会是他的身体，是那充满万有者</a:t>
            </a:r>
            <a:r>
              <a:rPr lang="en-CA" altLang="zh-CN" sz="3200" dirty="0">
                <a:solidFill>
                  <a:srgbClr val="0070C0"/>
                </a:solidFill>
              </a:rPr>
              <a:t>		</a:t>
            </a:r>
            <a:r>
              <a:rPr lang="zh-CN" altLang="en-US" sz="3200" dirty="0">
                <a:solidFill>
                  <a:srgbClr val="0070C0"/>
                </a:solidFill>
              </a:rPr>
              <a:t>所充满的。” </a:t>
            </a:r>
            <a:endParaRPr lang="en-CA" altLang="zh-CN" sz="3200" dirty="0">
              <a:solidFill>
                <a:srgbClr val="0070C0"/>
              </a:solidFill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600" dirty="0">
                <a:solidFill>
                  <a:schemeClr val="tx1"/>
                </a:solidFill>
              </a:rPr>
              <a:t>复活升天的大能 （</a:t>
            </a:r>
            <a:r>
              <a:rPr lang="en-US" altLang="zh-CN" sz="2600" dirty="0">
                <a:solidFill>
                  <a:schemeClr val="tx1"/>
                </a:solidFill>
              </a:rPr>
              <a:t>20</a:t>
            </a:r>
            <a:r>
              <a:rPr lang="zh-CN" altLang="en-US" sz="2600" dirty="0">
                <a:solidFill>
                  <a:schemeClr val="tx1"/>
                </a:solidFill>
              </a:rPr>
              <a:t>节）</a:t>
            </a:r>
            <a:endParaRPr lang="en-CA" altLang="zh-CN" sz="26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600" dirty="0">
                <a:solidFill>
                  <a:schemeClr val="tx1"/>
                </a:solidFill>
              </a:rPr>
              <a:t>远超一切的大能 （</a:t>
            </a:r>
            <a:r>
              <a:rPr lang="en-US" altLang="zh-CN" sz="2600" dirty="0">
                <a:solidFill>
                  <a:schemeClr val="tx1"/>
                </a:solidFill>
              </a:rPr>
              <a:t>21</a:t>
            </a:r>
            <a:r>
              <a:rPr lang="zh-CN" altLang="en-US" sz="2600" dirty="0">
                <a:solidFill>
                  <a:schemeClr val="tx1"/>
                </a:solidFill>
              </a:rPr>
              <a:t>节）</a:t>
            </a:r>
            <a:endParaRPr lang="en-CA" altLang="zh-CN" sz="26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CA" sz="2600" dirty="0">
                <a:solidFill>
                  <a:schemeClr val="tx1"/>
                </a:solidFill>
              </a:rPr>
              <a:t>统</a:t>
            </a:r>
            <a:r>
              <a:rPr lang="zh-CN" altLang="en-US" sz="2600" dirty="0">
                <a:solidFill>
                  <a:schemeClr val="tx1"/>
                </a:solidFill>
              </a:rPr>
              <a:t>管万有的大能 （</a:t>
            </a:r>
            <a:r>
              <a:rPr lang="en-US" altLang="zh-CN" sz="2600" dirty="0">
                <a:solidFill>
                  <a:schemeClr val="tx1"/>
                </a:solidFill>
              </a:rPr>
              <a:t>22-23</a:t>
            </a:r>
            <a:r>
              <a:rPr lang="zh-CN" altLang="en-US" sz="2600" dirty="0">
                <a:solidFill>
                  <a:schemeClr val="tx1"/>
                </a:solidFill>
              </a:rPr>
              <a:t>节）</a:t>
            </a:r>
            <a:endParaRPr lang="en-CA" altLang="zh-CN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2012</TotalTime>
  <Words>1027</Words>
  <Application>Microsoft Macintosh PowerPoint</Application>
  <PresentationFormat>On-screen Show (4:3)</PresentationFormat>
  <Paragraphs>78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Garamond</vt:lpstr>
      <vt:lpstr>Wingdings</vt:lpstr>
      <vt:lpstr>Organic</vt:lpstr>
      <vt:lpstr>保罗的感恩与祈求祷告</vt:lpstr>
      <vt:lpstr>以弗所书一章15-23节</vt:lpstr>
      <vt:lpstr>语境-承接前文</vt:lpstr>
      <vt:lpstr>保罗的感恩与祈求祷告</vt:lpstr>
      <vt:lpstr>感恩的祷告</vt:lpstr>
      <vt:lpstr>感恩的祷告</vt:lpstr>
      <vt:lpstr>祈求的祷告</vt:lpstr>
      <vt:lpstr>祈求的祷告</vt:lpstr>
      <vt:lpstr>祈求的祷告</vt:lpstr>
      <vt:lpstr> 思考与应用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Yazhou Chen</cp:lastModifiedBy>
  <cp:revision>49</cp:revision>
  <dcterms:created xsi:type="dcterms:W3CDTF">2013-01-27T09:14:16Z</dcterms:created>
  <dcterms:modified xsi:type="dcterms:W3CDTF">2025-10-26T00:16:08Z</dcterms:modified>
  <cp:category/>
</cp:coreProperties>
</file>