
<file path=[Content_Types].xml><?xml version="1.0" encoding="utf-8"?>
<Types xmlns="http://schemas.openxmlformats.org/package/2006/content-types">
  <Default Extension="bmp" ContentType="image/bmp"/>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Lst>
  <p:sldSz cx="12192000" cy="6858000"/>
  <p:notesSz cx="12192000" cy="6858000"/>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58"/>
  </p:normalViewPr>
  <p:slideViewPr>
    <p:cSldViewPr snapToGrid="0">
      <p:cViewPr varScale="1">
        <p:scale>
          <a:sx n="106" d="100"/>
          <a:sy n="106" d="100"/>
        </p:scale>
        <p:origin x="1336" y="4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841499" y="1339850"/>
            <a:ext cx="8509000" cy="2660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9426">
                <a:solidFill>
                  <a:srgbClr val="EC3B21"/>
                </a:solidFill>
              </a:defRPr>
            </a:lvl1pPr>
          </a:lstStyle>
          <a:p>
            <a:pPr algn="ctr"/>
            <a:endParaRPr/>
          </a:p>
        </p:txBody>
      </p:sp>
      <p:sp>
        <p:nvSpPr>
          <p:cNvPr id="3" name="New Shape"/>
          <p:cNvSpPr>
            <a:spLocks noGrp="1"/>
          </p:cNvSpPr>
          <p:nvPr>
            <p:ph type="body" idx="1"/>
          </p:nvPr>
        </p:nvSpPr>
        <p:spPr>
          <a:xfrm>
            <a:off x="1841499" y="4070350"/>
            <a:ext cx="8509000" cy="641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500">
                <a:solidFill>
                  <a:srgbClr val="9ECFEB"/>
                </a:solidFill>
              </a:defRPr>
            </a:lvl1pPr>
          </a:lstStyle>
          <a:p>
            <a:pPr algn="ctr"/>
            <a:endParaRPr/>
          </a:p>
        </p:txBody>
      </p:sp>
      <p:sp>
        <p:nvSpPr>
          <p:cNvPr id="4" name="New Shape"/>
          <p:cNvSpPr>
            <a:spLocks noGrp="1"/>
          </p:cNvSpPr>
          <p:nvPr>
            <p:ph type="body" idx="2"/>
          </p:nvPr>
        </p:nvSpPr>
        <p:spPr>
          <a:xfrm>
            <a:off x="2889250" y="4972050"/>
            <a:ext cx="6413500" cy="5207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2426">
                <a:solidFill>
                  <a:srgbClr val="9ECFEB"/>
                </a:solidFill>
              </a:defRPr>
            </a:lvl1pP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endParaRPr/>
          </a:p>
        </p:txBody>
      </p:sp>
    </p:spTree>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51" Type="http://schemas.openxmlformats.org/officeDocument/2006/relationships/theme" Target="../theme/theme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lide Master">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 id="2147483677" r:id="rId29"/>
    <p:sldLayoutId id="2147483678" r:id="rId30"/>
    <p:sldLayoutId id="2147483679" r:id="rId31"/>
    <p:sldLayoutId id="2147483680" r:id="rId32"/>
    <p:sldLayoutId id="2147483681" r:id="rId33"/>
    <p:sldLayoutId id="2147483682" r:id="rId34"/>
    <p:sldLayoutId id="2147483683" r:id="rId35"/>
    <p:sldLayoutId id="2147483684" r:id="rId36"/>
    <p:sldLayoutId id="2147483685" r:id="rId37"/>
    <p:sldLayoutId id="2147483686" r:id="rId38"/>
    <p:sldLayoutId id="2147483687" r:id="rId39"/>
    <p:sldLayoutId id="2147483688" r:id="rId40"/>
    <p:sldLayoutId id="2147483689" r:id="rId41"/>
    <p:sldLayoutId id="2147483690" r:id="rId42"/>
    <p:sldLayoutId id="2147483691" r:id="rId43"/>
    <p:sldLayoutId id="2147483692" r:id="rId44"/>
    <p:sldLayoutId id="2147483693" r:id="rId45"/>
    <p:sldLayoutId id="2147483694" r:id="rId46"/>
    <p:sldLayoutId id="2147483695" r:id="rId47"/>
    <p:sldLayoutId id="2147483696" r:id="rId48"/>
    <p:sldLayoutId id="2147483697" r:id="rId49"/>
    <p:sldLayoutId id="2147483698" r:id="rId50"/>
  </p:sldLayoutIdLst>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0.xml"/></Relationships>
</file>

<file path=ppt/slides/_rels/slide2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1.xml"/></Relationships>
</file>

<file path=ppt/slides/_rels/slide2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2.xml"/></Relationships>
</file>

<file path=ppt/slides/_rels/slide2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5.xml"/></Relationships>
</file>

<file path=ppt/slides/_rels/slide2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6.xml"/></Relationships>
</file>

<file path=ppt/slides/_rels/slide2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7.xml"/></Relationships>
</file>

<file path=ppt/slides/_rels/slide2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8.xml"/></Relationships>
</file>

<file path=ppt/slides/_rels/slide2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0.xml"/></Relationships>
</file>

<file path=ppt/slides/_rels/slide3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1.xml"/></Relationships>
</file>

<file path=ppt/slides/_rels/slide3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2.xml"/></Relationships>
</file>

<file path=ppt/slides/_rels/slide3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3.xml"/></Relationships>
</file>

<file path=ppt/slides/_rels/slide3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4.xml"/></Relationships>
</file>

<file path=ppt/slides/_rels/slide3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5.xml"/></Relationships>
</file>

<file path=ppt/slides/_rels/slide3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6.xml"/></Relationships>
</file>

<file path=ppt/slides/_rels/slide3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7.xml"/></Relationships>
</file>

<file path=ppt/slides/_rels/slide3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8.xml"/></Relationships>
</file>

<file path=ppt/slides/_rels/slide3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9.xml"/></Relationships>
</file>

<file path=ppt/slides/_rels/slide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40.xml"/></Relationships>
</file>

<file path=ppt/slides/_rels/slide4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41.xml"/></Relationships>
</file>

<file path=ppt/slides/_rels/slide4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42.xml"/></Relationships>
</file>

<file path=ppt/slides/_rels/slide4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43.xml"/></Relationships>
</file>

<file path=ppt/slides/_rels/slide4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44.xml"/></Relationships>
</file>

<file path=ppt/slides/_rels/slide4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45.xml"/></Relationships>
</file>

<file path=ppt/slides/_rels/slide4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46.xml"/></Relationships>
</file>

<file path=ppt/slides/_rels/slide4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47.xml"/></Relationships>
</file>

<file path=ppt/slides/_rels/slide4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48.xml"/></Relationships>
</file>

<file path=ppt/slides/_rels/slide4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49.xml"/></Relationships>
</file>

<file path=ppt/slides/_rels/slide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50.xml"/></Relationships>
</file>

<file path=ppt/slides/_rels/slide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391092" y="850900"/>
            <a:ext cx="9409814" cy="2660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9426">
                <a:solidFill>
                  <a:srgbClr val="EC3B21"/>
                </a:solidFill>
              </a:defRPr>
            </a:lvl1pPr>
          </a:lstStyle>
          <a:p>
            <a:pPr algn="ctr"/>
            <a:r>
              <a:rPr sz="5400" b="1" dirty="0">
                <a:solidFill>
                  <a:srgbClr val="EC3B21"/>
                </a:solidFill>
              </a:rPr>
              <a:t>To the Praise of His Glory</a:t>
            </a:r>
          </a:p>
        </p:txBody>
      </p:sp>
      <p:sp>
        <p:nvSpPr>
          <p:cNvPr id="3" name="New Shape"/>
          <p:cNvSpPr>
            <a:spLocks noGrp="1"/>
          </p:cNvSpPr>
          <p:nvPr>
            <p:ph type="body" idx="1"/>
          </p:nvPr>
        </p:nvSpPr>
        <p:spPr>
          <a:xfrm>
            <a:off x="1841499" y="4070350"/>
            <a:ext cx="8509000" cy="641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500">
                <a:solidFill>
                  <a:srgbClr val="9ECFEB"/>
                </a:solidFill>
              </a:defRPr>
            </a:lvl1pPr>
          </a:lstStyle>
          <a:p>
            <a:pPr algn="ctr"/>
            <a:r>
              <a:rPr lang="en-CA" b="1" dirty="0"/>
              <a:t>Ephesians 1:5-14</a:t>
            </a:r>
            <a:endParaRPr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lnSpcReduction="10000"/>
          </a:bodyPr>
          <a:lstStyle>
            <a:lvl1pPr algn="l">
              <a:defRPr sz="4106">
                <a:solidFill>
                  <a:srgbClr val="C1DFF0"/>
                </a:solidFill>
              </a:defRPr>
            </a:lvl1pPr>
          </a:lstStyle>
          <a:p>
            <a:pPr algn="l"/>
            <a:r>
              <a:rPr sz="4106" b="1" dirty="0">
                <a:solidFill>
                  <a:srgbClr val="C1DFF0"/>
                </a:solidFill>
              </a:rPr>
              <a:t>For one will scarcely die for a righteous person—though perhaps for a good person one would dare even to die— but God shows his love for us in that while we were still sinners, Christ died for us.</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dirty="0">
                <a:solidFill>
                  <a:srgbClr val="9ECFEB"/>
                </a:solidFill>
              </a:rPr>
              <a:t>Romans 5:7–8</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dirty="0">
                <a:solidFill>
                  <a:srgbClr val="EC3B21"/>
                </a:solidFill>
              </a:rPr>
              <a:t>ESV</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ctr"/>
            <a:r>
              <a:rPr sz="3593" b="1" dirty="0">
                <a:solidFill>
                  <a:srgbClr val="00B0F0"/>
                </a:solidFill>
              </a:rPr>
              <a:t>What we value is what we glory in.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ctr"/>
            <a:r>
              <a:rPr sz="3593" b="1" dirty="0">
                <a:solidFill>
                  <a:srgbClr val="00B0F0"/>
                </a:solidFill>
              </a:rPr>
              <a:t>What we value is what we put our time into.  What we value is what we glory in.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r>
              <a:rPr sz="3593" b="1" dirty="0">
                <a:solidFill>
                  <a:srgbClr val="C1DFF0"/>
                </a:solidFill>
              </a:rPr>
              <a:t>What do we spend out time glorying in?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r>
              <a:rPr sz="3593" b="1" dirty="0">
                <a:solidFill>
                  <a:srgbClr val="00B0F0"/>
                </a:solidFill>
              </a:rPr>
              <a:t>‘</a:t>
            </a:r>
            <a:r>
              <a:rPr lang="en-CA" sz="3593" b="1" dirty="0">
                <a:solidFill>
                  <a:srgbClr val="00B0F0"/>
                </a:solidFill>
              </a:rPr>
              <a:t>G</a:t>
            </a:r>
            <a:r>
              <a:rPr sz="3593" b="1" dirty="0">
                <a:solidFill>
                  <a:srgbClr val="00B0F0"/>
                </a:solidFill>
              </a:rPr>
              <a:t>lory’ </a:t>
            </a:r>
            <a:r>
              <a:rPr sz="3593" b="1" dirty="0">
                <a:solidFill>
                  <a:srgbClr val="C1DFF0"/>
                </a:solidFill>
              </a:rPr>
              <a:t>is the word </a:t>
            </a:r>
            <a:r>
              <a:rPr sz="3593" b="1" i="1" dirty="0">
                <a:solidFill>
                  <a:srgbClr val="00B0F0"/>
                </a:solidFill>
              </a:rPr>
              <a:t>doxa</a:t>
            </a:r>
            <a:r>
              <a:rPr sz="3593" b="1" dirty="0">
                <a:solidFill>
                  <a:srgbClr val="C1DFF0"/>
                </a:solidFill>
              </a:rPr>
              <a:t> [1391].  It refers to the </a:t>
            </a:r>
            <a:r>
              <a:rPr sz="3593" b="1" u="sng" dirty="0">
                <a:solidFill>
                  <a:srgbClr val="00B0F0"/>
                </a:solidFill>
              </a:rPr>
              <a:t>recognition</a:t>
            </a:r>
            <a:r>
              <a:rPr sz="3593" b="1" dirty="0">
                <a:solidFill>
                  <a:srgbClr val="C1DFF0"/>
                </a:solidFill>
              </a:rPr>
              <a:t>, honor or renown belonging to a person.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r>
              <a:rPr sz="3593" b="1" dirty="0">
                <a:solidFill>
                  <a:srgbClr val="00B0F0"/>
                </a:solidFill>
              </a:rPr>
              <a:t>Recognition</a:t>
            </a:r>
            <a:r>
              <a:rPr sz="3593" b="1" dirty="0">
                <a:solidFill>
                  <a:srgbClr val="C1DFF0"/>
                </a:solidFill>
              </a:rPr>
              <a:t> is </a:t>
            </a:r>
            <a:r>
              <a:rPr sz="3593" b="1" u="sng" dirty="0">
                <a:solidFill>
                  <a:srgbClr val="C1DFF0"/>
                </a:solidFill>
              </a:rPr>
              <a:t>acknowledgment</a:t>
            </a:r>
            <a:r>
              <a:rPr sz="3593" b="1" dirty="0">
                <a:solidFill>
                  <a:srgbClr val="C1DFF0"/>
                </a:solidFill>
              </a:rPr>
              <a:t>; formal avowal; knowledge confessed or avowed.</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r>
              <a:rPr sz="3593" b="1" dirty="0">
                <a:solidFill>
                  <a:srgbClr val="C1DFF0"/>
                </a:solidFill>
              </a:rPr>
              <a:t>To </a:t>
            </a:r>
            <a:r>
              <a:rPr sz="3593" b="1" dirty="0">
                <a:solidFill>
                  <a:srgbClr val="00B0F0"/>
                </a:solidFill>
              </a:rPr>
              <a:t>avowal </a:t>
            </a:r>
            <a:r>
              <a:rPr sz="3593" b="1" dirty="0">
                <a:solidFill>
                  <a:srgbClr val="C1DFF0"/>
                </a:solidFill>
              </a:rPr>
              <a:t>something to make an open declaration or frank acknowledgement.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r>
              <a:rPr lang="en-CA" sz="3593" b="1" dirty="0">
                <a:solidFill>
                  <a:srgbClr val="00B0F0"/>
                </a:solidFill>
              </a:rPr>
              <a:t>‘</a:t>
            </a:r>
            <a:r>
              <a:rPr sz="3593" b="1" dirty="0">
                <a:solidFill>
                  <a:srgbClr val="00B0F0"/>
                </a:solidFill>
              </a:rPr>
              <a:t>Giving glory</a:t>
            </a:r>
            <a:r>
              <a:rPr lang="en-CA" sz="3593" b="1" dirty="0">
                <a:solidFill>
                  <a:srgbClr val="00B0F0"/>
                </a:solidFill>
              </a:rPr>
              <a:t>'</a:t>
            </a:r>
            <a:r>
              <a:rPr sz="3593" b="1" dirty="0">
                <a:solidFill>
                  <a:srgbClr val="00B0F0"/>
                </a:solidFill>
              </a:rPr>
              <a:t> </a:t>
            </a:r>
            <a:r>
              <a:rPr sz="3593" b="1" dirty="0">
                <a:solidFill>
                  <a:srgbClr val="C1DFF0"/>
                </a:solidFill>
              </a:rPr>
              <a:t>therefore is to ascribe to something or someone it’s full recognition; it’s full acknowledgment.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r>
              <a:rPr sz="3593" b="1" dirty="0">
                <a:solidFill>
                  <a:srgbClr val="00B0F0"/>
                </a:solidFill>
              </a:rPr>
              <a:t>Ascribe</a:t>
            </a:r>
            <a:r>
              <a:rPr sz="3593" b="1" dirty="0">
                <a:solidFill>
                  <a:srgbClr val="C1DFF0"/>
                </a:solidFill>
              </a:rPr>
              <a:t> means to attribute, to impute, or set to</a:t>
            </a:r>
            <a:r>
              <a:rPr lang="en-CA" sz="3593" b="1" dirty="0">
                <a:solidFill>
                  <a:srgbClr val="C1DFF0"/>
                </a:solidFill>
              </a:rPr>
              <a:t>.</a:t>
            </a:r>
            <a:r>
              <a:rPr sz="3593" b="1" dirty="0">
                <a:solidFill>
                  <a:srgbClr val="C1DFF0"/>
                </a:solidFill>
              </a:rPr>
              <a:t>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r>
              <a:rPr sz="3593" b="1" dirty="0">
                <a:solidFill>
                  <a:srgbClr val="C1DFF0"/>
                </a:solidFill>
              </a:rPr>
              <a:t>When I give glory to someone or something I am attributing to that someone or something its full deserved acknowledgment; the recognition it or he/she deserves.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1" dirty="0">
                <a:solidFill>
                  <a:srgbClr val="C1DFF0"/>
                </a:solidFill>
              </a:rPr>
              <a:t>he predestined us for adoption to himself as sons through Jesus Christ, according to the purpose of his will,</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dirty="0">
                <a:solidFill>
                  <a:srgbClr val="9ECFEB"/>
                </a:solidFill>
              </a:rPr>
              <a:t>Ephesians 1:5</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dirty="0">
                <a:solidFill>
                  <a:srgbClr val="EC3B21"/>
                </a:solidFill>
              </a:rPr>
              <a:t>ESV</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r>
              <a:rPr lang="en-CA" b="1" dirty="0"/>
              <a:t>W</a:t>
            </a:r>
            <a:r>
              <a:rPr sz="3593" b="1" dirty="0">
                <a:solidFill>
                  <a:srgbClr val="C1DFF0"/>
                </a:solidFill>
              </a:rPr>
              <a:t>hat </a:t>
            </a:r>
            <a:r>
              <a:rPr lang="en-CA" sz="3593" b="1" dirty="0">
                <a:solidFill>
                  <a:srgbClr val="C1DFF0"/>
                </a:solidFill>
              </a:rPr>
              <a:t>or who </a:t>
            </a:r>
            <a:r>
              <a:rPr sz="3593" b="1" dirty="0">
                <a:solidFill>
                  <a:srgbClr val="C1DFF0"/>
                </a:solidFill>
              </a:rPr>
              <a:t>is deserving of full recognition and honor with a bold declaration, with no shame?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r>
              <a:rPr sz="3593" b="1" dirty="0">
                <a:solidFill>
                  <a:srgbClr val="C1DFF0"/>
                </a:solidFill>
              </a:rPr>
              <a:t>To </a:t>
            </a:r>
            <a:r>
              <a:rPr sz="3593" b="1" dirty="0">
                <a:solidFill>
                  <a:srgbClr val="00B0F0"/>
                </a:solidFill>
              </a:rPr>
              <a:t>give glory </a:t>
            </a:r>
            <a:r>
              <a:rPr sz="3593" b="1" dirty="0">
                <a:solidFill>
                  <a:srgbClr val="C1DFF0"/>
                </a:solidFill>
              </a:rPr>
              <a:t>to God is to </a:t>
            </a:r>
            <a:r>
              <a:rPr sz="3593" b="1" u="sng" dirty="0">
                <a:solidFill>
                  <a:srgbClr val="C1DFF0"/>
                </a:solidFill>
              </a:rPr>
              <a:t>ascribe</a:t>
            </a:r>
            <a:r>
              <a:rPr sz="3593" b="1" dirty="0">
                <a:solidFill>
                  <a:srgbClr val="C1DFF0"/>
                </a:solidFill>
              </a:rPr>
              <a:t> to Him his full deserved </a:t>
            </a:r>
            <a:r>
              <a:rPr sz="3593" b="1" u="sng" dirty="0">
                <a:solidFill>
                  <a:srgbClr val="C1DFF0"/>
                </a:solidFill>
              </a:rPr>
              <a:t>recognition</a:t>
            </a:r>
            <a:r>
              <a:rPr sz="3593" b="1" dirty="0">
                <a:solidFill>
                  <a:srgbClr val="C1DFF0"/>
                </a:solidFill>
              </a:rPr>
              <a:t> of who He is, and who He has claimed to be and proven to be.  It is to give full </a:t>
            </a:r>
            <a:r>
              <a:rPr sz="3593" b="1" u="sng" dirty="0">
                <a:solidFill>
                  <a:srgbClr val="C1DFF0"/>
                </a:solidFill>
              </a:rPr>
              <a:t>recognition</a:t>
            </a:r>
            <a:r>
              <a:rPr sz="3593" b="1" dirty="0">
                <a:solidFill>
                  <a:srgbClr val="C1DFF0"/>
                </a:solidFill>
              </a:rPr>
              <a:t> to His will, His work, His message and His call.</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r>
              <a:rPr sz="3593" b="1" dirty="0">
                <a:solidFill>
                  <a:srgbClr val="C1DFF0"/>
                </a:solidFill>
              </a:rPr>
              <a:t>…we give the glory that only God deserves to that which does not deserve such an honor and distinction.</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lnSpcReduction="10000"/>
          </a:bodyPr>
          <a:lstStyle>
            <a:lvl1pPr algn="l">
              <a:defRPr sz="4106">
                <a:solidFill>
                  <a:srgbClr val="C1DFF0"/>
                </a:solidFill>
              </a:defRPr>
            </a:lvl1pPr>
          </a:lstStyle>
          <a:p>
            <a:pPr algn="l"/>
            <a:r>
              <a:rPr sz="4106" b="1" dirty="0">
                <a:solidFill>
                  <a:srgbClr val="C1DFF0"/>
                </a:solidFill>
              </a:rPr>
              <a:t>And Samuel said to Saul, “You have done foolishly. You have not kept the command of the Lord your God, with which he commanded you. For then the Lord would have established your kingdom over Israel forever.</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dirty="0">
                <a:solidFill>
                  <a:srgbClr val="9ECFEB"/>
                </a:solidFill>
              </a:rPr>
              <a:t>1 Samuel 13:13</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dirty="0">
                <a:solidFill>
                  <a:srgbClr val="EC3B21"/>
                </a:solidFill>
              </a:rPr>
              <a:t>ESV</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lnSpcReduction="10000"/>
          </a:bodyPr>
          <a:lstStyle>
            <a:lvl1pPr algn="l">
              <a:defRPr sz="4106">
                <a:solidFill>
                  <a:srgbClr val="C1DFF0"/>
                </a:solidFill>
              </a:defRPr>
            </a:lvl1pPr>
          </a:lstStyle>
          <a:p>
            <a:pPr algn="l"/>
            <a:r>
              <a:rPr sz="4106" b="1" dirty="0">
                <a:solidFill>
                  <a:srgbClr val="C1DFF0"/>
                </a:solidFill>
              </a:rPr>
              <a:t>But now your kingdom shall not continue. The Lord has sought out a man after his own heart, and the Lord has commanded him to be prince over his people, because you have not kept what the Lord commanded you.”</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dirty="0">
                <a:solidFill>
                  <a:srgbClr val="9ECFEB"/>
                </a:solidFill>
              </a:rPr>
              <a:t>1 Samuel 13:14</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dirty="0">
                <a:solidFill>
                  <a:srgbClr val="EC3B21"/>
                </a:solidFill>
              </a:rPr>
              <a:t>ESV</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1" dirty="0">
                <a:solidFill>
                  <a:srgbClr val="C1DFF0"/>
                </a:solidFill>
              </a:rPr>
              <a:t>Then Moses said to Aaron, “This is what the Lord has said: ‘Among those who are near me I will be sanctified, and before all the people I will be glorified.’ ” And Aaron held his peace.</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dirty="0">
                <a:solidFill>
                  <a:srgbClr val="9ECFEB"/>
                </a:solidFill>
              </a:rPr>
              <a:t>Leviticus 10:3</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dirty="0">
                <a:solidFill>
                  <a:srgbClr val="EC3B21"/>
                </a:solidFill>
              </a:rPr>
              <a:t>ESV</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r>
              <a:rPr sz="3593" b="1" dirty="0">
                <a:solidFill>
                  <a:srgbClr val="C1DFF0"/>
                </a:solidFill>
              </a:rPr>
              <a:t>Jesus never ever referred to Himself as “friend of sinners”</a:t>
            </a:r>
            <a:r>
              <a:rPr lang="en-CA" sz="3593" b="1" dirty="0">
                <a:solidFill>
                  <a:srgbClr val="C1DFF0"/>
                </a:solidFill>
              </a:rPr>
              <a:t>.</a:t>
            </a:r>
            <a:endParaRPr sz="3593" b="1" dirty="0">
              <a:solidFill>
                <a:srgbClr val="C1DFF0"/>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r>
              <a:rPr lang="en-CA" sz="3593" dirty="0">
                <a:solidFill>
                  <a:srgbClr val="00B0F0"/>
                </a:solidFill>
              </a:rPr>
              <a:t>‘Glorified’ </a:t>
            </a:r>
            <a:r>
              <a:rPr sz="3593" dirty="0">
                <a:solidFill>
                  <a:srgbClr val="C1DFF0"/>
                </a:solidFill>
              </a:rPr>
              <a:t>the verb </a:t>
            </a:r>
            <a:r>
              <a:rPr sz="3593" i="1" dirty="0">
                <a:solidFill>
                  <a:srgbClr val="C1DFF0"/>
                </a:solidFill>
              </a:rPr>
              <a:t>kabed</a:t>
            </a:r>
            <a:r>
              <a:rPr sz="3593" dirty="0">
                <a:solidFill>
                  <a:srgbClr val="C1DFF0"/>
                </a:solidFill>
              </a:rPr>
              <a:t> [3513] meaning to weigh heavily, to be heavy, to be honored.</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lnSpcReduction="10000"/>
          </a:bodyPr>
          <a:lstStyle>
            <a:lvl1pPr algn="l">
              <a:defRPr sz="4106">
                <a:solidFill>
                  <a:srgbClr val="C1DFF0"/>
                </a:solidFill>
              </a:defRPr>
            </a:lvl1pPr>
          </a:lstStyle>
          <a:p>
            <a:pPr algn="l"/>
            <a:r>
              <a:rPr sz="4106" b="1" dirty="0">
                <a:solidFill>
                  <a:srgbClr val="C1DFF0"/>
                </a:solidFill>
              </a:rPr>
              <a:t>He is the radiance of the glory of God and the exact imprint of his nature, and he upholds the universe by the word of his power. After making purification for sins, he sat down at the right hand of the Majesty on high,</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dirty="0">
                <a:solidFill>
                  <a:srgbClr val="9ECFEB"/>
                </a:solidFill>
              </a:rPr>
              <a:t>Hebrews 1:3</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dirty="0">
                <a:solidFill>
                  <a:srgbClr val="EC3B21"/>
                </a:solidFill>
              </a:rPr>
              <a:t>ESV</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1" dirty="0">
                <a:solidFill>
                  <a:srgbClr val="C1DFF0"/>
                </a:solidFill>
              </a:rPr>
              <a:t>having become as much superior to angels as the name he has inherited is more excellent than theirs.</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dirty="0">
                <a:solidFill>
                  <a:srgbClr val="9ECFEB"/>
                </a:solidFill>
              </a:rPr>
              <a:t>Hebrews 1:4</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dirty="0">
                <a:solidFill>
                  <a:srgbClr val="EC3B21"/>
                </a:solidFill>
              </a:rPr>
              <a:t>ESV</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lnSpcReduction="10000"/>
          </a:bodyPr>
          <a:lstStyle>
            <a:lvl1pPr algn="l">
              <a:defRPr sz="4106">
                <a:solidFill>
                  <a:srgbClr val="C1DFF0"/>
                </a:solidFill>
              </a:defRPr>
            </a:lvl1pPr>
          </a:lstStyle>
          <a:p>
            <a:pPr algn="l"/>
            <a:r>
              <a:rPr sz="4106" b="1" dirty="0">
                <a:solidFill>
                  <a:srgbClr val="C1DFF0"/>
                </a:solidFill>
              </a:rPr>
              <a:t>to the praise of his glorious grace, with which he has blessed us in the Beloved. In him we have redemption through his blood, the forgiveness of our trespasses, according to the riches of his grace,</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dirty="0">
                <a:solidFill>
                  <a:srgbClr val="9ECFEB"/>
                </a:solidFill>
              </a:rPr>
              <a:t>Ephesians 1:6–7</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dirty="0">
                <a:solidFill>
                  <a:srgbClr val="EC3B21"/>
                </a:solidFill>
              </a:rPr>
              <a:t>ESV</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r>
              <a:rPr sz="3593" b="1" dirty="0">
                <a:solidFill>
                  <a:srgbClr val="C1DFF0"/>
                </a:solidFill>
              </a:rPr>
              <a:t>Jesus is not your friend, Jesus is your Holy Savior and LORD!</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1" dirty="0">
                <a:solidFill>
                  <a:srgbClr val="C1DFF0"/>
                </a:solidFill>
              </a:rPr>
              <a:t>I am the Lord; that is my name; my glory I give to no other, nor my praise to carved idols.</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dirty="0">
                <a:solidFill>
                  <a:srgbClr val="9ECFEB"/>
                </a:solidFill>
              </a:rPr>
              <a:t>Isaiah 42:8</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dirty="0">
                <a:solidFill>
                  <a:srgbClr val="EC3B21"/>
                </a:solidFill>
              </a:rPr>
              <a:t>ESV</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r>
              <a:rPr lang="en-CA" b="1" dirty="0"/>
              <a:t>D</a:t>
            </a:r>
            <a:r>
              <a:rPr sz="3593" b="1" dirty="0">
                <a:solidFill>
                  <a:srgbClr val="C1DFF0"/>
                </a:solidFill>
              </a:rPr>
              <a:t>o we ascribe to the Lord Jesus the full recognition do Him?</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92500" lnSpcReduction="10000"/>
          </a:bodyPr>
          <a:lstStyle>
            <a:lvl1pPr algn="l">
              <a:defRPr sz="4106">
                <a:solidFill>
                  <a:srgbClr val="C1DFF0"/>
                </a:solidFill>
              </a:defRPr>
            </a:lvl1pPr>
          </a:lstStyle>
          <a:p>
            <a:pPr algn="l"/>
            <a:r>
              <a:rPr sz="4106" b="1" dirty="0">
                <a:solidFill>
                  <a:srgbClr val="C1DFF0"/>
                </a:solidFill>
              </a:rPr>
              <a:t>“If you turn back your foot from the Sabbath, from doing your pleasure on my holy day, and call the Sabbath a delight and the holy day of the Lord honorable; if you honor it, not going your own ways, or seeking your own pleasure, or talking idly;</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dirty="0">
                <a:solidFill>
                  <a:srgbClr val="9ECFEB"/>
                </a:solidFill>
              </a:rPr>
              <a:t>Isaiah 58:13</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dirty="0">
                <a:solidFill>
                  <a:srgbClr val="EC3B21"/>
                </a:solidFill>
              </a:rPr>
              <a:t>ESV</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1" dirty="0">
                <a:solidFill>
                  <a:srgbClr val="C1DFF0"/>
                </a:solidFill>
              </a:rPr>
              <a:t>then you shall take delight in the Lord, and I will make you ride on the heights of the earth; I will feed you with the heritage of Jacob your father, for the mouth of the Lord has spoken.”</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dirty="0">
                <a:solidFill>
                  <a:srgbClr val="9ECFEB"/>
                </a:solidFill>
              </a:rPr>
              <a:t>Isaiah 58:14</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dirty="0">
                <a:solidFill>
                  <a:srgbClr val="EC3B21"/>
                </a:solidFill>
              </a:rPr>
              <a:t>ESV</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r>
              <a:rPr sz="3593" b="1" dirty="0">
                <a:solidFill>
                  <a:srgbClr val="C1DFF0"/>
                </a:solidFill>
              </a:rPr>
              <a:t>God commanded Sabbath so that we will always remember why we are here, who sustains us, who gives us life.</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r>
              <a:rPr sz="3593" b="1" dirty="0">
                <a:solidFill>
                  <a:srgbClr val="C1DFF0"/>
                </a:solidFill>
              </a:rPr>
              <a:t>Keeping a Sabbath stands as a symbol of our relationship with God; it signifies that our security lies in Him, not in our work and worries.</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1" dirty="0">
                <a:solidFill>
                  <a:srgbClr val="C1DFF0"/>
                </a:solidFill>
              </a:rPr>
              <a:t>And I gave them my Sabbath days of rest as a sign between them and me. It was to remind them that I am the Lord, who had set them apart to be holy.</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dirty="0">
                <a:solidFill>
                  <a:srgbClr val="9ECFEB"/>
                </a:solidFill>
              </a:rPr>
              <a:t>Ezekiel 20:12</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dirty="0">
                <a:solidFill>
                  <a:srgbClr val="EC3B21"/>
                </a:solidFill>
              </a:rPr>
              <a:t>NLT</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r>
              <a:rPr sz="3593" b="1" dirty="0">
                <a:solidFill>
                  <a:srgbClr val="C1DFF0"/>
                </a:solidFill>
              </a:rPr>
              <a:t>Keeping Sabbath is God’s reminder that He has set us apart to be holy, to be uncommon in this world.</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1" dirty="0">
                <a:solidFill>
                  <a:srgbClr val="C1DFF0"/>
                </a:solidFill>
              </a:rPr>
              <a:t>So then, there remains a Sabbath rest for the people of God, for whoever has entered God’s rest has also rested from his works as God did from his.</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dirty="0">
                <a:solidFill>
                  <a:srgbClr val="9ECFEB"/>
                </a:solidFill>
              </a:rPr>
              <a:t>Hebrews 4:9–10</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dirty="0">
                <a:solidFill>
                  <a:srgbClr val="EC3B21"/>
                </a:solidFill>
              </a:rPr>
              <a:t>ESV</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1" dirty="0">
                <a:solidFill>
                  <a:srgbClr val="C1DFF0"/>
                </a:solidFill>
              </a:rPr>
              <a:t>which he lavished upon us, in all wisdom and insight making known to us the mystery of his will, according to his purpose, which he set forth in Christ</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dirty="0">
                <a:solidFill>
                  <a:srgbClr val="9ECFEB"/>
                </a:solidFill>
              </a:rPr>
              <a:t>Ephesians 1:8–9</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dirty="0">
                <a:solidFill>
                  <a:srgbClr val="EC3B21"/>
                </a:solidFill>
              </a:rPr>
              <a:t>ESV</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1" dirty="0">
                <a:solidFill>
                  <a:srgbClr val="C1DFF0"/>
                </a:solidFill>
              </a:rPr>
              <a:t>He lets me rest in green meadows; he leads me beside peaceful streams. He renews my strength. He guides me along right paths, bringing honor to his name.</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dirty="0">
                <a:solidFill>
                  <a:srgbClr val="9ECFEB"/>
                </a:solidFill>
              </a:rPr>
              <a:t>Psalm 23:2–3</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dirty="0">
                <a:solidFill>
                  <a:srgbClr val="EC3B21"/>
                </a:solidFill>
              </a:rPr>
              <a:t>NLT</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1" dirty="0">
                <a:solidFill>
                  <a:srgbClr val="C1DFF0"/>
                </a:solidFill>
              </a:rPr>
              <a:t>But those who trust in the Lord will find new strength. They will soar high on wings like eagles. They will run and not grow weary. They will walk and not faint.</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dirty="0">
                <a:solidFill>
                  <a:srgbClr val="9ECFEB"/>
                </a:solidFill>
              </a:rPr>
              <a:t>Isaiah 40:31</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dirty="0">
                <a:solidFill>
                  <a:srgbClr val="EC3B21"/>
                </a:solidFill>
              </a:rPr>
              <a:t>NLT</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1" dirty="0">
                <a:solidFill>
                  <a:srgbClr val="C1DFF0"/>
                </a:solidFill>
              </a:rPr>
              <a:t>And how much more valuable is a person than a sheep! Yes, the law permits a person to do good on the Sabbath.”</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dirty="0">
                <a:solidFill>
                  <a:srgbClr val="9ECFEB"/>
                </a:solidFill>
              </a:rPr>
              <a:t>Matthew 12:12</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dirty="0">
                <a:solidFill>
                  <a:srgbClr val="EC3B21"/>
                </a:solidFill>
              </a:rPr>
              <a:t>NLT</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r>
              <a:rPr sz="3593" b="1" dirty="0">
                <a:solidFill>
                  <a:srgbClr val="C1DFF0"/>
                </a:solidFill>
              </a:rPr>
              <a:t>The amount of recognition we glorify the Lord with correlates directly to our refreshment in Him.</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r>
              <a:rPr sz="3593" b="1" dirty="0">
                <a:solidFill>
                  <a:srgbClr val="C1DFF0"/>
                </a:solidFill>
              </a:rPr>
              <a:t>Do we understand that church is not about what we can get from God, but about glorifying God?</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1" dirty="0">
                <a:solidFill>
                  <a:srgbClr val="C1DFF0"/>
                </a:solidFill>
              </a:rPr>
              <a:t>To this he called you through our gospel, so that you may obtain the glory of our Lord Jesus Christ.</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dirty="0">
                <a:solidFill>
                  <a:srgbClr val="9ECFEB"/>
                </a:solidFill>
              </a:rPr>
              <a:t>2 Thessalonians 2:14</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dirty="0">
                <a:solidFill>
                  <a:srgbClr val="EC3B21"/>
                </a:solidFill>
              </a:rPr>
              <a:t>ESV</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r>
              <a:rPr sz="3593" b="1" dirty="0">
                <a:solidFill>
                  <a:srgbClr val="C1DFF0"/>
                </a:solidFill>
              </a:rPr>
              <a:t>Our submission to the Spirit’s leading in our life, leads to our glorification in Christ, our full recognition as a child of His.</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1" dirty="0">
                <a:solidFill>
                  <a:srgbClr val="C1DFF0"/>
                </a:solidFill>
              </a:rPr>
              <a:t>Then they said, “Come, let’s build a great city for ourselves with a tower that reaches into the sky. This will make us famous and keep us from being scattered all over the world.”</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dirty="0">
                <a:solidFill>
                  <a:srgbClr val="9ECFEB"/>
                </a:solidFill>
              </a:rPr>
              <a:t>Genesis 11:4</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dirty="0">
                <a:solidFill>
                  <a:srgbClr val="EC3B21"/>
                </a:solidFill>
              </a:rPr>
              <a:t>NLT</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r>
              <a:rPr sz="3593" b="1" dirty="0">
                <a:solidFill>
                  <a:srgbClr val="C1DFF0"/>
                </a:solidFill>
              </a:rPr>
              <a:t>Man is not to be God but is to ascribe to God His full glory.  </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dirty="0">
                <a:solidFill>
                  <a:srgbClr val="C1DFF0"/>
                </a:solidFill>
              </a:rPr>
              <a:t>For they loved praise from men more than praise from God.</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dirty="0">
                <a:solidFill>
                  <a:srgbClr val="9ECFEB"/>
                </a:solidFill>
              </a:rPr>
              <a:t>John 12:43</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dirty="0">
                <a:solidFill>
                  <a:srgbClr val="EC3B21"/>
                </a:solidFill>
              </a:rPr>
              <a:t>HCSB</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92500" lnSpcReduction="10000"/>
          </a:bodyPr>
          <a:lstStyle>
            <a:lvl1pPr algn="l">
              <a:defRPr sz="4106">
                <a:solidFill>
                  <a:srgbClr val="C1DFF0"/>
                </a:solidFill>
              </a:defRPr>
            </a:lvl1pPr>
          </a:lstStyle>
          <a:p>
            <a:pPr algn="l"/>
            <a:r>
              <a:rPr sz="4106" b="1" dirty="0">
                <a:solidFill>
                  <a:srgbClr val="C1DFF0"/>
                </a:solidFill>
              </a:rPr>
              <a:t>as a plan for the fullness of time, to unite all things in him, things in heaven and things on earth. In him we have obtained an inheritance, having been predestined according to the purpose of him who works all things according to the counsel of his will,</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dirty="0">
                <a:solidFill>
                  <a:srgbClr val="9ECFEB"/>
                </a:solidFill>
              </a:rPr>
              <a:t>Ephesians 1:10–11</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dirty="0">
                <a:solidFill>
                  <a:srgbClr val="EC3B21"/>
                </a:solidFill>
              </a:rPr>
              <a:t>ESV</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1" dirty="0">
                <a:solidFill>
                  <a:srgbClr val="C1DFF0"/>
                </a:solidFill>
              </a:rPr>
              <a:t>For God who said, “Let light shine out of darkness,” has shone in our hearts to give the light of the knowledge of God’s glory in the face of Jesus Christ.</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dirty="0">
                <a:solidFill>
                  <a:srgbClr val="9ECFEB"/>
                </a:solidFill>
              </a:rPr>
              <a:t>2 Corinthians 4:6</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dirty="0">
                <a:solidFill>
                  <a:srgbClr val="EC3B21"/>
                </a:solidFill>
              </a:rPr>
              <a:t>HCSB</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lnSpcReduction="10000"/>
          </a:bodyPr>
          <a:lstStyle>
            <a:lvl1pPr algn="l">
              <a:defRPr sz="4106">
                <a:solidFill>
                  <a:srgbClr val="C1DFF0"/>
                </a:solidFill>
              </a:defRPr>
            </a:lvl1pPr>
          </a:lstStyle>
          <a:p>
            <a:pPr algn="l"/>
            <a:r>
              <a:rPr sz="4106" b="1" dirty="0">
                <a:solidFill>
                  <a:srgbClr val="C1DFF0"/>
                </a:solidFill>
              </a:rPr>
              <a:t>so that we who were the first to hope in Christ might be to the praise of his glory. In him you also, when you heard the word of truth, the gospel of your salvation, and believed in him, were sealed with the promised Holy Spirit,</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dirty="0">
                <a:solidFill>
                  <a:srgbClr val="9ECFEB"/>
                </a:solidFill>
              </a:rPr>
              <a:t>Ephesians 1:12–13</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dirty="0">
                <a:solidFill>
                  <a:srgbClr val="EC3B21"/>
                </a:solidFill>
              </a:rPr>
              <a:t>ESV</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1" dirty="0">
                <a:solidFill>
                  <a:srgbClr val="C1DFF0"/>
                </a:solidFill>
              </a:rPr>
              <a:t>who is the guarantee of our inheritance until we acquire possession of it, to the praise of his glory.</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r>
              <a:rPr sz="4386" b="0" dirty="0">
                <a:solidFill>
                  <a:srgbClr val="9ECFEB"/>
                </a:solidFill>
              </a:rPr>
              <a:t>Ephesians 1:14</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dirty="0">
                <a:solidFill>
                  <a:srgbClr val="EC3B21"/>
                </a:solidFill>
              </a:rPr>
              <a:t>ESV</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l"/>
            <a:r>
              <a:rPr lang="en-CA" sz="4400" b="1" dirty="0"/>
              <a:t>W</a:t>
            </a:r>
            <a:r>
              <a:rPr sz="4400" b="1" dirty="0">
                <a:solidFill>
                  <a:srgbClr val="C1DFF0"/>
                </a:solidFill>
              </a:rPr>
              <a:t>hy does the LORD do anything that He does?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015999"/>
            <a:ext cx="9779000" cy="488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3593">
                <a:solidFill>
                  <a:srgbClr val="C1DFF0"/>
                </a:solidFill>
              </a:defRPr>
            </a:lvl1pPr>
          </a:lstStyle>
          <a:p>
            <a:pPr algn="ctr"/>
            <a:r>
              <a:rPr lang="en-CA" sz="4400" b="1" dirty="0">
                <a:solidFill>
                  <a:srgbClr val="00B0F0"/>
                </a:solidFill>
              </a:rPr>
              <a:t>F</a:t>
            </a:r>
            <a:r>
              <a:rPr sz="4400" b="1" dirty="0">
                <a:solidFill>
                  <a:srgbClr val="00B0F0"/>
                </a:solidFill>
              </a:rPr>
              <a:t>or the praise of His glory!</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
        <a:ea typeface=""/>
        <a:cs typeface=""/>
      </a:majorFont>
      <a:minorFont>
        <a:latin typeface=""/>
        <a:ea typeface=""/>
        <a:cs typeface=""/>
      </a:minorFont>
    </a:fontScheme>
    <a:fmtScheme name="Offic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noFill/>
        <a:pattFill/>
        <a:grpFill/>
      </a:fillStyleLst>
      <a:lnStyleLst>
        <a:ln w="9525" cap="flat" cmpd="sng" algn="ctr">
          <a:solidFill>
            <a:schemeClr val="phClr">
              <a:shade val="95000"/>
              <a:satMod val="105000"/>
            </a:schemeClr>
          </a:solidFill>
          <a:prstDash val="solid"/>
        </a:ln>
        <a:ln w="9525" cap="flat" cmpd="sng" algn="ctr">
          <a:solidFill>
            <a:schemeClr val="phClr">
              <a:shade val="95000"/>
              <a:satMod val="105000"/>
            </a:schemeClr>
          </a:solidFill>
          <a:prstDash val="solid"/>
        </a:ln>
        <a:ln w="9525" cap="flat" cmpd="sng" algn="ctr">
          <a:solidFill>
            <a:schemeClr val="phClr">
              <a:shade val="95000"/>
              <a:satMod val="105000"/>
            </a:scheme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0000" dir="5400000" rotWithShape="0">
              <a:srgbClr val="000000">
                <a:alpha val="38000"/>
              </a:srgbClr>
            </a:outerShdw>
          </a:effectLst>
        </a:effectStyle>
        <a:effectStyle>
          <a:effectLst>
            <a:outerShdw blurRad="40000" dist="20000" dir="5400000" rotWithShape="0">
              <a:srgbClr val="000000">
                <a:alpha val="38000"/>
              </a:srgbClr>
            </a:outerShdw>
          </a:effectLst>
        </a:effectStyle>
      </a:effectStyleLst>
      <a:bgFillStyleLst>
        <a:solidFill>
          <a:schemeClr val="phClr"/>
        </a:solidFill>
        <a:gradFill>
          <a:gsLst>
            <a:gs pos="0">
              <a:schemeClr val="phClr">
                <a:tint val="50000"/>
                <a:satMod val="300000"/>
              </a:schemeClr>
            </a:gs>
            <a:gs pos="0">
              <a:schemeClr val="phClr">
                <a:tint val="50000"/>
                <a:satMod val="300000"/>
              </a:schemeClr>
            </a:gs>
            <a:gs pos="0">
              <a:schemeClr val="phClr">
                <a:tint val="50000"/>
                <a:satMod val="300000"/>
              </a:schemeClr>
            </a:gs>
          </a:gsLst>
          <a:lin ang="16200000" scaled="1"/>
        </a:gradFill>
        <a:gradFill>
          <a:gsLst>
            <a:gs pos="0">
              <a:schemeClr val="phClr">
                <a:tint val="50000"/>
                <a:satMod val="300000"/>
              </a:schemeClr>
            </a:gs>
            <a:gs pos="0">
              <a:schemeClr val="phClr">
                <a:tint val="50000"/>
                <a:satMod val="300000"/>
              </a:schemeClr>
            </a:gs>
          </a:gsLst>
          <a:lin ang="16200000" scaled="1"/>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1416</Words>
  <Application>Microsoft Macintosh PowerPoint</Application>
  <PresentationFormat>Widescreen</PresentationFormat>
  <Paragraphs>99</Paragraphs>
  <Slides>50</Slides>
  <Notes>0</Notes>
  <HiddenSlides>0</HiddenSlides>
  <MMClips>0</MMClips>
  <ScaleCrop>false</ScaleCrop>
  <HeadingPairs>
    <vt:vector size="4" baseType="variant">
      <vt:variant>
        <vt:lpstr>Theme</vt:lpstr>
      </vt:variant>
      <vt:variant>
        <vt:i4>1</vt:i4>
      </vt:variant>
      <vt:variant>
        <vt:lpstr>Slide Titles</vt:lpstr>
      </vt:variant>
      <vt:variant>
        <vt:i4>50</vt:i4>
      </vt:variant>
    </vt:vector>
  </HeadingPairs>
  <TitlesOfParts>
    <vt:vector size="5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Shannon Whitehouse</cp:lastModifiedBy>
  <cp:revision>1</cp:revision>
  <dcterms:modified xsi:type="dcterms:W3CDTF">2025-10-26T15:48:40Z</dcterms:modified>
</cp:coreProperties>
</file>