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4"/>
  </p:notesMasterIdLst>
  <p:sldIdLst>
    <p:sldId id="10001" r:id="rId2"/>
    <p:sldId id="6754" r:id="rId3"/>
    <p:sldId id="6771" r:id="rId4"/>
    <p:sldId id="8280" r:id="rId5"/>
    <p:sldId id="8281" r:id="rId6"/>
    <p:sldId id="8282" r:id="rId7"/>
    <p:sldId id="8283" r:id="rId8"/>
    <p:sldId id="8277" r:id="rId9"/>
    <p:sldId id="8328" r:id="rId10"/>
    <p:sldId id="8311" r:id="rId11"/>
    <p:sldId id="4952" r:id="rId12"/>
    <p:sldId id="6850" r:id="rId13"/>
    <p:sldId id="6855" r:id="rId14"/>
    <p:sldId id="6851" r:id="rId15"/>
    <p:sldId id="6856" r:id="rId16"/>
    <p:sldId id="6858" r:id="rId17"/>
    <p:sldId id="6859" r:id="rId18"/>
    <p:sldId id="6860" r:id="rId19"/>
    <p:sldId id="6857" r:id="rId20"/>
    <p:sldId id="11255" r:id="rId21"/>
    <p:sldId id="8330" r:id="rId22"/>
    <p:sldId id="8331" r:id="rId23"/>
    <p:sldId id="8329" r:id="rId24"/>
    <p:sldId id="6864" r:id="rId25"/>
    <p:sldId id="6866" r:id="rId26"/>
    <p:sldId id="6867" r:id="rId27"/>
    <p:sldId id="11256" r:id="rId28"/>
    <p:sldId id="11257" r:id="rId29"/>
    <p:sldId id="8285" r:id="rId30"/>
    <p:sldId id="8286" r:id="rId31"/>
    <p:sldId id="8287" r:id="rId32"/>
    <p:sldId id="8288" r:id="rId33"/>
    <p:sldId id="8312" r:id="rId34"/>
    <p:sldId id="8289" r:id="rId35"/>
    <p:sldId id="11258" r:id="rId36"/>
    <p:sldId id="8294" r:id="rId37"/>
    <p:sldId id="8290" r:id="rId38"/>
    <p:sldId id="8291" r:id="rId39"/>
    <p:sldId id="8293" r:id="rId40"/>
    <p:sldId id="8295" r:id="rId41"/>
    <p:sldId id="8296" r:id="rId42"/>
    <p:sldId id="8297" r:id="rId43"/>
    <p:sldId id="8298" r:id="rId44"/>
    <p:sldId id="8299" r:id="rId45"/>
    <p:sldId id="8301" r:id="rId46"/>
    <p:sldId id="8300" r:id="rId47"/>
    <p:sldId id="8304" r:id="rId48"/>
    <p:sldId id="8313" r:id="rId49"/>
    <p:sldId id="8305" r:id="rId50"/>
    <p:sldId id="8314" r:id="rId51"/>
    <p:sldId id="6865" r:id="rId52"/>
    <p:sldId id="8307" r:id="rId5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7942"/>
    <a:srgbClr val="706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03"/>
    <p:restoredTop sz="77740" autoAdjust="0"/>
  </p:normalViewPr>
  <p:slideViewPr>
    <p:cSldViewPr snapToGrid="0" showGuides="1">
      <p:cViewPr varScale="1">
        <p:scale>
          <a:sx n="97" d="100"/>
          <a:sy n="97" d="100"/>
        </p:scale>
        <p:origin x="1992"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Robitshek" userId="c478a74c286a59b7" providerId="LiveId" clId="{2DFA5721-4C46-58BA-A03E-D1D839593961}"/>
    <pc:docChg chg="delSld">
      <pc:chgData name="Daniel Robitshek" userId="c478a74c286a59b7" providerId="LiveId" clId="{2DFA5721-4C46-58BA-A03E-D1D839593961}" dt="2025-10-15T18:15:08.023" v="2" actId="2696"/>
      <pc:docMkLst>
        <pc:docMk/>
      </pc:docMkLst>
      <pc:sldChg chg="del">
        <pc:chgData name="Daniel Robitshek" userId="c478a74c286a59b7" providerId="LiveId" clId="{2DFA5721-4C46-58BA-A03E-D1D839593961}" dt="2025-10-15T18:15:08.023" v="2" actId="2696"/>
        <pc:sldMkLst>
          <pc:docMk/>
          <pc:sldMk cId="2745500867" sldId="1660"/>
        </pc:sldMkLst>
      </pc:sldChg>
      <pc:sldChg chg="del">
        <pc:chgData name="Daniel Robitshek" userId="c478a74c286a59b7" providerId="LiveId" clId="{2DFA5721-4C46-58BA-A03E-D1D839593961}" dt="2025-10-15T18:15:08.023" v="2" actId="2696"/>
        <pc:sldMkLst>
          <pc:docMk/>
          <pc:sldMk cId="297133673" sldId="7349"/>
        </pc:sldMkLst>
      </pc:sldChg>
      <pc:sldChg chg="del">
        <pc:chgData name="Daniel Robitshek" userId="c478a74c286a59b7" providerId="LiveId" clId="{2DFA5721-4C46-58BA-A03E-D1D839593961}" dt="2025-10-15T18:15:08.023" v="2" actId="2696"/>
        <pc:sldMkLst>
          <pc:docMk/>
          <pc:sldMk cId="4100500506" sldId="7350"/>
        </pc:sldMkLst>
      </pc:sldChg>
      <pc:sldChg chg="del">
        <pc:chgData name="Daniel Robitshek" userId="c478a74c286a59b7" providerId="LiveId" clId="{2DFA5721-4C46-58BA-A03E-D1D839593961}" dt="2025-10-15T18:15:08.023" v="2" actId="2696"/>
        <pc:sldMkLst>
          <pc:docMk/>
          <pc:sldMk cId="1383062346" sldId="7351"/>
        </pc:sldMkLst>
      </pc:sldChg>
      <pc:sldChg chg="del">
        <pc:chgData name="Daniel Robitshek" userId="c478a74c286a59b7" providerId="LiveId" clId="{2DFA5721-4C46-58BA-A03E-D1D839593961}" dt="2025-10-15T18:15:08.023" v="2" actId="2696"/>
        <pc:sldMkLst>
          <pc:docMk/>
          <pc:sldMk cId="2254916096" sldId="7352"/>
        </pc:sldMkLst>
      </pc:sldChg>
      <pc:sldChg chg="del">
        <pc:chgData name="Daniel Robitshek" userId="c478a74c286a59b7" providerId="LiveId" clId="{2DFA5721-4C46-58BA-A03E-D1D839593961}" dt="2025-10-15T18:15:08.023" v="2" actId="2696"/>
        <pc:sldMkLst>
          <pc:docMk/>
          <pc:sldMk cId="1844005852" sldId="7353"/>
        </pc:sldMkLst>
      </pc:sldChg>
      <pc:sldChg chg="del">
        <pc:chgData name="Daniel Robitshek" userId="c478a74c286a59b7" providerId="LiveId" clId="{2DFA5721-4C46-58BA-A03E-D1D839593961}" dt="2025-10-15T18:15:08.023" v="2" actId="2696"/>
        <pc:sldMkLst>
          <pc:docMk/>
          <pc:sldMk cId="3690413048" sldId="7354"/>
        </pc:sldMkLst>
      </pc:sldChg>
      <pc:sldChg chg="del">
        <pc:chgData name="Daniel Robitshek" userId="c478a74c286a59b7" providerId="LiveId" clId="{2DFA5721-4C46-58BA-A03E-D1D839593961}" dt="2025-10-15T18:15:08.023" v="2" actId="2696"/>
        <pc:sldMkLst>
          <pc:docMk/>
          <pc:sldMk cId="25525479" sldId="7355"/>
        </pc:sldMkLst>
      </pc:sldChg>
      <pc:sldChg chg="del">
        <pc:chgData name="Daniel Robitshek" userId="c478a74c286a59b7" providerId="LiveId" clId="{2DFA5721-4C46-58BA-A03E-D1D839593961}" dt="2025-10-15T18:15:08.023" v="2" actId="2696"/>
        <pc:sldMkLst>
          <pc:docMk/>
          <pc:sldMk cId="2990614192" sldId="7473"/>
        </pc:sldMkLst>
      </pc:sldChg>
      <pc:sldChg chg="del">
        <pc:chgData name="Daniel Robitshek" userId="c478a74c286a59b7" providerId="LiveId" clId="{2DFA5721-4C46-58BA-A03E-D1D839593961}" dt="2025-10-15T18:14:42.646" v="1" actId="2696"/>
        <pc:sldMkLst>
          <pc:docMk/>
          <pc:sldMk cId="160296291" sldId="8203"/>
        </pc:sldMkLst>
      </pc:sldChg>
      <pc:sldChg chg="del">
        <pc:chgData name="Daniel Robitshek" userId="c478a74c286a59b7" providerId="LiveId" clId="{2DFA5721-4C46-58BA-A03E-D1D839593961}" dt="2025-10-15T18:14:40.415" v="0" actId="2696"/>
        <pc:sldMkLst>
          <pc:docMk/>
          <pc:sldMk cId="3382635283" sldId="8315"/>
        </pc:sldMkLst>
      </pc:sldChg>
      <pc:sldChg chg="del">
        <pc:chgData name="Daniel Robitshek" userId="c478a74c286a59b7" providerId="LiveId" clId="{2DFA5721-4C46-58BA-A03E-D1D839593961}" dt="2025-10-15T18:14:40.415" v="0" actId="2696"/>
        <pc:sldMkLst>
          <pc:docMk/>
          <pc:sldMk cId="2770362714" sldId="8317"/>
        </pc:sldMkLst>
      </pc:sldChg>
      <pc:sldChg chg="del">
        <pc:chgData name="Daniel Robitshek" userId="c478a74c286a59b7" providerId="LiveId" clId="{2DFA5721-4C46-58BA-A03E-D1D839593961}" dt="2025-10-15T18:14:40.415" v="0" actId="2696"/>
        <pc:sldMkLst>
          <pc:docMk/>
          <pc:sldMk cId="225128299" sldId="8318"/>
        </pc:sldMkLst>
      </pc:sldChg>
      <pc:sldChg chg="del">
        <pc:chgData name="Daniel Robitshek" userId="c478a74c286a59b7" providerId="LiveId" clId="{2DFA5721-4C46-58BA-A03E-D1D839593961}" dt="2025-10-15T18:14:40.415" v="0" actId="2696"/>
        <pc:sldMkLst>
          <pc:docMk/>
          <pc:sldMk cId="3235741425" sldId="8319"/>
        </pc:sldMkLst>
      </pc:sldChg>
      <pc:sldChg chg="del">
        <pc:chgData name="Daniel Robitshek" userId="c478a74c286a59b7" providerId="LiveId" clId="{2DFA5721-4C46-58BA-A03E-D1D839593961}" dt="2025-10-15T18:14:40.415" v="0" actId="2696"/>
        <pc:sldMkLst>
          <pc:docMk/>
          <pc:sldMk cId="3751555874" sldId="8320"/>
        </pc:sldMkLst>
      </pc:sldChg>
      <pc:sldChg chg="del">
        <pc:chgData name="Daniel Robitshek" userId="c478a74c286a59b7" providerId="LiveId" clId="{2DFA5721-4C46-58BA-A03E-D1D839593961}" dt="2025-10-15T18:14:40.415" v="0" actId="2696"/>
        <pc:sldMkLst>
          <pc:docMk/>
          <pc:sldMk cId="1391149736" sldId="8321"/>
        </pc:sldMkLst>
      </pc:sldChg>
      <pc:sldChg chg="del">
        <pc:chgData name="Daniel Robitshek" userId="c478a74c286a59b7" providerId="LiveId" clId="{2DFA5721-4C46-58BA-A03E-D1D839593961}" dt="2025-10-15T18:14:40.415" v="0" actId="2696"/>
        <pc:sldMkLst>
          <pc:docMk/>
          <pc:sldMk cId="229908395" sldId="8322"/>
        </pc:sldMkLst>
      </pc:sldChg>
      <pc:sldChg chg="del">
        <pc:chgData name="Daniel Robitshek" userId="c478a74c286a59b7" providerId="LiveId" clId="{2DFA5721-4C46-58BA-A03E-D1D839593961}" dt="2025-10-15T18:14:40.415" v="0" actId="2696"/>
        <pc:sldMkLst>
          <pc:docMk/>
          <pc:sldMk cId="2497619153" sldId="8323"/>
        </pc:sldMkLst>
      </pc:sldChg>
      <pc:sldChg chg="del">
        <pc:chgData name="Daniel Robitshek" userId="c478a74c286a59b7" providerId="LiveId" clId="{2DFA5721-4C46-58BA-A03E-D1D839593961}" dt="2025-10-15T18:14:40.415" v="0" actId="2696"/>
        <pc:sldMkLst>
          <pc:docMk/>
          <pc:sldMk cId="2231244211" sldId="8324"/>
        </pc:sldMkLst>
      </pc:sldChg>
      <pc:sldChg chg="del">
        <pc:chgData name="Daniel Robitshek" userId="c478a74c286a59b7" providerId="LiveId" clId="{2DFA5721-4C46-58BA-A03E-D1D839593961}" dt="2025-10-15T18:14:40.415" v="0" actId="2696"/>
        <pc:sldMkLst>
          <pc:docMk/>
          <pc:sldMk cId="898175439" sldId="8325"/>
        </pc:sldMkLst>
      </pc:sldChg>
      <pc:sldChg chg="del">
        <pc:chgData name="Daniel Robitshek" userId="c478a74c286a59b7" providerId="LiveId" clId="{2DFA5721-4C46-58BA-A03E-D1D839593961}" dt="2025-10-15T18:15:08.023" v="2" actId="2696"/>
        <pc:sldMkLst>
          <pc:docMk/>
          <pc:sldMk cId="2952543893" sldId="10423"/>
        </pc:sldMkLst>
      </pc:sldChg>
      <pc:sldChg chg="del">
        <pc:chgData name="Daniel Robitshek" userId="c478a74c286a59b7" providerId="LiveId" clId="{2DFA5721-4C46-58BA-A03E-D1D839593961}" dt="2025-10-15T18:15:08.023" v="2" actId="2696"/>
        <pc:sldMkLst>
          <pc:docMk/>
          <pc:sldMk cId="3414520946" sldId="10519"/>
        </pc:sldMkLst>
      </pc:sldChg>
      <pc:sldChg chg="del">
        <pc:chgData name="Daniel Robitshek" userId="c478a74c286a59b7" providerId="LiveId" clId="{2DFA5721-4C46-58BA-A03E-D1D839593961}" dt="2025-10-15T18:15:08.023" v="2" actId="2696"/>
        <pc:sldMkLst>
          <pc:docMk/>
          <pc:sldMk cId="3095828902" sldId="10526"/>
        </pc:sldMkLst>
      </pc:sldChg>
      <pc:sldChg chg="del">
        <pc:chgData name="Daniel Robitshek" userId="c478a74c286a59b7" providerId="LiveId" clId="{2DFA5721-4C46-58BA-A03E-D1D839593961}" dt="2025-10-15T18:15:08.023" v="2" actId="2696"/>
        <pc:sldMkLst>
          <pc:docMk/>
          <pc:sldMk cId="2008498521" sldId="10527"/>
        </pc:sldMkLst>
      </pc:sldChg>
      <pc:sldChg chg="del">
        <pc:chgData name="Daniel Robitshek" userId="c478a74c286a59b7" providerId="LiveId" clId="{2DFA5721-4C46-58BA-A03E-D1D839593961}" dt="2025-10-15T18:15:08.023" v="2" actId="2696"/>
        <pc:sldMkLst>
          <pc:docMk/>
          <pc:sldMk cId="608026481" sldId="10528"/>
        </pc:sldMkLst>
      </pc:sldChg>
      <pc:sldChg chg="del">
        <pc:chgData name="Daniel Robitshek" userId="c478a74c286a59b7" providerId="LiveId" clId="{2DFA5721-4C46-58BA-A03E-D1D839593961}" dt="2025-10-15T18:15:08.023" v="2" actId="2696"/>
        <pc:sldMkLst>
          <pc:docMk/>
          <pc:sldMk cId="2897366858" sldId="10531"/>
        </pc:sldMkLst>
      </pc:sldChg>
      <pc:sldChg chg="del">
        <pc:chgData name="Daniel Robitshek" userId="c478a74c286a59b7" providerId="LiveId" clId="{2DFA5721-4C46-58BA-A03E-D1D839593961}" dt="2025-10-15T18:15:08.023" v="2" actId="2696"/>
        <pc:sldMkLst>
          <pc:docMk/>
          <pc:sldMk cId="264210111" sldId="10532"/>
        </pc:sldMkLst>
      </pc:sldChg>
      <pc:sldChg chg="del">
        <pc:chgData name="Daniel Robitshek" userId="c478a74c286a59b7" providerId="LiveId" clId="{2DFA5721-4C46-58BA-A03E-D1D839593961}" dt="2025-10-15T18:15:08.023" v="2" actId="2696"/>
        <pc:sldMkLst>
          <pc:docMk/>
          <pc:sldMk cId="2913012082" sldId="10533"/>
        </pc:sldMkLst>
      </pc:sldChg>
      <pc:sldChg chg="del">
        <pc:chgData name="Daniel Robitshek" userId="c478a74c286a59b7" providerId="LiveId" clId="{2DFA5721-4C46-58BA-A03E-D1D839593961}" dt="2025-10-15T18:15:08.023" v="2" actId="2696"/>
        <pc:sldMkLst>
          <pc:docMk/>
          <pc:sldMk cId="276849217" sldId="10534"/>
        </pc:sldMkLst>
      </pc:sldChg>
      <pc:sldChg chg="del">
        <pc:chgData name="Daniel Robitshek" userId="c478a74c286a59b7" providerId="LiveId" clId="{2DFA5721-4C46-58BA-A03E-D1D839593961}" dt="2025-10-15T18:15:08.023" v="2" actId="2696"/>
        <pc:sldMkLst>
          <pc:docMk/>
          <pc:sldMk cId="2039252680" sldId="10537"/>
        </pc:sldMkLst>
      </pc:sldChg>
      <pc:sldChg chg="del">
        <pc:chgData name="Daniel Robitshek" userId="c478a74c286a59b7" providerId="LiveId" clId="{2DFA5721-4C46-58BA-A03E-D1D839593961}" dt="2025-10-15T18:15:08.023" v="2" actId="2696"/>
        <pc:sldMkLst>
          <pc:docMk/>
          <pc:sldMk cId="3789889390" sldId="10600"/>
        </pc:sldMkLst>
      </pc:sldChg>
      <pc:sldChg chg="del">
        <pc:chgData name="Daniel Robitshek" userId="c478a74c286a59b7" providerId="LiveId" clId="{2DFA5721-4C46-58BA-A03E-D1D839593961}" dt="2025-10-15T18:15:08.023" v="2" actId="2696"/>
        <pc:sldMkLst>
          <pc:docMk/>
          <pc:sldMk cId="1206876094" sldId="11124"/>
        </pc:sldMkLst>
      </pc:sldChg>
      <pc:sldChg chg="del">
        <pc:chgData name="Daniel Robitshek" userId="c478a74c286a59b7" providerId="LiveId" clId="{2DFA5721-4C46-58BA-A03E-D1D839593961}" dt="2025-10-15T18:15:08.023" v="2" actId="2696"/>
        <pc:sldMkLst>
          <pc:docMk/>
          <pc:sldMk cId="2612061004" sldId="11206"/>
        </pc:sldMkLst>
      </pc:sldChg>
      <pc:sldChg chg="del">
        <pc:chgData name="Daniel Robitshek" userId="c478a74c286a59b7" providerId="LiveId" clId="{2DFA5721-4C46-58BA-A03E-D1D839593961}" dt="2025-10-15T18:15:08.023" v="2" actId="2696"/>
        <pc:sldMkLst>
          <pc:docMk/>
          <pc:sldMk cId="992473101" sldId="11207"/>
        </pc:sldMkLst>
      </pc:sldChg>
      <pc:sldChg chg="del">
        <pc:chgData name="Daniel Robitshek" userId="c478a74c286a59b7" providerId="LiveId" clId="{2DFA5721-4C46-58BA-A03E-D1D839593961}" dt="2025-10-15T18:15:08.023" v="2" actId="2696"/>
        <pc:sldMkLst>
          <pc:docMk/>
          <pc:sldMk cId="4043475736" sldId="11249"/>
        </pc:sldMkLst>
      </pc:sldChg>
      <pc:sldChg chg="del">
        <pc:chgData name="Daniel Robitshek" userId="c478a74c286a59b7" providerId="LiveId" clId="{2DFA5721-4C46-58BA-A03E-D1D839593961}" dt="2025-10-15T18:15:08.023" v="2" actId="2696"/>
        <pc:sldMkLst>
          <pc:docMk/>
          <pc:sldMk cId="2520629848" sldId="11250"/>
        </pc:sldMkLst>
      </pc:sldChg>
      <pc:sldChg chg="del">
        <pc:chgData name="Daniel Robitshek" userId="c478a74c286a59b7" providerId="LiveId" clId="{2DFA5721-4C46-58BA-A03E-D1D839593961}" dt="2025-10-15T18:15:08.023" v="2" actId="2696"/>
        <pc:sldMkLst>
          <pc:docMk/>
          <pc:sldMk cId="2557445568" sldId="11251"/>
        </pc:sldMkLst>
      </pc:sldChg>
      <pc:sldChg chg="del">
        <pc:chgData name="Daniel Robitshek" userId="c478a74c286a59b7" providerId="LiveId" clId="{2DFA5721-4C46-58BA-A03E-D1D839593961}" dt="2025-10-15T18:15:08.023" v="2" actId="2696"/>
        <pc:sldMkLst>
          <pc:docMk/>
          <pc:sldMk cId="1298669482" sldId="11252"/>
        </pc:sldMkLst>
      </pc:sldChg>
      <pc:sldChg chg="del">
        <pc:chgData name="Daniel Robitshek" userId="c478a74c286a59b7" providerId="LiveId" clId="{2DFA5721-4C46-58BA-A03E-D1D839593961}" dt="2025-10-15T18:15:08.023" v="2" actId="2696"/>
        <pc:sldMkLst>
          <pc:docMk/>
          <pc:sldMk cId="2868933108" sldId="11253"/>
        </pc:sldMkLst>
      </pc:sldChg>
      <pc:sldChg chg="del">
        <pc:chgData name="Daniel Robitshek" userId="c478a74c286a59b7" providerId="LiveId" clId="{2DFA5721-4C46-58BA-A03E-D1D839593961}" dt="2025-10-15T18:15:08.023" v="2" actId="2696"/>
        <pc:sldMkLst>
          <pc:docMk/>
          <pc:sldMk cId="2616175288" sldId="1125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51C0299-2951-C84D-B263-FAB2EBEAE888}" type="datetimeFigureOut">
              <a:rPr lang="en-US" smtClean="0"/>
              <a:t>10/15/25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1B7D20C-4332-EF49-9104-DCD82CE876CE}" type="slidenum">
              <a:rPr lang="en-US" smtClean="0"/>
              <a:t>‹#›</a:t>
            </a:fld>
            <a:endParaRPr lang="en-US"/>
          </a:p>
        </p:txBody>
      </p:sp>
    </p:spTree>
    <p:extLst>
      <p:ext uri="{BB962C8B-B14F-4D97-AF65-F5344CB8AC3E}">
        <p14:creationId xmlns:p14="http://schemas.microsoft.com/office/powerpoint/2010/main" val="3361932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 – </a:t>
            </a:r>
            <a:r>
              <a:rPr lang="he-IL" b="1" dirty="0">
                <a:ln w="0">
                  <a:solidFill>
                    <a:sysClr val="windowText" lastClr="000000"/>
                  </a:solidFill>
                </a:ln>
                <a:effectLst>
                  <a:outerShdw blurRad="38100" dist="19050" dir="2700000" algn="tl" rotWithShape="0">
                    <a:schemeClr val="dk1">
                      <a:alpha val="40000"/>
                    </a:schemeClr>
                  </a:outerShdw>
                </a:effectLst>
                <a:latin typeface="Helvetica Neue" panose="02000503000000020004" pitchFamily="2" charset="0"/>
              </a:rPr>
              <a:t>אות</a:t>
            </a:r>
            <a:r>
              <a:rPr lang="en-US" b="1" dirty="0">
                <a:ln w="0">
                  <a:solidFill>
                    <a:sysClr val="windowText" lastClr="000000"/>
                  </a:solidFill>
                </a:ln>
                <a:effectLst>
                  <a:outerShdw blurRad="38100" dist="19050" dir="2700000" algn="tl" rotWithShape="0">
                    <a:schemeClr val="dk1">
                      <a:alpha val="40000"/>
                    </a:schemeClr>
                  </a:outerShdw>
                </a:effectLst>
                <a:latin typeface="Helvetica Neue" panose="02000503000000020004" pitchFamily="2" charset="0"/>
              </a:rPr>
              <a:t>: a miraculous sign, proof</a:t>
            </a:r>
          </a:p>
          <a:p>
            <a:r>
              <a:rPr lang="en-US" dirty="0"/>
              <a:t>Seasons – </a:t>
            </a:r>
            <a:r>
              <a:rPr lang="he-IL" b="1" dirty="0">
                <a:ln w="0">
                  <a:solidFill>
                    <a:sysClr val="windowText" lastClr="000000"/>
                  </a:solidFill>
                </a:ln>
                <a:effectLst>
                  <a:outerShdw blurRad="38100" dist="19050" dir="2700000" algn="tl" rotWithShape="0">
                    <a:schemeClr val="dk1">
                      <a:alpha val="40000"/>
                    </a:schemeClr>
                  </a:outerShdw>
                </a:effectLst>
                <a:latin typeface="Helvetica Neue" panose="02000503000000020004" pitchFamily="2" charset="0"/>
              </a:rPr>
              <a:t>מועד</a:t>
            </a:r>
            <a:r>
              <a:rPr lang="en-US" b="1" dirty="0">
                <a:ln w="0">
                  <a:solidFill>
                    <a:sysClr val="windowText" lastClr="000000"/>
                  </a:solidFill>
                </a:ln>
                <a:effectLst>
                  <a:outerShdw blurRad="38100" dist="19050" dir="2700000" algn="tl" rotWithShape="0">
                    <a:schemeClr val="dk1">
                      <a:alpha val="40000"/>
                    </a:schemeClr>
                  </a:outerShdw>
                </a:effectLst>
                <a:latin typeface="Helvetica Neue" panose="02000503000000020004" pitchFamily="2" charset="0"/>
              </a:rPr>
              <a:t>: designated/appointed time </a:t>
            </a:r>
            <a:endParaRPr lang="en-US" dirty="0"/>
          </a:p>
        </p:txBody>
      </p:sp>
      <p:sp>
        <p:nvSpPr>
          <p:cNvPr id="4" name="Slide Number Placeholder 3"/>
          <p:cNvSpPr>
            <a:spLocks noGrp="1"/>
          </p:cNvSpPr>
          <p:nvPr>
            <p:ph type="sldNum" sz="quarter" idx="5"/>
          </p:nvPr>
        </p:nvSpPr>
        <p:spPr/>
        <p:txBody>
          <a:bodyPr/>
          <a:lstStyle/>
          <a:p>
            <a:pPr defTabSz="931774">
              <a:defRPr/>
            </a:pPr>
            <a:fld id="{353DDF68-C6A8-F34D-B2ED-6F91720A81FE}" type="slidenum">
              <a:rPr lang="en-US">
                <a:solidFill>
                  <a:prstClr val="black"/>
                </a:solidFill>
                <a:latin typeface="Calibri" panose="020F0502020204030204"/>
              </a:rPr>
              <a:pPr defTabSz="931774">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2446422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sz="1200" b="0" i="0" kern="1200" dirty="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Sar Shalom Shabbat Liturgy</a:t>
            </a:r>
          </a:p>
        </p:txBody>
      </p:sp>
    </p:spTree>
    <p:extLst>
      <p:ext uri="{BB962C8B-B14F-4D97-AF65-F5344CB8AC3E}">
        <p14:creationId xmlns:p14="http://schemas.microsoft.com/office/powerpoint/2010/main" val="3157963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Merriweather" pitchFamily="2" charset="77"/>
              </a:rPr>
              <a:t>the holiday of Sukkot is associated with water. Specifically, the Pharisees believed that the Oral Torah included a requirement for a ritual called </a:t>
            </a:r>
            <a:r>
              <a:rPr lang="en-US" b="0" i="1" dirty="0" err="1">
                <a:solidFill>
                  <a:srgbClr val="000000"/>
                </a:solidFill>
                <a:effectLst/>
                <a:latin typeface="Merriweather" pitchFamily="2" charset="77"/>
              </a:rPr>
              <a:t>nissuch</a:t>
            </a:r>
            <a:r>
              <a:rPr lang="en-US" b="0" i="1" dirty="0">
                <a:solidFill>
                  <a:srgbClr val="000000"/>
                </a:solidFill>
                <a:effectLst/>
                <a:latin typeface="Merriweather" pitchFamily="2" charset="77"/>
              </a:rPr>
              <a:t> ha-</a:t>
            </a:r>
            <a:r>
              <a:rPr lang="en-US" b="0" i="1" dirty="0" err="1">
                <a:solidFill>
                  <a:srgbClr val="000000"/>
                </a:solidFill>
                <a:effectLst/>
                <a:latin typeface="Merriweather" pitchFamily="2" charset="77"/>
              </a:rPr>
              <a:t>mayim</a:t>
            </a:r>
            <a:r>
              <a:rPr lang="en-US" b="0" i="0" dirty="0">
                <a:solidFill>
                  <a:srgbClr val="000000"/>
                </a:solidFill>
                <a:effectLst/>
                <a:latin typeface="Merriweather" pitchFamily="2" charset="77"/>
              </a:rPr>
              <a:t>, the pouring of the water, which was performed at the Temple from the second day of Sukkot through the seventh.</a:t>
            </a:r>
            <a:r>
              <a:rPr lang="en-US" b="0" i="0" baseline="30000" dirty="0">
                <a:solidFill>
                  <a:srgbClr val="B22222"/>
                </a:solidFill>
                <a:effectLst/>
                <a:latin typeface="Merriweather" pitchFamily="2" charset="77"/>
              </a:rPr>
              <a:t>[5]</a:t>
            </a:r>
            <a:r>
              <a:rPr lang="en-US" b="0" i="0" dirty="0">
                <a:solidFill>
                  <a:srgbClr val="000000"/>
                </a:solidFill>
                <a:effectLst/>
                <a:latin typeface="Merriweather" pitchFamily="2" charset="77"/>
              </a:rPr>
              <a:t> This ritual is also the origin for the term the Rabbis use regarding the night time Sukkot celebrations that occurred in the Temple: </a:t>
            </a:r>
            <a:r>
              <a:rPr lang="en-US" b="0" i="1" dirty="0">
                <a:solidFill>
                  <a:srgbClr val="000000"/>
                </a:solidFill>
                <a:effectLst/>
                <a:latin typeface="Merriweather" pitchFamily="2" charset="77"/>
              </a:rPr>
              <a:t>Simchat Beit ha-</a:t>
            </a:r>
            <a:r>
              <a:rPr lang="en-US" b="0" i="1" dirty="0" err="1">
                <a:solidFill>
                  <a:srgbClr val="000000"/>
                </a:solidFill>
                <a:effectLst/>
                <a:latin typeface="Merriweather" pitchFamily="2" charset="77"/>
              </a:rPr>
              <a:t>Shoeavah</a:t>
            </a:r>
            <a:r>
              <a:rPr lang="en-US" b="0" i="0" dirty="0">
                <a:solidFill>
                  <a:srgbClr val="000000"/>
                </a:solidFill>
                <a:effectLst/>
                <a:latin typeface="Merriweather" pitchFamily="2" charset="77"/>
              </a:rPr>
              <a:t>, “The Celebration of the House of the Drawn Water.”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3DDF68-C6A8-F34D-B2ED-6F91720A81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572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Lora" pitchFamily="2" charset="77"/>
              </a:rPr>
              <a:t>The priests would go down to the pool of Siloam in the City of David (just south of where the Western Wall is today) and they would fill a golden vessel with the water there. They would go up to the temple, through the Water Gate, accompanied by the sound of the shofar, and then they would pour the water so that it flowed over the altar, along with wine from another bowl. This would begin the prayers for rain in earnest, and there was much rejoicing at this ceremony.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3DDF68-C6A8-F34D-B2ED-6F91720A81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953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rPr>
              <a:t>Considering the devastating nature of a drought, the desperation in the tone of the Hoshana Rabbah prayers begins to make more sense.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3DDF68-C6A8-F34D-B2ED-6F91720A81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4596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Unlike the other gospels, John has Jesus coming to Jerusalem numerous times, and specifically for the holiday Sukkot.  In John 7, Jesus is encouraged to go to Jerusalem for the holiday, since it is a major event where he could make his debut (John 7:2-4)</a:t>
            </a:r>
          </a:p>
          <a:p>
            <a:r>
              <a:rPr lang="en-US" sz="1200" b="0" i="0" kern="1200" dirty="0">
                <a:solidFill>
                  <a:schemeClr val="tx1"/>
                </a:solidFill>
                <a:effectLst/>
                <a:latin typeface="+mn-lt"/>
                <a:ea typeface="+mn-ea"/>
                <a:cs typeface="+mn-cs"/>
              </a:rPr>
              <a:t>. Jesus then teaches at the Temple throughout the holiday, causing dissent among those who believe he is a prophet (7:40), those who believe he is a messiah (7:41), and others who think he is a fraud altogether (7:44–52). </a:t>
            </a:r>
          </a:p>
          <a:p>
            <a:r>
              <a:rPr lang="en-US" sz="1200" b="0" i="0" kern="1200" dirty="0">
                <a:solidFill>
                  <a:schemeClr val="tx1"/>
                </a:solidFill>
                <a:effectLst/>
                <a:latin typeface="+mn-lt"/>
                <a:ea typeface="+mn-ea"/>
                <a:cs typeface="+mn-cs"/>
              </a:rPr>
              <a:t>Jesus’ Hoshana Rabbah</a:t>
            </a:r>
          </a:p>
          <a:p>
            <a:r>
              <a:rPr lang="en-US" sz="1200" b="0" i="0" kern="1200" dirty="0">
                <a:solidFill>
                  <a:schemeClr val="tx1"/>
                </a:solidFill>
                <a:effectLst/>
                <a:latin typeface="+mn-lt"/>
                <a:ea typeface="+mn-ea"/>
                <a:cs typeface="+mn-cs"/>
              </a:rPr>
              <a:t>Jesus appears on Sukkot because this festival, already in the Second Temple period, was associated with messianic tropes.</a:t>
            </a:r>
            <a:r>
              <a:rPr lang="en-US" sz="1200" b="0" i="0" kern="1200" baseline="30000" dirty="0">
                <a:solidFill>
                  <a:schemeClr val="tx1"/>
                </a:solidFill>
                <a:effectLst/>
                <a:latin typeface="+mn-lt"/>
                <a:ea typeface="+mn-ea"/>
                <a:cs typeface="+mn-cs"/>
              </a:rPr>
              <a:t>[7]</a:t>
            </a:r>
            <a:r>
              <a:rPr lang="en-US" sz="1200" b="0" i="0" kern="1200" dirty="0">
                <a:solidFill>
                  <a:schemeClr val="tx1"/>
                </a:solidFill>
                <a:effectLst/>
                <a:latin typeface="+mn-lt"/>
                <a:ea typeface="+mn-ea"/>
                <a:cs typeface="+mn-cs"/>
              </a:rPr>
              <a:t> For example, the eschatological vision of Zechariah 14, which is one of the </a:t>
            </a:r>
            <a:r>
              <a:rPr lang="en-US" sz="1200" b="0" i="1" kern="1200" dirty="0">
                <a:solidFill>
                  <a:schemeClr val="tx1"/>
                </a:solidFill>
                <a:effectLst/>
                <a:latin typeface="+mn-lt"/>
                <a:ea typeface="+mn-ea"/>
                <a:cs typeface="+mn-cs"/>
              </a:rPr>
              <a:t>haftarah</a:t>
            </a:r>
            <a:r>
              <a:rPr lang="en-US" sz="1200" b="0" i="0" kern="1200" dirty="0">
                <a:solidFill>
                  <a:schemeClr val="tx1"/>
                </a:solidFill>
                <a:effectLst/>
                <a:latin typeface="+mn-lt"/>
                <a:ea typeface="+mn-ea"/>
                <a:cs typeface="+mn-cs"/>
              </a:rPr>
              <a:t> readings for Sukkot, culminates in the prophecy that all nations will eventually come to the Temple yearly, to worship YHWH, specifically on Sukkot: Zechariah 14:16</a:t>
            </a:r>
          </a:p>
          <a:p>
            <a:r>
              <a:rPr lang="en-US" sz="1200" b="0" i="0" kern="1200" dirty="0">
                <a:solidFill>
                  <a:schemeClr val="tx1"/>
                </a:solidFill>
                <a:effectLst/>
                <a:latin typeface="+mn-lt"/>
                <a:ea typeface="+mn-ea"/>
                <a:cs typeface="+mn-cs"/>
              </a:rPr>
              <a:t>This lies in the background of Jesus’ speech at the end of the festival (John 7:37–39)</a:t>
            </a:r>
          </a:p>
          <a:p>
            <a:r>
              <a:rPr lang="en-US" sz="1200" b="0" i="0" kern="1200" dirty="0">
                <a:solidFill>
                  <a:schemeClr val="tx1"/>
                </a:solidFill>
                <a:effectLst/>
                <a:latin typeface="+mn-lt"/>
                <a:ea typeface="+mn-ea"/>
                <a:cs typeface="+mn-cs"/>
              </a:rPr>
              <a:t>While some scholars identify “the great day” with Shemini Atzeret, the festival of the eighth day which follows Sukkot, it is more likely that it refers to </a:t>
            </a:r>
            <a:r>
              <a:rPr lang="en-US" sz="1200" b="0" i="0" kern="1200" dirty="0" err="1">
                <a:solidFill>
                  <a:schemeClr val="tx1"/>
                </a:solidFill>
                <a:effectLst/>
                <a:latin typeface="+mn-lt"/>
                <a:ea typeface="+mn-ea"/>
                <a:cs typeface="+mn-cs"/>
              </a:rPr>
              <a:t>Hoshanah</a:t>
            </a:r>
            <a:r>
              <a:rPr lang="en-US" sz="1200" b="0" i="0" kern="1200" dirty="0">
                <a:solidFill>
                  <a:schemeClr val="tx1"/>
                </a:solidFill>
                <a:effectLst/>
                <a:latin typeface="+mn-lt"/>
                <a:ea typeface="+mn-ea"/>
                <a:cs typeface="+mn-cs"/>
              </a:rPr>
              <a:t> Rabbah (the seventh day of Sukkot), which is specifically referred to as “great” (</a:t>
            </a:r>
            <a:r>
              <a:rPr lang="en-US" sz="1200" b="0" i="1" kern="1200" dirty="0" err="1">
                <a:solidFill>
                  <a:schemeClr val="tx1"/>
                </a:solidFill>
                <a:effectLst/>
                <a:latin typeface="+mn-lt"/>
                <a:ea typeface="+mn-ea"/>
                <a:cs typeface="+mn-cs"/>
              </a:rPr>
              <a:t>rabbah</a:t>
            </a:r>
            <a:r>
              <a:rPr lang="en-US" sz="1200" b="0" i="0" kern="1200" dirty="0">
                <a:solidFill>
                  <a:schemeClr val="tx1"/>
                </a:solidFill>
                <a:effectLst/>
                <a:latin typeface="+mn-lt"/>
                <a:ea typeface="+mn-ea"/>
                <a:cs typeface="+mn-cs"/>
              </a:rPr>
              <a:t>). Additionally, Jesus’ reference to the living waters is almost certainly meant as a play on the water libation ritual that, according to the Mishnah, took place in the Temple on each of the second through seventh days of Sukkot, culminating on Hoshana Rabbah.</a:t>
            </a:r>
          </a:p>
          <a:p>
            <a:r>
              <a:rPr lang="en-US" sz="1200" b="0" i="0" kern="1200" dirty="0">
                <a:solidFill>
                  <a:schemeClr val="tx1"/>
                </a:solidFill>
                <a:effectLst/>
                <a:latin typeface="+mn-lt"/>
                <a:ea typeface="+mn-ea"/>
                <a:cs typeface="+mn-cs"/>
              </a:rPr>
              <a:t>By referring to “living waters” flowing from the believers’ hearts, Jesus also alludes to the eschatological (end time) waters that will flow from the Temple, described at length in one of Ezekiel’s final visions (</a:t>
            </a:r>
            <a:r>
              <a:rPr lang="en-US" sz="1200" b="0" i="0" kern="1200" dirty="0" err="1">
                <a:solidFill>
                  <a:schemeClr val="tx1"/>
                </a:solidFill>
                <a:effectLst/>
                <a:latin typeface="+mn-lt"/>
                <a:ea typeface="+mn-ea"/>
                <a:cs typeface="+mn-cs"/>
              </a:rPr>
              <a:t>Ezek</a:t>
            </a:r>
            <a:r>
              <a:rPr lang="en-US" sz="1200" b="0" i="0" kern="1200" dirty="0">
                <a:solidFill>
                  <a:schemeClr val="tx1"/>
                </a:solidFill>
                <a:effectLst/>
                <a:latin typeface="+mn-lt"/>
                <a:ea typeface="+mn-ea"/>
                <a:cs typeface="+mn-cs"/>
              </a:rPr>
              <a:t> 47:1-12)</a:t>
            </a:r>
          </a:p>
          <a:p>
            <a:r>
              <a:rPr lang="en-US" sz="1200" b="0" i="0" kern="1200" dirty="0">
                <a:solidFill>
                  <a:schemeClr val="tx1"/>
                </a:solidFill>
                <a:effectLst/>
                <a:latin typeface="+mn-lt"/>
                <a:ea typeface="+mn-ea"/>
                <a:cs typeface="+mn-cs"/>
              </a:rPr>
              <a:t>These waters will become a powerful stream that will make brackish waters wholesome and give rise to fruit trees.</a:t>
            </a:r>
            <a:r>
              <a:rPr lang="en-US" sz="1200" b="0" i="0" kern="1200" baseline="30000" dirty="0">
                <a:solidFill>
                  <a:schemeClr val="tx1"/>
                </a:solidFill>
                <a:effectLst/>
                <a:latin typeface="+mn-lt"/>
                <a:ea typeface="+mn-ea"/>
                <a:cs typeface="+mn-cs"/>
              </a:rPr>
              <a:t>[11]</a:t>
            </a:r>
            <a:r>
              <a:rPr lang="en-US" sz="1200" b="0" i="0" kern="1200" dirty="0">
                <a:solidFill>
                  <a:schemeClr val="tx1"/>
                </a:solidFill>
                <a:effectLst/>
                <a:latin typeface="+mn-lt"/>
                <a:ea typeface="+mn-ea"/>
                <a:cs typeface="+mn-cs"/>
              </a:rPr>
              <a:t> More specifically, Jesus’ term “living waters” echoes the term used in Zechariah for this eschatological stream, described as flowing out of Jerusalem (Zech 14:8-9)</a:t>
            </a:r>
          </a:p>
          <a:p>
            <a:r>
              <a:rPr lang="en-US" sz="1200" b="0" i="0" kern="1200" dirty="0">
                <a:solidFill>
                  <a:schemeClr val="tx1"/>
                </a:solidFill>
                <a:effectLst/>
                <a:latin typeface="+mn-lt"/>
                <a:ea typeface="+mn-ea"/>
                <a:cs typeface="+mn-cs"/>
              </a:rPr>
              <a:t>Revelation 7</a:t>
            </a:r>
          </a:p>
          <a:p>
            <a:r>
              <a:rPr lang="en-US" b="0" i="0" dirty="0">
                <a:solidFill>
                  <a:srgbClr val="333333"/>
                </a:solidFill>
                <a:effectLst/>
                <a:latin typeface="Lora" pitchFamily="2" charset="77"/>
              </a:rPr>
              <a:t>Yeshua went to celebrate the feast of Sukkot in Jerusalem, and John chapter 7 describes what Yeshua said and did at this climactic time, two millennia ago…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3DDF68-C6A8-F34D-B2ED-6F91720A81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715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30E28-4FD4-0884-66C1-130D0A45D7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639052-DF8E-4270-D9C2-1623B63D76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EF6019-5CD1-1C94-4F54-92EAFEEC81BE}"/>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Unlike the other gospels, John has Jesus coming to Jerusalem numerous times, and specifically for the holiday Sukkot.  In John 7, Jesus is encouraged to go to Jerusalem for the holiday, since it is a major event where he could make his debut (John 7:2-4). Jesus then teaches at the Temple throughout the holiday, causing dissent among those who believe he is a prophet (7:40), those who believe he is a messiah (7:41), and others who think he is a fraud altogether (7:44–52). </a:t>
            </a:r>
          </a:p>
          <a:p>
            <a:r>
              <a:rPr lang="en-US" sz="1200" b="0" i="0" kern="1200" dirty="0">
                <a:solidFill>
                  <a:schemeClr val="tx1"/>
                </a:solidFill>
                <a:effectLst/>
                <a:latin typeface="+mn-lt"/>
                <a:ea typeface="+mn-ea"/>
                <a:cs typeface="+mn-cs"/>
              </a:rPr>
              <a:t>Jesus’ Hoshana Rabbah</a:t>
            </a:r>
          </a:p>
          <a:p>
            <a:r>
              <a:rPr lang="en-US" sz="1200" b="0" i="0" kern="1200" dirty="0">
                <a:solidFill>
                  <a:schemeClr val="tx1"/>
                </a:solidFill>
                <a:effectLst/>
                <a:latin typeface="+mn-lt"/>
                <a:ea typeface="+mn-ea"/>
                <a:cs typeface="+mn-cs"/>
              </a:rPr>
              <a:t>Jesus appears on Sukkot because this festival, already in the Second Temple period, was associated with messianic tropes.</a:t>
            </a:r>
            <a:r>
              <a:rPr lang="en-US" sz="1200" b="0" i="0" kern="1200" baseline="30000" dirty="0">
                <a:solidFill>
                  <a:schemeClr val="tx1"/>
                </a:solidFill>
                <a:effectLst/>
                <a:latin typeface="+mn-lt"/>
                <a:ea typeface="+mn-ea"/>
                <a:cs typeface="+mn-cs"/>
              </a:rPr>
              <a:t>[7]</a:t>
            </a:r>
            <a:r>
              <a:rPr lang="en-US" sz="1200" b="0" i="0" kern="1200" dirty="0">
                <a:solidFill>
                  <a:schemeClr val="tx1"/>
                </a:solidFill>
                <a:effectLst/>
                <a:latin typeface="+mn-lt"/>
                <a:ea typeface="+mn-ea"/>
                <a:cs typeface="+mn-cs"/>
              </a:rPr>
              <a:t> For example, the eschatological vision of Zechariah 14, which is one of the </a:t>
            </a:r>
            <a:r>
              <a:rPr lang="en-US" sz="1200" b="0" i="1" kern="1200" dirty="0">
                <a:solidFill>
                  <a:schemeClr val="tx1"/>
                </a:solidFill>
                <a:effectLst/>
                <a:latin typeface="+mn-lt"/>
                <a:ea typeface="+mn-ea"/>
                <a:cs typeface="+mn-cs"/>
              </a:rPr>
              <a:t>haftarah</a:t>
            </a:r>
            <a:r>
              <a:rPr lang="en-US" sz="1200" b="0" i="0" kern="1200" dirty="0">
                <a:solidFill>
                  <a:schemeClr val="tx1"/>
                </a:solidFill>
                <a:effectLst/>
                <a:latin typeface="+mn-lt"/>
                <a:ea typeface="+mn-ea"/>
                <a:cs typeface="+mn-cs"/>
              </a:rPr>
              <a:t> readings for Sukkot, culminates in the prophecy that all nations will eventually come to the Temple yearly, to worship YHWH, specifically on Sukkot: Zechariah 14:16</a:t>
            </a:r>
          </a:p>
          <a:p>
            <a:r>
              <a:rPr lang="en-US" sz="1200" b="0" i="0" kern="1200" dirty="0">
                <a:solidFill>
                  <a:schemeClr val="tx1"/>
                </a:solidFill>
                <a:effectLst/>
                <a:latin typeface="+mn-lt"/>
                <a:ea typeface="+mn-ea"/>
                <a:cs typeface="+mn-cs"/>
              </a:rPr>
              <a:t>This lies in the background of Jesus’ speech at the end of the festival (John 7:37–39)</a:t>
            </a:r>
          </a:p>
          <a:p>
            <a:r>
              <a:rPr lang="en-US" sz="1200" b="0" i="0" kern="1200" dirty="0">
                <a:solidFill>
                  <a:schemeClr val="tx1"/>
                </a:solidFill>
                <a:effectLst/>
                <a:latin typeface="+mn-lt"/>
                <a:ea typeface="+mn-ea"/>
                <a:cs typeface="+mn-cs"/>
              </a:rPr>
              <a:t>While some scholars identify “the great day” with Shemini Atzeret, the festival of the eighth day which follows Sukkot, it is more likely that it refers to </a:t>
            </a:r>
            <a:r>
              <a:rPr lang="en-US" sz="1200" b="0" i="0" kern="1200" dirty="0" err="1">
                <a:solidFill>
                  <a:schemeClr val="tx1"/>
                </a:solidFill>
                <a:effectLst/>
                <a:latin typeface="+mn-lt"/>
                <a:ea typeface="+mn-ea"/>
                <a:cs typeface="+mn-cs"/>
              </a:rPr>
              <a:t>Hoshanah</a:t>
            </a:r>
            <a:r>
              <a:rPr lang="en-US" sz="1200" b="0" i="0" kern="1200" dirty="0">
                <a:solidFill>
                  <a:schemeClr val="tx1"/>
                </a:solidFill>
                <a:effectLst/>
                <a:latin typeface="+mn-lt"/>
                <a:ea typeface="+mn-ea"/>
                <a:cs typeface="+mn-cs"/>
              </a:rPr>
              <a:t> Rabbah (the seventh day of Sukkot), which is specifically referred to as “great” (</a:t>
            </a:r>
            <a:r>
              <a:rPr lang="en-US" sz="1200" b="0" i="1" kern="1200" dirty="0" err="1">
                <a:solidFill>
                  <a:schemeClr val="tx1"/>
                </a:solidFill>
                <a:effectLst/>
                <a:latin typeface="+mn-lt"/>
                <a:ea typeface="+mn-ea"/>
                <a:cs typeface="+mn-cs"/>
              </a:rPr>
              <a:t>rabbah</a:t>
            </a:r>
            <a:r>
              <a:rPr lang="en-US" sz="1200" b="0" i="0" kern="1200" dirty="0">
                <a:solidFill>
                  <a:schemeClr val="tx1"/>
                </a:solidFill>
                <a:effectLst/>
                <a:latin typeface="+mn-lt"/>
                <a:ea typeface="+mn-ea"/>
                <a:cs typeface="+mn-cs"/>
              </a:rPr>
              <a:t>). Additionally, Jesus’ reference to the living waters is almost certainly meant as a play on the water libation ritual that, according to the Mishnah, took place in the Temple on each of the second through seventh days of Sukkot, culminating on Hoshana Rabbah.</a:t>
            </a:r>
          </a:p>
          <a:p>
            <a:r>
              <a:rPr lang="en-US" sz="1200" b="0" i="0" kern="1200" dirty="0">
                <a:solidFill>
                  <a:schemeClr val="tx1"/>
                </a:solidFill>
                <a:effectLst/>
                <a:latin typeface="+mn-lt"/>
                <a:ea typeface="+mn-ea"/>
                <a:cs typeface="+mn-cs"/>
              </a:rPr>
              <a:t>By referring to “living waters” flowing from the believers’ hearts, Jesus also alludes to the eschatological (end time) waters that will flow from the Temple, described at length in one of Ezekiel’s final visions (</a:t>
            </a:r>
            <a:r>
              <a:rPr lang="en-US" sz="1200" b="0" i="0" kern="1200" dirty="0" err="1">
                <a:solidFill>
                  <a:schemeClr val="tx1"/>
                </a:solidFill>
                <a:effectLst/>
                <a:latin typeface="+mn-lt"/>
                <a:ea typeface="+mn-ea"/>
                <a:cs typeface="+mn-cs"/>
              </a:rPr>
              <a:t>Ezek</a:t>
            </a:r>
            <a:r>
              <a:rPr lang="en-US" sz="1200" b="0" i="0" kern="1200" dirty="0">
                <a:solidFill>
                  <a:schemeClr val="tx1"/>
                </a:solidFill>
                <a:effectLst/>
                <a:latin typeface="+mn-lt"/>
                <a:ea typeface="+mn-ea"/>
                <a:cs typeface="+mn-cs"/>
              </a:rPr>
              <a:t> 47:1-12)</a:t>
            </a:r>
          </a:p>
          <a:p>
            <a:r>
              <a:rPr lang="en-US" sz="1200" b="0" i="0" kern="1200" dirty="0">
                <a:solidFill>
                  <a:schemeClr val="tx1"/>
                </a:solidFill>
                <a:effectLst/>
                <a:latin typeface="+mn-lt"/>
                <a:ea typeface="+mn-ea"/>
                <a:cs typeface="+mn-cs"/>
              </a:rPr>
              <a:t>These waters will become a powerful stream that will make brackish waters wholesome and give rise to fruit trees.</a:t>
            </a:r>
            <a:r>
              <a:rPr lang="en-US" sz="1200" b="0" i="0" kern="1200" baseline="30000" dirty="0">
                <a:solidFill>
                  <a:schemeClr val="tx1"/>
                </a:solidFill>
                <a:effectLst/>
                <a:latin typeface="+mn-lt"/>
                <a:ea typeface="+mn-ea"/>
                <a:cs typeface="+mn-cs"/>
              </a:rPr>
              <a:t>[11]</a:t>
            </a:r>
            <a:r>
              <a:rPr lang="en-US" sz="1200" b="0" i="0" kern="1200" dirty="0">
                <a:solidFill>
                  <a:schemeClr val="tx1"/>
                </a:solidFill>
                <a:effectLst/>
                <a:latin typeface="+mn-lt"/>
                <a:ea typeface="+mn-ea"/>
                <a:cs typeface="+mn-cs"/>
              </a:rPr>
              <a:t> More specifically, Jesus’ term “living waters” echoes the term used in Zechariah for this eschatological stream, described as flowing out of Jerusalem (Zech 14:8-9)</a:t>
            </a:r>
          </a:p>
          <a:p>
            <a:r>
              <a:rPr lang="en-US" sz="1200" b="0" i="0" kern="1200" dirty="0">
                <a:solidFill>
                  <a:schemeClr val="tx1"/>
                </a:solidFill>
                <a:effectLst/>
                <a:latin typeface="+mn-lt"/>
                <a:ea typeface="+mn-ea"/>
                <a:cs typeface="+mn-cs"/>
              </a:rPr>
              <a:t>Revelation 7</a:t>
            </a:r>
          </a:p>
          <a:p>
            <a:r>
              <a:rPr lang="en-US" b="0" i="0" dirty="0">
                <a:solidFill>
                  <a:srgbClr val="333333"/>
                </a:solidFill>
                <a:effectLst/>
                <a:latin typeface="Lora" pitchFamily="2" charset="77"/>
              </a:rPr>
              <a:t>Yeshua went to celebrate the feast of Sukkot in Jerusalem, and John chapter 7 describes what Yeshua said and did at this climactic time, two millennia ago…</a:t>
            </a:r>
            <a:endParaRPr lang="en-US" dirty="0"/>
          </a:p>
        </p:txBody>
      </p:sp>
      <p:sp>
        <p:nvSpPr>
          <p:cNvPr id="4" name="Slide Number Placeholder 3">
            <a:extLst>
              <a:ext uri="{FF2B5EF4-FFF2-40B4-BE49-F238E27FC236}">
                <a16:creationId xmlns:a16="http://schemas.microsoft.com/office/drawing/2014/main" id="{DF5B9E0F-9E26-B969-5804-EBE3F68748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3DDF68-C6A8-F34D-B2ED-6F91720A81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133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39F50-CDA5-D584-0585-3CB910EDBB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145318-6D78-D568-A569-83B316C79B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7D1357-142A-B22B-8302-161213DF4C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978E34-394A-71FA-22EF-6F26F22378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3DDF68-C6A8-F34D-B2ED-6F91720A81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703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800CE-9A9E-25C9-D50E-C58D28748B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888A5F-30D3-D34D-4C6A-1B7E921EA1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10CBE3-16E5-3EDA-6DE5-85143AD2B86E}"/>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Jesus then teaches at the Temple throughout the holiday, causing dissent among those who believe he is a prophet (7:40), those who believe he is a messiah (7:41), and others who think he is a fraud altogether (7:44–52). </a:t>
            </a:r>
          </a:p>
          <a:p>
            <a:r>
              <a:rPr lang="en-US" sz="1200" b="0" i="0" kern="1200" dirty="0">
                <a:solidFill>
                  <a:schemeClr val="tx1"/>
                </a:solidFill>
                <a:effectLst/>
                <a:latin typeface="+mn-lt"/>
                <a:ea typeface="+mn-ea"/>
                <a:cs typeface="+mn-cs"/>
              </a:rPr>
              <a:t>Jesus’ Hoshana Rabbah</a:t>
            </a:r>
          </a:p>
          <a:p>
            <a:r>
              <a:rPr lang="en-US" sz="1200" b="0" i="0" kern="1200" dirty="0">
                <a:solidFill>
                  <a:schemeClr val="tx1"/>
                </a:solidFill>
                <a:effectLst/>
                <a:latin typeface="+mn-lt"/>
                <a:ea typeface="+mn-ea"/>
                <a:cs typeface="+mn-cs"/>
              </a:rPr>
              <a:t>Jesus appears on Sukkot because this festival, already in the Second Temple period, was associated with messianic prophecies.</a:t>
            </a:r>
            <a:r>
              <a:rPr lang="en-US" sz="1200" b="0" i="0" kern="1200" baseline="30000" dirty="0">
                <a:solidFill>
                  <a:schemeClr val="tx1"/>
                </a:solidFill>
                <a:effectLst/>
                <a:latin typeface="+mn-lt"/>
                <a:ea typeface="+mn-ea"/>
                <a:cs typeface="+mn-cs"/>
              </a:rPr>
              <a:t>[7]</a:t>
            </a:r>
            <a:r>
              <a:rPr lang="en-US" sz="1200" b="0" i="0" kern="1200" dirty="0">
                <a:solidFill>
                  <a:schemeClr val="tx1"/>
                </a:solidFill>
                <a:effectLst/>
                <a:latin typeface="+mn-lt"/>
                <a:ea typeface="+mn-ea"/>
                <a:cs typeface="+mn-cs"/>
              </a:rPr>
              <a:t> The eschatological vision of Zechariah 14, which is one of the </a:t>
            </a:r>
            <a:r>
              <a:rPr lang="en-US" sz="1200" b="0" i="1" kern="1200" dirty="0">
                <a:solidFill>
                  <a:schemeClr val="tx1"/>
                </a:solidFill>
                <a:effectLst/>
                <a:latin typeface="+mn-lt"/>
                <a:ea typeface="+mn-ea"/>
                <a:cs typeface="+mn-cs"/>
              </a:rPr>
              <a:t>haftarah</a:t>
            </a:r>
            <a:r>
              <a:rPr lang="en-US" sz="1200" b="0" i="0" kern="1200" dirty="0">
                <a:solidFill>
                  <a:schemeClr val="tx1"/>
                </a:solidFill>
                <a:effectLst/>
                <a:latin typeface="+mn-lt"/>
                <a:ea typeface="+mn-ea"/>
                <a:cs typeface="+mn-cs"/>
              </a:rPr>
              <a:t> readings for Sukkot, culminates in the prophecy that all nations will eventually come to the Temple yearly, to worship the God of Abraham, Isaac &amp; Jacob, specifically on Sukkot: Zechariah 14:16</a:t>
            </a:r>
          </a:p>
          <a:p>
            <a:r>
              <a:rPr lang="en-US" sz="1200" b="0" i="0" kern="1200" dirty="0">
                <a:solidFill>
                  <a:schemeClr val="tx1"/>
                </a:solidFill>
                <a:effectLst/>
                <a:latin typeface="+mn-lt"/>
                <a:ea typeface="+mn-ea"/>
                <a:cs typeface="+mn-cs"/>
              </a:rPr>
              <a:t>This lies in the background of Jesus’ proclamation at the end of the festival (John 7:37–39)</a:t>
            </a:r>
          </a:p>
        </p:txBody>
      </p:sp>
      <p:sp>
        <p:nvSpPr>
          <p:cNvPr id="4" name="Slide Number Placeholder 3">
            <a:extLst>
              <a:ext uri="{FF2B5EF4-FFF2-40B4-BE49-F238E27FC236}">
                <a16:creationId xmlns:a16="http://schemas.microsoft.com/office/drawing/2014/main" id="{DAEAAC94-7878-67BD-09DF-916B92476D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3DDF68-C6A8-F34D-B2ED-6F91720A81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13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D4E52-4EB5-FBA4-88F7-E4A354E875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AD8194-21BA-F56E-F2D1-9A7B3E86AC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0B6676-205C-437A-4E34-8D8FA73B469A}"/>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Jesus’ reference to the living waters is almost certainly meant as a play on the water libation ritual that, according to the Mishnah, took place in the Temple on each of the second through seventh days of Sukkot, culminating on Hoshana Rabbah.</a:t>
            </a:r>
          </a:p>
          <a:p>
            <a:r>
              <a:rPr lang="en-US" sz="1200" b="0" i="0" kern="1200" dirty="0">
                <a:solidFill>
                  <a:schemeClr val="tx1"/>
                </a:solidFill>
                <a:effectLst/>
                <a:latin typeface="+mn-lt"/>
                <a:ea typeface="+mn-ea"/>
                <a:cs typeface="+mn-cs"/>
              </a:rPr>
              <a:t>By referring to “living waters” flowing from the believers’ hearts, Jesus also alludes to the eschatological (end time) waters that will flow from the Temple, described at length in one of Ezekiel’s final visions (</a:t>
            </a:r>
            <a:r>
              <a:rPr lang="en-US" sz="1200" b="0" i="0" kern="1200" dirty="0" err="1">
                <a:solidFill>
                  <a:schemeClr val="tx1"/>
                </a:solidFill>
                <a:effectLst/>
                <a:latin typeface="+mn-lt"/>
                <a:ea typeface="+mn-ea"/>
                <a:cs typeface="+mn-cs"/>
              </a:rPr>
              <a:t>Ezek</a:t>
            </a:r>
            <a:r>
              <a:rPr lang="en-US" sz="1200" b="0" i="0" kern="1200" dirty="0">
                <a:solidFill>
                  <a:schemeClr val="tx1"/>
                </a:solidFill>
                <a:effectLst/>
                <a:latin typeface="+mn-lt"/>
                <a:ea typeface="+mn-ea"/>
                <a:cs typeface="+mn-cs"/>
              </a:rPr>
              <a:t> 47:1-12)</a:t>
            </a:r>
          </a:p>
          <a:p>
            <a:r>
              <a:rPr lang="en-US" sz="1200" b="0" i="0" kern="1200" dirty="0">
                <a:solidFill>
                  <a:schemeClr val="tx1"/>
                </a:solidFill>
                <a:effectLst/>
                <a:latin typeface="+mn-lt"/>
                <a:ea typeface="+mn-ea"/>
                <a:cs typeface="+mn-cs"/>
              </a:rPr>
              <a:t>These waters will become a powerful stream that will make brackish waters wholesome and give rise to fruit trees.</a:t>
            </a:r>
            <a:r>
              <a:rPr lang="en-US" sz="1200" b="0" i="0" kern="1200" baseline="30000" dirty="0">
                <a:solidFill>
                  <a:schemeClr val="tx1"/>
                </a:solidFill>
                <a:effectLst/>
                <a:latin typeface="+mn-lt"/>
                <a:ea typeface="+mn-ea"/>
                <a:cs typeface="+mn-cs"/>
              </a:rPr>
              <a:t>[11]</a:t>
            </a:r>
            <a:r>
              <a:rPr lang="en-US" sz="1200" b="0" i="0" kern="1200" dirty="0">
                <a:solidFill>
                  <a:schemeClr val="tx1"/>
                </a:solidFill>
                <a:effectLst/>
                <a:latin typeface="+mn-lt"/>
                <a:ea typeface="+mn-ea"/>
                <a:cs typeface="+mn-cs"/>
              </a:rPr>
              <a:t> More specifically, Jesus’ term “living waters” echoes the term used in Zechariah for this eschatological stream, described as flowing out of Jerusalem (Zech 14:8-9)</a:t>
            </a:r>
          </a:p>
          <a:p>
            <a:r>
              <a:rPr lang="en-US" sz="1200" b="0" i="0" kern="1200" dirty="0">
                <a:solidFill>
                  <a:schemeClr val="tx1"/>
                </a:solidFill>
                <a:effectLst/>
                <a:latin typeface="+mn-lt"/>
                <a:ea typeface="+mn-ea"/>
                <a:cs typeface="+mn-cs"/>
              </a:rPr>
              <a:t>Revelation 7</a:t>
            </a:r>
          </a:p>
          <a:p>
            <a:r>
              <a:rPr lang="en-US" b="0" i="0" dirty="0">
                <a:solidFill>
                  <a:srgbClr val="333333"/>
                </a:solidFill>
                <a:effectLst/>
                <a:latin typeface="Lora" pitchFamily="2" charset="77"/>
              </a:rPr>
              <a:t>Yeshua went to celebrate the feast of Sukkot in Jerusalem, and John chapter 7 describes what Yeshua said and did at this climactic time, two millennia ago…</a:t>
            </a:r>
            <a:endParaRPr lang="en-US" dirty="0"/>
          </a:p>
        </p:txBody>
      </p:sp>
      <p:sp>
        <p:nvSpPr>
          <p:cNvPr id="4" name="Slide Number Placeholder 3">
            <a:extLst>
              <a:ext uri="{FF2B5EF4-FFF2-40B4-BE49-F238E27FC236}">
                <a16:creationId xmlns:a16="http://schemas.microsoft.com/office/drawing/2014/main" id="{2C0627C9-ED65-8131-AE91-186DB6E169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3DDF68-C6A8-F34D-B2ED-6F91720A81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9781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day of Fall Feasts </a:t>
            </a:r>
            <a:r>
              <a:rPr lang="en-US" baseline="0" dirty="0"/>
              <a:t>comes after the 7-day Sukkot celebration – God commands one final Sabbath at the end of all the feasts: called </a:t>
            </a:r>
            <a:r>
              <a:rPr lang="en-US" baseline="0" dirty="0" err="1"/>
              <a:t>Shemeni</a:t>
            </a:r>
            <a:r>
              <a:rPr lang="en-US" baseline="0" dirty="0"/>
              <a:t> Atzeret or the eighth day.  The number 8 has biblical significance, because it carries with it the symbolism of “new beginnings”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AC414-D6B9-4F24-8DD4-7A5D2A1C37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709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571500" y="769938"/>
            <a:ext cx="6834188" cy="3843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Just taking this statement merely at face value, the phrases “feasts of the Lord” and “My feasts” clearly point to Whom these feasts belong to.  They are not Jewish feasts, nor do they merely belong to the Israelites who walked the desert</a:t>
            </a:r>
            <a:r>
              <a:rPr lang="en-US" baseline="0" dirty="0"/>
              <a:t> for 40 years</a:t>
            </a:r>
            <a:r>
              <a:rPr lang="en-US" dirty="0"/>
              <a:t>…they are the Lord’s feasts!  If we take this passage for what it says:</a:t>
            </a:r>
            <a:r>
              <a:rPr lang="en-US" baseline="0" dirty="0"/>
              <a:t> </a:t>
            </a:r>
            <a:r>
              <a:rPr lang="en-US" dirty="0"/>
              <a:t>He declared them to be His</a:t>
            </a:r>
            <a:r>
              <a:rPr lang="en-US" baseline="0" dirty="0"/>
              <a:t> feasts.</a:t>
            </a:r>
            <a:endParaRPr 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charset="0"/>
                <a:ea typeface="ＭＳ Ｐゴシック" pitchFamily="-32" charset="-128"/>
              </a:defRPr>
            </a:lvl1pPr>
            <a:lvl2pPr marL="800294" indent="-307805">
              <a:defRPr sz="2500">
                <a:solidFill>
                  <a:schemeClr val="tx1"/>
                </a:solidFill>
                <a:latin typeface="Arial" charset="0"/>
                <a:ea typeface="ＭＳ Ｐゴシック" pitchFamily="-32" charset="-128"/>
              </a:defRPr>
            </a:lvl2pPr>
            <a:lvl3pPr marL="1231222" indent="-246244">
              <a:defRPr sz="2500">
                <a:solidFill>
                  <a:schemeClr val="tx1"/>
                </a:solidFill>
                <a:latin typeface="Arial" charset="0"/>
                <a:ea typeface="ＭＳ Ｐゴシック" pitchFamily="-32" charset="-128"/>
              </a:defRPr>
            </a:lvl3pPr>
            <a:lvl4pPr marL="1723711" indent="-246244">
              <a:defRPr sz="2500">
                <a:solidFill>
                  <a:schemeClr val="tx1"/>
                </a:solidFill>
                <a:latin typeface="Arial" charset="0"/>
                <a:ea typeface="ＭＳ Ｐゴシック" pitchFamily="-32" charset="-128"/>
              </a:defRPr>
            </a:lvl4pPr>
            <a:lvl5pPr marL="2216201" indent="-246244">
              <a:defRPr sz="2500">
                <a:solidFill>
                  <a:schemeClr val="tx1"/>
                </a:solidFill>
                <a:latin typeface="Arial" charset="0"/>
                <a:ea typeface="ＭＳ Ｐゴシック" pitchFamily="-32" charset="-128"/>
              </a:defRPr>
            </a:lvl5pPr>
            <a:lvl6pPr marL="2708689" indent="-246244" eaLnBrk="0" fontAlgn="base" hangingPunct="0">
              <a:spcBef>
                <a:spcPct val="0"/>
              </a:spcBef>
              <a:spcAft>
                <a:spcPct val="0"/>
              </a:spcAft>
              <a:defRPr sz="2500">
                <a:solidFill>
                  <a:schemeClr val="tx1"/>
                </a:solidFill>
                <a:latin typeface="Arial" charset="0"/>
                <a:ea typeface="ＭＳ Ｐゴシック" pitchFamily="-32" charset="-128"/>
              </a:defRPr>
            </a:lvl6pPr>
            <a:lvl7pPr marL="3201178" indent="-246244" eaLnBrk="0" fontAlgn="base" hangingPunct="0">
              <a:spcBef>
                <a:spcPct val="0"/>
              </a:spcBef>
              <a:spcAft>
                <a:spcPct val="0"/>
              </a:spcAft>
              <a:defRPr sz="2500">
                <a:solidFill>
                  <a:schemeClr val="tx1"/>
                </a:solidFill>
                <a:latin typeface="Arial" charset="0"/>
                <a:ea typeface="ＭＳ Ｐゴシック" pitchFamily="-32" charset="-128"/>
              </a:defRPr>
            </a:lvl7pPr>
            <a:lvl8pPr marL="3693667" indent="-246244" eaLnBrk="0" fontAlgn="base" hangingPunct="0">
              <a:spcBef>
                <a:spcPct val="0"/>
              </a:spcBef>
              <a:spcAft>
                <a:spcPct val="0"/>
              </a:spcAft>
              <a:defRPr sz="2500">
                <a:solidFill>
                  <a:schemeClr val="tx1"/>
                </a:solidFill>
                <a:latin typeface="Arial" charset="0"/>
                <a:ea typeface="ＭＳ Ｐゴシック" pitchFamily="-32" charset="-128"/>
              </a:defRPr>
            </a:lvl8pPr>
            <a:lvl9pPr marL="4186156" indent="-246244" eaLnBrk="0" fontAlgn="base" hangingPunct="0">
              <a:spcBef>
                <a:spcPct val="0"/>
              </a:spcBef>
              <a:spcAft>
                <a:spcPct val="0"/>
              </a:spcAft>
              <a:defRPr sz="2500">
                <a:solidFill>
                  <a:schemeClr val="tx1"/>
                </a:solidFill>
                <a:latin typeface="Arial" charset="0"/>
                <a:ea typeface="ＭＳ Ｐゴシック" pitchFamily="-32" charset="-128"/>
              </a:defRPr>
            </a:lvl9pPr>
          </a:lstStyle>
          <a:p>
            <a:pPr defTabSz="984978">
              <a:defRPr/>
            </a:pPr>
            <a:fld id="{A2D5F535-6D43-4190-A4BF-4C805315DCB1}" type="slidenum">
              <a:rPr lang="en-US" sz="1300" kern="0">
                <a:solidFill>
                  <a:prstClr val="black"/>
                </a:solidFill>
              </a:rPr>
              <a:pPr defTabSz="984978">
                <a:defRPr/>
              </a:pPr>
              <a:t>3</a:t>
            </a:fld>
            <a:endParaRPr lang="en-US" sz="1300" kern="0">
              <a:solidFill>
                <a:prstClr val="black"/>
              </a:solidFill>
            </a:endParaRPr>
          </a:p>
        </p:txBody>
      </p:sp>
      <p:sp>
        <p:nvSpPr>
          <p:cNvPr id="2" name="Date Placeholder 1"/>
          <p:cNvSpPr>
            <a:spLocks noGrp="1"/>
          </p:cNvSpPr>
          <p:nvPr>
            <p:ph type="dt" idx="10"/>
          </p:nvPr>
        </p:nvSpPr>
        <p:spPr/>
        <p:txBody>
          <a:bodyPr/>
          <a:lstStyle/>
          <a:p>
            <a:pPr defTabSz="931774">
              <a:defRPr/>
            </a:pPr>
            <a:r>
              <a:rPr lang="en-US">
                <a:solidFill>
                  <a:prstClr val="black"/>
                </a:solidFill>
                <a:latin typeface="Calibri" panose="020F0502020204030204"/>
              </a:rPr>
              <a:t>10/19/2016</a:t>
            </a:r>
          </a:p>
        </p:txBody>
      </p:sp>
      <p:sp>
        <p:nvSpPr>
          <p:cNvPr id="3" name="Header Placeholder 2"/>
          <p:cNvSpPr>
            <a:spLocks noGrp="1"/>
          </p:cNvSpPr>
          <p:nvPr>
            <p:ph type="hdr" sz="quarter" idx="11"/>
          </p:nvPr>
        </p:nvSpPr>
        <p:spPr/>
        <p:txBody>
          <a:bodyPr/>
          <a:lstStyle/>
          <a:p>
            <a:pPr defTabSz="931774">
              <a:defRPr/>
            </a:pPr>
            <a:r>
              <a:rPr lang="en-US">
                <a:solidFill>
                  <a:prstClr val="black"/>
                </a:solidFill>
                <a:latin typeface="Calibri" panose="020F0502020204030204"/>
              </a:rPr>
              <a:t>West Rome Baptist - Fall Study Groups</a:t>
            </a:r>
          </a:p>
        </p:txBody>
      </p:sp>
    </p:spTree>
    <p:extLst>
      <p:ext uri="{BB962C8B-B14F-4D97-AF65-F5344CB8AC3E}">
        <p14:creationId xmlns:p14="http://schemas.microsoft.com/office/powerpoint/2010/main" val="1436327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Revelation 21:1 Isaiah 65:17, 66:22</a:t>
            </a:r>
          </a:p>
          <a:p>
            <a:r>
              <a:rPr lang="en-US" dirty="0"/>
              <a:t>Revelation 21:3 – Leviticus 26:11–12; Isaiah 7:14; 8:8, 10; Jeremiah 31:33(34); Ezekiel 37:27; 2 Chronicles 6:18</a:t>
            </a:r>
          </a:p>
        </p:txBody>
      </p:sp>
      <p:sp>
        <p:nvSpPr>
          <p:cNvPr id="4" name="Slide Number Placeholder 3"/>
          <p:cNvSpPr>
            <a:spLocks noGrp="1"/>
          </p:cNvSpPr>
          <p:nvPr>
            <p:ph type="sldNum" sz="quarter" idx="5"/>
          </p:nvPr>
        </p:nvSpPr>
        <p:spPr/>
        <p:txBody>
          <a:bodyPr/>
          <a:lstStyle/>
          <a:p>
            <a:fld id="{E1B7D20C-4332-EF49-9104-DCD82CE876CE}" type="slidenum">
              <a:rPr lang="en-US" smtClean="0"/>
              <a:t>32</a:t>
            </a:fld>
            <a:endParaRPr lang="en-US"/>
          </a:p>
        </p:txBody>
      </p:sp>
    </p:spTree>
    <p:extLst>
      <p:ext uri="{BB962C8B-B14F-4D97-AF65-F5344CB8AC3E}">
        <p14:creationId xmlns:p14="http://schemas.microsoft.com/office/powerpoint/2010/main" val="748970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79F8D-D998-DBDE-565E-72080FF2E1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A95895-74C1-70A3-6534-5732C751E4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70612E-2DD6-277D-D2E0-7AF62DAC384C}"/>
              </a:ext>
            </a:extLst>
          </p:cNvPr>
          <p:cNvSpPr>
            <a:spLocks noGrp="1"/>
          </p:cNvSpPr>
          <p:nvPr>
            <p:ph type="body" idx="1"/>
          </p:nvPr>
        </p:nvSpPr>
        <p:spPr/>
        <p:txBody>
          <a:bodyPr/>
          <a:lstStyle/>
          <a:p>
            <a:r>
              <a:rPr lang="en-US" dirty="0"/>
              <a:t>Revelation 21:1 Isaiah 65:17, 66:22</a:t>
            </a:r>
          </a:p>
          <a:p>
            <a:r>
              <a:rPr lang="en-US" dirty="0"/>
              <a:t>Revelation 21:3 – Leviticus 26:11–12; Isaiah 7:14; 8:8, 10; Jeremiah 31:33(34); Ezekiel 37:27; 2 Chronicles 6:18</a:t>
            </a:r>
          </a:p>
        </p:txBody>
      </p:sp>
      <p:sp>
        <p:nvSpPr>
          <p:cNvPr id="4" name="Slide Number Placeholder 3">
            <a:extLst>
              <a:ext uri="{FF2B5EF4-FFF2-40B4-BE49-F238E27FC236}">
                <a16:creationId xmlns:a16="http://schemas.microsoft.com/office/drawing/2014/main" id="{76443C3E-E529-F52A-E065-DD72D0F33E36}"/>
              </a:ext>
            </a:extLst>
          </p:cNvPr>
          <p:cNvSpPr>
            <a:spLocks noGrp="1"/>
          </p:cNvSpPr>
          <p:nvPr>
            <p:ph type="sldNum" sz="quarter" idx="5"/>
          </p:nvPr>
        </p:nvSpPr>
        <p:spPr/>
        <p:txBody>
          <a:bodyPr/>
          <a:lstStyle/>
          <a:p>
            <a:fld id="{E1B7D20C-4332-EF49-9104-DCD82CE876CE}" type="slidenum">
              <a:rPr lang="en-US" smtClean="0"/>
              <a:t>33</a:t>
            </a:fld>
            <a:endParaRPr lang="en-US"/>
          </a:p>
        </p:txBody>
      </p:sp>
    </p:spTree>
    <p:extLst>
      <p:ext uri="{BB962C8B-B14F-4D97-AF65-F5344CB8AC3E}">
        <p14:creationId xmlns:p14="http://schemas.microsoft.com/office/powerpoint/2010/main" val="425242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Done – An allusion to the 8</a:t>
            </a:r>
            <a:r>
              <a:rPr lang="en-US" baseline="30000" dirty="0"/>
              <a:t>th</a:t>
            </a:r>
            <a:r>
              <a:rPr lang="en-US" dirty="0"/>
              <a:t> day – </a:t>
            </a:r>
            <a:r>
              <a:rPr lang="en-US" dirty="0" err="1"/>
              <a:t>Sh’mini</a:t>
            </a:r>
            <a:r>
              <a:rPr lang="en-US" dirty="0"/>
              <a:t> Atzeret</a:t>
            </a:r>
          </a:p>
          <a:p>
            <a:r>
              <a:rPr lang="en-US" dirty="0"/>
              <a:t>Water – An allusion to Hoshana Rabah</a:t>
            </a:r>
          </a:p>
        </p:txBody>
      </p:sp>
      <p:sp>
        <p:nvSpPr>
          <p:cNvPr id="4" name="Slide Number Placeholder 3"/>
          <p:cNvSpPr>
            <a:spLocks noGrp="1"/>
          </p:cNvSpPr>
          <p:nvPr>
            <p:ph type="sldNum" sz="quarter" idx="5"/>
          </p:nvPr>
        </p:nvSpPr>
        <p:spPr/>
        <p:txBody>
          <a:bodyPr/>
          <a:lstStyle/>
          <a:p>
            <a:fld id="{E1B7D20C-4332-EF49-9104-DCD82CE876CE}" type="slidenum">
              <a:rPr lang="en-US" smtClean="0"/>
              <a:t>34</a:t>
            </a:fld>
            <a:endParaRPr lang="en-US"/>
          </a:p>
        </p:txBody>
      </p:sp>
    </p:spTree>
    <p:extLst>
      <p:ext uri="{BB962C8B-B14F-4D97-AF65-F5344CB8AC3E}">
        <p14:creationId xmlns:p14="http://schemas.microsoft.com/office/powerpoint/2010/main" val="5879391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65718-9761-278A-5CF5-FC2104F083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9F804-75CE-0D15-B6AF-37FD30A0DF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C14ED4-9F5A-DB1D-6FDB-3305A993D252}"/>
              </a:ext>
            </a:extLst>
          </p:cNvPr>
          <p:cNvSpPr>
            <a:spLocks noGrp="1"/>
          </p:cNvSpPr>
          <p:nvPr>
            <p:ph type="body" idx="1"/>
          </p:nvPr>
        </p:nvSpPr>
        <p:spPr/>
        <p:txBody>
          <a:bodyPr/>
          <a:lstStyle/>
          <a:p>
            <a:r>
              <a:rPr lang="en-US" dirty="0"/>
              <a:t>Done – An allusion to the 8</a:t>
            </a:r>
            <a:r>
              <a:rPr lang="en-US" baseline="30000" dirty="0"/>
              <a:t>th</a:t>
            </a:r>
            <a:r>
              <a:rPr lang="en-US" dirty="0"/>
              <a:t> day – </a:t>
            </a:r>
            <a:r>
              <a:rPr lang="en-US" dirty="0" err="1"/>
              <a:t>Sh’mini</a:t>
            </a:r>
            <a:r>
              <a:rPr lang="en-US" dirty="0"/>
              <a:t> Atzeret</a:t>
            </a:r>
          </a:p>
          <a:p>
            <a:r>
              <a:rPr lang="en-US" dirty="0"/>
              <a:t>Water – An allusion to Hoshana Rabah</a:t>
            </a:r>
          </a:p>
        </p:txBody>
      </p:sp>
      <p:sp>
        <p:nvSpPr>
          <p:cNvPr id="4" name="Slide Number Placeholder 3">
            <a:extLst>
              <a:ext uri="{FF2B5EF4-FFF2-40B4-BE49-F238E27FC236}">
                <a16:creationId xmlns:a16="http://schemas.microsoft.com/office/drawing/2014/main" id="{FEA52625-9242-1D9C-1E0B-AE69E657BA37}"/>
              </a:ext>
            </a:extLst>
          </p:cNvPr>
          <p:cNvSpPr>
            <a:spLocks noGrp="1"/>
          </p:cNvSpPr>
          <p:nvPr>
            <p:ph type="sldNum" sz="quarter" idx="5"/>
          </p:nvPr>
        </p:nvSpPr>
        <p:spPr/>
        <p:txBody>
          <a:bodyPr/>
          <a:lstStyle/>
          <a:p>
            <a:fld id="{E1B7D20C-4332-EF49-9104-DCD82CE876CE}" type="slidenum">
              <a:rPr lang="en-US" smtClean="0"/>
              <a:t>35</a:t>
            </a:fld>
            <a:endParaRPr lang="en-US"/>
          </a:p>
        </p:txBody>
      </p:sp>
    </p:spTree>
    <p:extLst>
      <p:ext uri="{BB962C8B-B14F-4D97-AF65-F5344CB8AC3E}">
        <p14:creationId xmlns:p14="http://schemas.microsoft.com/office/powerpoint/2010/main" val="1898664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the passage in the book of Isaiah that Yeshua</a:t>
            </a:r>
            <a:r>
              <a:rPr lang="en-US" baseline="0" dirty="0"/>
              <a:t> did not read?  Well, as I mentioned, the theme of the passage continues until the end of Isaiah – the last three verses of the book are as follows: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AC414-D6B9-4F24-8DD4-7A5D2A1C37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361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Transition From This Age to The Age to Come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AC414-D6B9-4F24-8DD4-7A5D2A1C37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116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Through the fulfillment of the Spring Feasts, our Messiah Yeshua was sacrificed as the Passover Lamb, took upon Himself the fullness of judgment even though He was the perfect unleavened Bread of Life, and became the First Fruit of our resurrection when He was raised from the dead</a:t>
            </a:r>
          </a:p>
          <a:p>
            <a:r>
              <a:rPr lang="en-US" sz="1200" dirty="0"/>
              <a:t>In fulfilling the 1</a:t>
            </a:r>
            <a:r>
              <a:rPr lang="en-US" sz="1200" baseline="30000" dirty="0"/>
              <a:t>st</a:t>
            </a:r>
            <a:r>
              <a:rPr lang="en-US" sz="1200" dirty="0"/>
              <a:t> three Feasts, Yeshua created a path for our sin nature to be purged and He prepared us to receive His Spirit/His Torah implanted on our hearts and the empowering to carry on the great summer harvest on the 4</a:t>
            </a:r>
            <a:r>
              <a:rPr lang="en-US" sz="1200" baseline="30000" dirty="0"/>
              <a:t>th</a:t>
            </a:r>
            <a:r>
              <a:rPr lang="en-US" sz="1200" dirty="0"/>
              <a:t> Feast - Shavuot</a:t>
            </a:r>
          </a:p>
          <a:p>
            <a:r>
              <a:rPr lang="en-US" sz="1200" dirty="0"/>
              <a:t>We are now empowered to walk out His instructions and commands by the Power of His Spirit, which we could never do in our strength</a:t>
            </a:r>
          </a:p>
          <a:p>
            <a:r>
              <a:rPr lang="en-US" sz="1200" dirty="0"/>
              <a:t>Through the Messiah’s fulfillment of the Spring Feasts, and the invitation to be holy as He is holy, God’s instruction (Torah) is made available to </a:t>
            </a:r>
            <a:r>
              <a:rPr lang="en-US" sz="1200" b="1" dirty="0"/>
              <a:t>Gentiles</a:t>
            </a:r>
            <a:r>
              <a:rPr lang="en-US" sz="1200" dirty="0"/>
              <a:t> as well – who are now joint heirs with the Children of Abraham as part of God’s family through the New Covenant</a:t>
            </a:r>
          </a:p>
          <a:p>
            <a:r>
              <a:rPr lang="en-US" sz="1200" dirty="0"/>
              <a:t>The redemption plan of God did not take a pause after Shavuot (Pentecost) and it continues to unfold right before our eyes</a:t>
            </a:r>
          </a:p>
          <a:p>
            <a:r>
              <a:rPr lang="en-US" sz="1200" dirty="0"/>
              <a:t>We are an intimate part of His plan through His call for us to be witnesses of that redemption and participate in the Great Summer Harvest</a:t>
            </a:r>
          </a:p>
          <a:p>
            <a:r>
              <a:rPr lang="en-US" sz="1200" dirty="0"/>
              <a:t>We must understand how His plan will continue to unfold, so that we can be prepared for whatever is in store</a:t>
            </a:r>
          </a:p>
          <a:p>
            <a:r>
              <a:rPr lang="en-US" sz="1200" dirty="0"/>
              <a:t>We are enlisted in God’s army, are born at THIS very time for a purpose, and we must seek Him earnestly, walk in obedience and in His strength, no matter what lies ahead</a:t>
            </a:r>
          </a:p>
          <a:p>
            <a:r>
              <a:rPr lang="en-US" sz="1200" dirty="0"/>
              <a:t>Through the direction that our world is taking, the manifestation of the “Great” time of tribulation for Israel, the Body of Messiah (and ultimately the world), we will see that God’s plan of redemption includes the exposing of sin and evil in its fullness for what it is and to expose those given over to it – there will be no excuse</a:t>
            </a:r>
          </a:p>
        </p:txBody>
      </p:sp>
      <p:sp>
        <p:nvSpPr>
          <p:cNvPr id="5" name="Date Placeholder 4">
            <a:extLst>
              <a:ext uri="{FF2B5EF4-FFF2-40B4-BE49-F238E27FC236}">
                <a16:creationId xmlns:a16="http://schemas.microsoft.com/office/drawing/2014/main" id="{84A7D8FF-45F0-463F-913B-1B6A87E93144}"/>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3/21/2020</a:t>
            </a:r>
          </a:p>
        </p:txBody>
      </p:sp>
      <p:sp>
        <p:nvSpPr>
          <p:cNvPr id="6" name="Header Placeholder 5">
            <a:extLst>
              <a:ext uri="{FF2B5EF4-FFF2-40B4-BE49-F238E27FC236}">
                <a16:creationId xmlns:a16="http://schemas.microsoft.com/office/drawing/2014/main" id="{9F8C2D43-3F41-4411-A1B1-C76AEF6C3C71}"/>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Sar Shalom - What is God doing at such a time as this - Part II</a:t>
            </a:r>
          </a:p>
        </p:txBody>
      </p:sp>
    </p:spTree>
    <p:extLst>
      <p:ext uri="{BB962C8B-B14F-4D97-AF65-F5344CB8AC3E}">
        <p14:creationId xmlns:p14="http://schemas.microsoft.com/office/powerpoint/2010/main" val="4245935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Through the fulfillment of the Spring Feasts, our Messiah Yeshua was sacrificed as the Passover Lamb, took upon Himself the fullness of judgment even though He was the perfect unleavened Bread of Life, and became the First Fruit of our resurrection when He was raised from the dead. In fulfilling the 1</a:t>
            </a:r>
            <a:r>
              <a:rPr lang="en-US" sz="1300" baseline="30000" dirty="0"/>
              <a:t>st</a:t>
            </a:r>
            <a:r>
              <a:rPr lang="en-US" sz="1300" dirty="0"/>
              <a:t> three Feasts, Yeshua created a path for our sin nature to be purged and He prepared us to receive Torah implanted in our hearts and the infilling of the Holy Spirit on the 4</a:t>
            </a:r>
            <a:r>
              <a:rPr lang="en-US" sz="1300" baseline="30000" dirty="0"/>
              <a:t>th</a:t>
            </a:r>
            <a:r>
              <a:rPr lang="en-US" sz="1300" dirty="0"/>
              <a:t> Feast – Shavuot.</a:t>
            </a:r>
          </a:p>
          <a:p>
            <a:r>
              <a:rPr lang="en-US" sz="1300" dirty="0"/>
              <a:t>We are now empowered to walk out His instructions and commands by the Power of His Spirit, which we could never to in our strength. Through the Messiah’s fulfillment of the Spring Feasts, and the invitation to be free of the nature of sin, God’s instruction (Torah) is made available to </a:t>
            </a:r>
            <a:r>
              <a:rPr lang="en-US" sz="1300" b="1" dirty="0"/>
              <a:t>Gentiles</a:t>
            </a:r>
            <a:r>
              <a:rPr lang="en-US" sz="1300" dirty="0"/>
              <a:t> as well – who are now joint heirs with the Children of Abraham as part of God’s family through the New Covenant. The redemption plan of God did not take a pause after Shavuot (Pentecost) and it continues to unfold right before our eyes. We are an intimate part of His plan through His call for us to be witnesses of that redemption and participate in the Great Summer Harvest. We must understand how His plan will continue to unfold, so that we can be prepared for whatever is in store. We are enlisted in God’s army, are born at THIS very time for a purpose, and we must seek Him earnestly, walk in obedience and in His strength, no matter what lies ahead.</a:t>
            </a:r>
          </a:p>
        </p:txBody>
      </p:sp>
      <p:sp>
        <p:nvSpPr>
          <p:cNvPr id="5" name="Date Placeholder 4">
            <a:extLst>
              <a:ext uri="{FF2B5EF4-FFF2-40B4-BE49-F238E27FC236}">
                <a16:creationId xmlns:a16="http://schemas.microsoft.com/office/drawing/2014/main" id="{84A7D8FF-45F0-463F-913B-1B6A87E93144}"/>
              </a:ext>
            </a:extLst>
          </p:cNvPr>
          <p:cNvSpPr>
            <a:spLocks noGrp="1"/>
          </p:cNvSpPr>
          <p:nvPr>
            <p:ph type="dt" idx="11"/>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3/21/2020</a:t>
            </a:r>
          </a:p>
        </p:txBody>
      </p:sp>
      <p:sp>
        <p:nvSpPr>
          <p:cNvPr id="6" name="Header Placeholder 5">
            <a:extLst>
              <a:ext uri="{FF2B5EF4-FFF2-40B4-BE49-F238E27FC236}">
                <a16:creationId xmlns:a16="http://schemas.microsoft.com/office/drawing/2014/main" id="{9F8C2D43-3F41-4411-A1B1-C76AEF6C3C71}"/>
              </a:ext>
            </a:extLst>
          </p:cNvPr>
          <p:cNvSpPr>
            <a:spLocks noGrp="1"/>
          </p:cNvSpPr>
          <p:nvPr>
            <p:ph type="hdr" sz="quarter"/>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Sar Shalom Shabbat Service</a:t>
            </a:r>
          </a:p>
        </p:txBody>
      </p:sp>
    </p:spTree>
    <p:extLst>
      <p:ext uri="{BB962C8B-B14F-4D97-AF65-F5344CB8AC3E}">
        <p14:creationId xmlns:p14="http://schemas.microsoft.com/office/powerpoint/2010/main" val="74914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50872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43245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Noun - </a:t>
            </a:r>
          </a:p>
          <a:p>
            <a:r>
              <a:rPr lang="en-US" dirty="0"/>
              <a:t>Verb - </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Sar Shalom Shabbat Liturgy</a:t>
            </a:r>
          </a:p>
        </p:txBody>
      </p:sp>
    </p:spTree>
    <p:extLst>
      <p:ext uri="{BB962C8B-B14F-4D97-AF65-F5344CB8AC3E}">
        <p14:creationId xmlns:p14="http://schemas.microsoft.com/office/powerpoint/2010/main" val="2055164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Sar Shalom Shabbat Liturgy</a:t>
            </a:r>
          </a:p>
        </p:txBody>
      </p:sp>
    </p:spTree>
    <p:extLst>
      <p:ext uri="{BB962C8B-B14F-4D97-AF65-F5344CB8AC3E}">
        <p14:creationId xmlns:p14="http://schemas.microsoft.com/office/powerpoint/2010/main" val="4242171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Mishnah is ostensibly describing the festival as it was observed in the late Second Temple period, during the time of Yeshua and until the destruction of the Temple. Nevertheless, we have earlier material which either references or alludes to the Sukkot practices in the Temple during this period. Three of these sources are in the New Testament—two in the Gospel of John and one in Revelation—where these Sukkot rituals play a vital theological role.</a:t>
            </a:r>
            <a:endParaRPr lang="en-US" dirty="0"/>
          </a:p>
          <a:p>
            <a:endParaRPr lang="en-US" dirty="0"/>
          </a:p>
        </p:txBody>
      </p:sp>
      <p:sp>
        <p:nvSpPr>
          <p:cNvPr id="4" name="Slide Number Placeholder 3"/>
          <p:cNvSpPr>
            <a:spLocks noGrp="1"/>
          </p:cNvSpPr>
          <p:nvPr>
            <p:ph type="sldNum" sz="quarter" idx="5"/>
          </p:nvPr>
        </p:nvSpPr>
        <p:spPr/>
        <p:txBody>
          <a:bodyPr/>
          <a:lstStyle/>
          <a:p>
            <a:fld id="{E1B7D20C-4332-EF49-9104-DCD82CE876CE}" type="slidenum">
              <a:rPr lang="en-US" smtClean="0"/>
              <a:t>9</a:t>
            </a:fld>
            <a:endParaRPr lang="en-US"/>
          </a:p>
        </p:txBody>
      </p:sp>
    </p:spTree>
    <p:extLst>
      <p:ext uri="{BB962C8B-B14F-4D97-AF65-F5344CB8AC3E}">
        <p14:creationId xmlns:p14="http://schemas.microsoft.com/office/powerpoint/2010/main" val="3027305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B7D20C-4332-EF49-9104-DCD82CE876CE}" type="slidenum">
              <a:rPr lang="en-US" smtClean="0"/>
              <a:t>10</a:t>
            </a:fld>
            <a:endParaRPr lang="en-US"/>
          </a:p>
        </p:txBody>
      </p:sp>
    </p:spTree>
    <p:extLst>
      <p:ext uri="{BB962C8B-B14F-4D97-AF65-F5344CB8AC3E}">
        <p14:creationId xmlns:p14="http://schemas.microsoft.com/office/powerpoint/2010/main" val="1298178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609600" y="3699804"/>
            <a:ext cx="11074400" cy="1143000"/>
          </a:xfrm>
        </p:spPr>
        <p:txBody>
          <a:bodyPr>
            <a:noAutofit/>
          </a:bodyPr>
          <a:lstStyle>
            <a:lvl1pPr marL="0" indent="0" algn="ctr">
              <a:buNone/>
              <a:defRPr sz="2200" spc="100" baseline="0">
                <a:solidFill>
                  <a:schemeClr val="bg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609600" y="1433732"/>
            <a:ext cx="110744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951501"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278099"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053797" y="3526302"/>
            <a:ext cx="6096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sz="1800"/>
          </a:p>
        </p:txBody>
      </p:sp>
      <p:sp>
        <p:nvSpPr>
          <p:cNvPr id="15" name="Date Placeholder 14"/>
          <p:cNvSpPr>
            <a:spLocks noGrp="1"/>
          </p:cNvSpPr>
          <p:nvPr>
            <p:ph type="dt" sz="half" idx="10"/>
          </p:nvPr>
        </p:nvSpPr>
        <p:spPr>
          <a:xfrm>
            <a:off x="7721600" y="6203667"/>
            <a:ext cx="3454400" cy="384048"/>
          </a:xfrm>
          <a:prstGeom prst="rect">
            <a:avLst/>
          </a:prstGeom>
        </p:spPr>
        <p:txBody>
          <a:bodyPr/>
          <a:lstStyle/>
          <a:p>
            <a:pPr eaLnBrk="1" latinLnBrk="0" hangingPunct="1"/>
            <a:r>
              <a:rPr lang="en-US"/>
              <a:t>3/21/2020</a:t>
            </a:r>
          </a:p>
        </p:txBody>
      </p:sp>
      <p:sp>
        <p:nvSpPr>
          <p:cNvPr id="16" name="Slide Number Placeholder 15"/>
          <p:cNvSpPr>
            <a:spLocks noGrp="1"/>
          </p:cNvSpPr>
          <p:nvPr>
            <p:ph type="sldNum" sz="quarter" idx="11"/>
          </p:nvPr>
        </p:nvSpPr>
        <p:spPr>
          <a:xfrm>
            <a:off x="11214100" y="6181531"/>
            <a:ext cx="812800" cy="457200"/>
          </a:xfrm>
          <a:prstGeom prst="rect">
            <a:avLst/>
          </a:prstGeom>
        </p:spPr>
        <p:txBody>
          <a:bodyPr/>
          <a:lstStyle/>
          <a:p>
            <a:fld id="{D57F1E4F-1CFF-5643-939E-217C01CDF565}" type="slidenum">
              <a:rPr lang="en-US" smtClean="0"/>
              <a:pPr/>
              <a:t>‹#›</a:t>
            </a:fld>
            <a:endParaRPr lang="en-US" dirty="0"/>
          </a:p>
        </p:txBody>
      </p:sp>
      <p:sp>
        <p:nvSpPr>
          <p:cNvPr id="17" name="Footer Placeholder 16"/>
          <p:cNvSpPr>
            <a:spLocks noGrp="1"/>
          </p:cNvSpPr>
          <p:nvPr>
            <p:ph type="ftr" sz="quarter" idx="12"/>
          </p:nvPr>
        </p:nvSpPr>
        <p:spPr>
          <a:xfrm>
            <a:off x="2844800" y="6203667"/>
            <a:ext cx="4775200" cy="384048"/>
          </a:xfrm>
          <a:prstGeom prst="rect">
            <a:avLst/>
          </a:prstGeom>
        </p:spPr>
        <p:txBody>
          <a:bodyPr/>
          <a:lstStyle/>
          <a:p>
            <a:endParaRPr kumimoji="0" lang="en-US"/>
          </a:p>
        </p:txBody>
      </p:sp>
    </p:spTree>
    <p:extLst>
      <p:ext uri="{BB962C8B-B14F-4D97-AF65-F5344CB8AC3E}">
        <p14:creationId xmlns:p14="http://schemas.microsoft.com/office/powerpoint/2010/main" val="211227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88968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64433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235131" y="1463040"/>
            <a:ext cx="11665132" cy="51859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a:xfrm>
            <a:off x="235131" y="209006"/>
            <a:ext cx="11031583" cy="1219200"/>
          </a:xfrm>
        </p:spPr>
        <p:txBody>
          <a:bodyPr/>
          <a:lstStyle/>
          <a:p>
            <a:r>
              <a:rPr lang="en-US"/>
              <a:t>Click to edit Master title style</a:t>
            </a:r>
          </a:p>
        </p:txBody>
      </p:sp>
    </p:spTree>
    <p:extLst>
      <p:ext uri="{BB962C8B-B14F-4D97-AF65-F5344CB8AC3E}">
        <p14:creationId xmlns:p14="http://schemas.microsoft.com/office/powerpoint/2010/main" val="131061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222068" y="881017"/>
            <a:ext cx="11736977" cy="569167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5" name="Slide Number Placeholder 14"/>
          <p:cNvSpPr>
            <a:spLocks noGrp="1"/>
          </p:cNvSpPr>
          <p:nvPr>
            <p:ph type="sldNum" sz="quarter" idx="15"/>
          </p:nvPr>
        </p:nvSpPr>
        <p:spPr>
          <a:xfrm>
            <a:off x="11214100" y="6181531"/>
            <a:ext cx="812800" cy="457200"/>
          </a:xfrm>
          <a:prstGeom prst="rect">
            <a:avLst/>
          </a:prstGeom>
        </p:spPr>
        <p:txBody>
          <a:bodyPr/>
          <a:lstStyle>
            <a:lvl1pPr algn="ctr">
              <a:defRPr/>
            </a:lvl1pPr>
          </a:lstStyle>
          <a:p>
            <a:fld id="{D57F1E4F-1CFF-5643-939E-217C01CDF565}" type="slidenum">
              <a:rPr lang="en-US" smtClean="0"/>
              <a:pPr/>
              <a:t>‹#›</a:t>
            </a:fld>
            <a:endParaRPr lang="en-US" dirty="0"/>
          </a:p>
        </p:txBody>
      </p:sp>
      <p:sp>
        <p:nvSpPr>
          <p:cNvPr id="17" name="Title 16"/>
          <p:cNvSpPr>
            <a:spLocks noGrp="1"/>
          </p:cNvSpPr>
          <p:nvPr>
            <p:ph type="title"/>
          </p:nvPr>
        </p:nvSpPr>
        <p:spPr>
          <a:xfrm>
            <a:off x="222068" y="152400"/>
            <a:ext cx="11736976" cy="728617"/>
          </a:xfrm>
        </p:spPr>
        <p:txBody>
          <a:bodyPr rtlCol="0" anchor="ctr" anchorCtr="0">
            <a:normAutofit/>
          </a:bodyPr>
          <a:lstStyle>
            <a:lvl1pPr>
              <a:defRPr sz="6000"/>
            </a:lvl1pPr>
          </a:lstStyle>
          <a:p>
            <a:r>
              <a:rPr kumimoji="0" lang="en-US" dirty="0"/>
              <a:t>Click to edit Master title style</a:t>
            </a:r>
          </a:p>
        </p:txBody>
      </p:sp>
    </p:spTree>
    <p:extLst>
      <p:ext uri="{BB962C8B-B14F-4D97-AF65-F5344CB8AC3E}">
        <p14:creationId xmlns:p14="http://schemas.microsoft.com/office/powerpoint/2010/main" val="252410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3505200"/>
            <a:ext cx="105664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914400" y="4958864"/>
            <a:ext cx="10566400" cy="984736"/>
          </a:xfrm>
        </p:spPr>
        <p:txBody>
          <a:bodyPr anchor="t"/>
          <a:lstStyle>
            <a:lvl1pPr marL="0" indent="0">
              <a:buNone/>
              <a:defRPr sz="2000" spc="100" baseline="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914400" y="4916993"/>
            <a:ext cx="105664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566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185057" y="1012371"/>
            <a:ext cx="5837791" cy="563662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half" idx="2"/>
          </p:nvPr>
        </p:nvSpPr>
        <p:spPr>
          <a:xfrm>
            <a:off x="6095999" y="1012371"/>
            <a:ext cx="5910943" cy="563662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52261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2054" y="917448"/>
            <a:ext cx="5931502"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ctr">
              <a:spcBef>
                <a:spcPts val="0"/>
              </a:spcBef>
              <a:buNone/>
              <a:defRPr sz="2600" b="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32" name="Content Placeholder 31"/>
          <p:cNvSpPr>
            <a:spLocks noGrp="1"/>
          </p:cNvSpPr>
          <p:nvPr>
            <p:ph sz="half" idx="2"/>
          </p:nvPr>
        </p:nvSpPr>
        <p:spPr>
          <a:xfrm>
            <a:off x="163287" y="1679448"/>
            <a:ext cx="5931502" cy="5023104"/>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34" name="Content Placeholder 33"/>
          <p:cNvSpPr>
            <a:spLocks noGrp="1"/>
          </p:cNvSpPr>
          <p:nvPr>
            <p:ph sz="quarter" idx="4"/>
          </p:nvPr>
        </p:nvSpPr>
        <p:spPr>
          <a:xfrm>
            <a:off x="6096000" y="1679447"/>
            <a:ext cx="5878286" cy="5023103"/>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2" name="Title 1"/>
          <p:cNvSpPr>
            <a:spLocks noGrp="1"/>
          </p:cNvSpPr>
          <p:nvPr>
            <p:ph type="title"/>
          </p:nvPr>
        </p:nvSpPr>
        <p:spPr>
          <a:xfrm>
            <a:off x="162054" y="155448"/>
            <a:ext cx="11812232" cy="762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6093555" y="917448"/>
            <a:ext cx="5881941"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ctr">
              <a:spcBef>
                <a:spcPts val="0"/>
              </a:spcBef>
              <a:buNone/>
              <a:defRPr sz="2600" b="0"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Tree>
    <p:extLst>
      <p:ext uri="{BB962C8B-B14F-4D97-AF65-F5344CB8AC3E}">
        <p14:creationId xmlns:p14="http://schemas.microsoft.com/office/powerpoint/2010/main" val="141189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212239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07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609600" y="457200"/>
            <a:ext cx="8331200" cy="5715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042400" y="1600200"/>
            <a:ext cx="2645664" cy="3733800"/>
          </a:xfrm>
        </p:spPr>
        <p:txBody>
          <a:bodyPr tIns="45720" bIns="45720" anchor="t" anchorCtr="0"/>
          <a:lstStyle>
            <a:lvl1pPr marL="0" indent="0">
              <a:lnSpc>
                <a:spcPct val="125000"/>
              </a:lnSpc>
              <a:spcAft>
                <a:spcPts val="1000"/>
              </a:spcAft>
              <a:buNone/>
              <a:defRPr sz="1600">
                <a:solidFill>
                  <a:schemeClr val="bg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31" name="Title 30"/>
          <p:cNvSpPr>
            <a:spLocks noGrp="1"/>
          </p:cNvSpPr>
          <p:nvPr>
            <p:ph type="title"/>
          </p:nvPr>
        </p:nvSpPr>
        <p:spPr>
          <a:xfrm>
            <a:off x="9042400" y="457200"/>
            <a:ext cx="2641600" cy="1066800"/>
          </a:xfrm>
        </p:spPr>
        <p:txBody>
          <a:bodyPr lIns="91440" tIns="91440" anchor="b" anchorCtr="0"/>
          <a:lstStyle>
            <a:lvl1pPr algn="l">
              <a:buNone/>
              <a:defRPr sz="1800" b="1" spc="-50" baseline="0">
                <a:ln w="3175">
                  <a:noFill/>
                </a:ln>
                <a:solidFill>
                  <a:schemeClr val="bg1"/>
                </a:solidFill>
                <a:effectLst>
                  <a:outerShdw blurRad="38100" dist="38100" dir="2700000" algn="tl">
                    <a:srgbClr val="000000">
                      <a:alpha val="43137"/>
                    </a:srgbClr>
                  </a:outerShdw>
                </a:effectLst>
                <a:latin typeface="+mn-lt"/>
                <a:ea typeface="+mn-ea"/>
                <a:cs typeface="+mn-cs"/>
              </a:defRPr>
            </a:lvl1pPr>
          </a:lstStyle>
          <a:p>
            <a:r>
              <a:rPr kumimoji="0" lang="en-US"/>
              <a:t>Click to edit Master title style</a:t>
            </a:r>
          </a:p>
        </p:txBody>
      </p:sp>
      <p:pic>
        <p:nvPicPr>
          <p:cNvPr id="7" name="Picture 6" descr="A picture containing text, candelabrum&#10;&#10;Description automatically generated">
            <a:extLst>
              <a:ext uri="{FF2B5EF4-FFF2-40B4-BE49-F238E27FC236}">
                <a16:creationId xmlns:a16="http://schemas.microsoft.com/office/drawing/2014/main" id="{E3595372-0ED2-AF4A-B180-334CF70001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5572" y="76200"/>
            <a:ext cx="752049" cy="662098"/>
          </a:xfrm>
          <a:prstGeom prst="rect">
            <a:avLst/>
          </a:prstGeom>
        </p:spPr>
      </p:pic>
    </p:spTree>
    <p:extLst>
      <p:ext uri="{BB962C8B-B14F-4D97-AF65-F5344CB8AC3E}">
        <p14:creationId xmlns:p14="http://schemas.microsoft.com/office/powerpoint/2010/main" val="372017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9200" y="457200"/>
            <a:ext cx="2743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609600" y="457200"/>
            <a:ext cx="80264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8839200" y="1600200"/>
            <a:ext cx="27432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pic>
        <p:nvPicPr>
          <p:cNvPr id="7" name="Picture 6" descr="A picture containing text, candelabrum&#10;&#10;Description automatically generated">
            <a:extLst>
              <a:ext uri="{FF2B5EF4-FFF2-40B4-BE49-F238E27FC236}">
                <a16:creationId xmlns:a16="http://schemas.microsoft.com/office/drawing/2014/main" id="{CFAD5253-CDA6-C843-9626-E46362AB2D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5572" y="76200"/>
            <a:ext cx="752049" cy="662098"/>
          </a:xfrm>
          <a:prstGeom prst="rect">
            <a:avLst/>
          </a:prstGeom>
        </p:spPr>
      </p:pic>
    </p:spTree>
    <p:extLst>
      <p:ext uri="{BB962C8B-B14F-4D97-AF65-F5344CB8AC3E}">
        <p14:creationId xmlns:p14="http://schemas.microsoft.com/office/powerpoint/2010/main" val="158770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293914" y="1012371"/>
            <a:ext cx="11619412" cy="5636623"/>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5" name="Title Placeholder 4"/>
          <p:cNvSpPr>
            <a:spLocks noGrp="1"/>
          </p:cNvSpPr>
          <p:nvPr>
            <p:ph type="title"/>
          </p:nvPr>
        </p:nvSpPr>
        <p:spPr>
          <a:xfrm>
            <a:off x="293913" y="209006"/>
            <a:ext cx="11619411" cy="803365"/>
          </a:xfrm>
          <a:prstGeom prst="rect">
            <a:avLst/>
          </a:prstGeom>
          <a:ln w="6350" cap="rnd">
            <a:noFill/>
          </a:ln>
        </p:spPr>
        <p:txBody>
          <a:bodyPr vert="horz" anchor="b" anchorCtr="0">
            <a:noAutofit/>
          </a:bodyPr>
          <a:lstStyle/>
          <a:p>
            <a:r>
              <a:rPr kumimoji="0" lang="en-US"/>
              <a:t>Click to edit Master title style</a:t>
            </a:r>
          </a:p>
        </p:txBody>
      </p:sp>
      <p:pic>
        <p:nvPicPr>
          <p:cNvPr id="4" name="Picture 3" descr="A picture containing text, candelabrum&#10;&#10;Description automatically generated">
            <a:extLst>
              <a:ext uri="{FF2B5EF4-FFF2-40B4-BE49-F238E27FC236}">
                <a16:creationId xmlns:a16="http://schemas.microsoft.com/office/drawing/2014/main" id="{1A02B4A2-9CA4-C749-8954-986E8EF7119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355572" y="76200"/>
            <a:ext cx="752049" cy="662098"/>
          </a:xfrm>
          <a:prstGeom prst="rect">
            <a:avLst/>
          </a:prstGeom>
        </p:spPr>
      </p:pic>
    </p:spTree>
    <p:extLst>
      <p:ext uri="{BB962C8B-B14F-4D97-AF65-F5344CB8AC3E}">
        <p14:creationId xmlns:p14="http://schemas.microsoft.com/office/powerpoint/2010/main" val="205448401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0" indent="0" algn="l" rtl="0" eaLnBrk="1" latinLnBrk="0" hangingPunct="1">
        <a:spcBef>
          <a:spcPts val="600"/>
        </a:spcBef>
        <a:buClr>
          <a:schemeClr val="accent2"/>
        </a:buClr>
        <a:buSzPct val="85000"/>
        <a:buFont typeface="Wingdings 2"/>
        <a:buNone/>
        <a:defRPr kumimoji="0" sz="3200" kern="1200">
          <a:solidFill>
            <a:schemeClr val="bg1"/>
          </a:solidFill>
          <a:effectLst>
            <a:outerShdw blurRad="38100" dist="38100" dir="2700000" algn="tl">
              <a:srgbClr val="000000">
                <a:alpha val="43137"/>
              </a:srgbClr>
            </a:outerShdw>
          </a:effectLst>
          <a:latin typeface="+mn-lt"/>
          <a:ea typeface="+mn-ea"/>
          <a:cs typeface="+mn-cs"/>
        </a:defRPr>
      </a:lvl1pPr>
      <a:lvl2pPr marL="365760" indent="0" algn="l" rtl="0" eaLnBrk="1" latinLnBrk="0" hangingPunct="1">
        <a:spcBef>
          <a:spcPts val="300"/>
        </a:spcBef>
        <a:buClr>
          <a:schemeClr val="accent2">
            <a:shade val="75000"/>
          </a:schemeClr>
        </a:buClr>
        <a:buSzPct val="85000"/>
        <a:buFont typeface="Wingdings 2"/>
        <a:buNone/>
        <a:defRPr kumimoji="0" sz="3200" kern="1200">
          <a:solidFill>
            <a:schemeClr val="bg1"/>
          </a:solidFill>
          <a:effectLst>
            <a:outerShdw blurRad="38100" dist="38100" dir="2700000" algn="tl">
              <a:srgbClr val="000000">
                <a:alpha val="43137"/>
              </a:srgbClr>
            </a:outerShdw>
          </a:effectLst>
          <a:latin typeface="+mn-lt"/>
          <a:ea typeface="+mn-ea"/>
          <a:cs typeface="+mn-cs"/>
        </a:defRPr>
      </a:lvl2pPr>
      <a:lvl3pPr marL="777240" indent="0" algn="l" rtl="0" eaLnBrk="1" latinLnBrk="0" hangingPunct="1">
        <a:spcBef>
          <a:spcPts val="300"/>
        </a:spcBef>
        <a:buClr>
          <a:schemeClr val="accent2">
            <a:shade val="50000"/>
          </a:schemeClr>
        </a:buClr>
        <a:buSzPct val="85000"/>
        <a:buFont typeface="Wingdings 2"/>
        <a:buNone/>
        <a:defRPr kumimoji="0" sz="2800" kern="1200">
          <a:solidFill>
            <a:schemeClr val="bg1"/>
          </a:solidFill>
          <a:effectLst>
            <a:outerShdw blurRad="38100" dist="38100" dir="2700000" algn="tl">
              <a:srgbClr val="000000">
                <a:alpha val="43137"/>
              </a:srgbClr>
            </a:outerShdw>
          </a:effectLst>
          <a:latin typeface="+mn-lt"/>
          <a:ea typeface="+mn-ea"/>
          <a:cs typeface="+mn-cs"/>
        </a:defRPr>
      </a:lvl3pPr>
      <a:lvl4pPr marL="1051560" indent="0" algn="l" rtl="0" eaLnBrk="1" latinLnBrk="0" hangingPunct="1">
        <a:spcBef>
          <a:spcPts val="300"/>
        </a:spcBef>
        <a:buClr>
          <a:schemeClr val="accent2">
            <a:shade val="75000"/>
          </a:schemeClr>
        </a:buClr>
        <a:buSzPct val="85000"/>
        <a:buFont typeface="Wingdings 2" pitchFamily="18" charset="2"/>
        <a:buNone/>
        <a:defRPr kumimoji="0" sz="2400" kern="1200">
          <a:solidFill>
            <a:schemeClr val="bg1"/>
          </a:solidFill>
          <a:effectLst>
            <a:outerShdw blurRad="38100" dist="38100" dir="2700000" algn="tl">
              <a:srgbClr val="000000">
                <a:alpha val="43137"/>
              </a:srgbClr>
            </a:outerShdw>
          </a:effectLst>
          <a:latin typeface="+mn-lt"/>
          <a:ea typeface="+mn-ea"/>
          <a:cs typeface="+mn-cs"/>
        </a:defRPr>
      </a:lvl4pPr>
      <a:lvl5pPr marL="1325880" indent="0" algn="l" rtl="0" eaLnBrk="1" latinLnBrk="0" hangingPunct="1">
        <a:spcBef>
          <a:spcPts val="340"/>
        </a:spcBef>
        <a:buClr>
          <a:schemeClr val="accent2">
            <a:shade val="75000"/>
          </a:schemeClr>
        </a:buClr>
        <a:buSzPct val="85000"/>
        <a:buFont typeface="Wingdings 2" pitchFamily="18" charset="2"/>
        <a:buNone/>
        <a:defRPr kumimoji="0" sz="2000" kern="1200">
          <a:solidFill>
            <a:schemeClr val="bg1"/>
          </a:solidFill>
          <a:effectLst>
            <a:outerShdw blurRad="38100" dist="38100" dir="2700000" algn="tl">
              <a:srgbClr val="000000">
                <a:alpha val="43137"/>
              </a:srgbClr>
            </a:outerShdw>
          </a:effectLst>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jp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aterfall and fruit in a frame&#10;&#10;AI-generated content may be incorrect.">
            <a:extLst>
              <a:ext uri="{FF2B5EF4-FFF2-40B4-BE49-F238E27FC236}">
                <a16:creationId xmlns:a16="http://schemas.microsoft.com/office/drawing/2014/main" id="{61BEDA13-E506-FDB3-17D2-C2E2A30C6D8C}"/>
              </a:ext>
            </a:extLst>
          </p:cNvPr>
          <p:cNvPicPr>
            <a:picLocks noChangeAspect="1"/>
          </p:cNvPicPr>
          <p:nvPr/>
        </p:nvPicPr>
        <p:blipFill>
          <a:blip r:embed="rId2"/>
          <a:srcRect l="625" t="2068" r="625" b="2177"/>
          <a:stretch>
            <a:fillRect/>
          </a:stretch>
        </p:blipFill>
        <p:spPr>
          <a:xfrm>
            <a:off x="-1" y="0"/>
            <a:ext cx="12179593" cy="6858000"/>
          </a:xfrm>
          <a:prstGeom prst="rect">
            <a:avLst/>
          </a:prstGeom>
        </p:spPr>
      </p:pic>
      <p:sp>
        <p:nvSpPr>
          <p:cNvPr id="2" name="Rectangle 1">
            <a:extLst>
              <a:ext uri="{FF2B5EF4-FFF2-40B4-BE49-F238E27FC236}">
                <a16:creationId xmlns:a16="http://schemas.microsoft.com/office/drawing/2014/main" id="{14CC0697-5E65-E427-2216-B76B7F5D6971}"/>
              </a:ext>
            </a:extLst>
          </p:cNvPr>
          <p:cNvSpPr/>
          <p:nvPr/>
        </p:nvSpPr>
        <p:spPr>
          <a:xfrm>
            <a:off x="2165190" y="556966"/>
            <a:ext cx="8110292" cy="4154984"/>
          </a:xfrm>
          <a:prstGeom prst="rect">
            <a:avLst/>
          </a:prstGeom>
          <a:solidFill>
            <a:srgbClr val="7030A0">
              <a:alpha val="34902"/>
            </a:srgbClr>
          </a:solidFill>
          <a:effectLst>
            <a:softEdge rad="63500"/>
          </a:effectLst>
        </p:spPr>
        <p:txBody>
          <a:bodyPr wrap="square" lIns="91440" tIns="45720" rIns="91440" bIns="45720">
            <a:spAutoFit/>
          </a:bodyPr>
          <a:lstStyle/>
          <a:p>
            <a:pPr algn="ctr"/>
            <a:r>
              <a:rPr lang="en-US" sz="4800" b="1" dirty="0">
                <a:ln w="9525">
                  <a:solidFill>
                    <a:schemeClr val="bg1"/>
                  </a:solidFill>
                  <a:prstDash val="solid"/>
                </a:ln>
                <a:effectLst>
                  <a:outerShdw blurRad="12700" dist="38100" dir="2700000" algn="tl" rotWithShape="0">
                    <a:schemeClr val="bg1">
                      <a:lumMod val="50000"/>
                    </a:schemeClr>
                  </a:outerShdw>
                </a:effectLst>
              </a:rPr>
              <a:t>- Yom T’ruah -</a:t>
            </a:r>
          </a:p>
          <a:p>
            <a:pPr algn="ctr"/>
            <a:r>
              <a:rPr lang="en-US" sz="2400" b="1" dirty="0" err="1">
                <a:ln w="9525">
                  <a:solidFill>
                    <a:schemeClr val="bg1"/>
                  </a:solidFill>
                  <a:prstDash val="solid"/>
                </a:ln>
                <a:effectLst>
                  <a:outerShdw blurRad="12700" dist="38100" dir="2700000" algn="tl" rotWithShape="0">
                    <a:schemeClr val="bg1">
                      <a:lumMod val="50000"/>
                    </a:schemeClr>
                  </a:outerShdw>
                </a:effectLst>
              </a:rPr>
              <a:t>Yom’im</a:t>
            </a:r>
            <a:r>
              <a:rPr lang="en-US" sz="2400" b="1" dirty="0">
                <a:ln w="9525">
                  <a:solidFill>
                    <a:schemeClr val="bg1"/>
                  </a:solidFill>
                  <a:prstDash val="solid"/>
                </a:ln>
                <a:effectLst>
                  <a:outerShdw blurRad="12700" dist="38100" dir="2700000" algn="tl" rotWithShape="0">
                    <a:schemeClr val="bg1">
                      <a:lumMod val="50000"/>
                    </a:schemeClr>
                  </a:outerShdw>
                </a:effectLst>
              </a:rPr>
              <a:t> </a:t>
            </a:r>
            <a:r>
              <a:rPr lang="en-US" sz="2400" b="1" dirty="0" err="1">
                <a:ln w="9525">
                  <a:solidFill>
                    <a:schemeClr val="bg1"/>
                  </a:solidFill>
                  <a:prstDash val="solid"/>
                </a:ln>
                <a:effectLst>
                  <a:outerShdw blurRad="12700" dist="38100" dir="2700000" algn="tl" rotWithShape="0">
                    <a:schemeClr val="bg1">
                      <a:lumMod val="50000"/>
                    </a:schemeClr>
                  </a:outerShdw>
                </a:effectLst>
              </a:rPr>
              <a:t>Nora’im</a:t>
            </a:r>
            <a:endParaRPr lang="en-US" sz="2400" b="1" dirty="0">
              <a:ln w="9525">
                <a:solidFill>
                  <a:schemeClr val="bg1"/>
                </a:solidFill>
                <a:prstDash val="solid"/>
              </a:ln>
              <a:effectLst>
                <a:outerShdw blurRad="12700" dist="38100" dir="2700000" algn="tl" rotWithShape="0">
                  <a:schemeClr val="bg1">
                    <a:lumMod val="50000"/>
                  </a:schemeClr>
                </a:outerShdw>
              </a:effectLst>
            </a:endParaRPr>
          </a:p>
          <a:p>
            <a:pPr algn="ctr"/>
            <a:r>
              <a:rPr lang="en-US" sz="4800" b="1" dirty="0">
                <a:ln w="9525">
                  <a:solidFill>
                    <a:schemeClr val="bg1"/>
                  </a:solidFill>
                  <a:prstDash val="solid"/>
                </a:ln>
                <a:effectLst>
                  <a:outerShdw blurRad="12700" dist="38100" dir="2700000" algn="tl" rotWithShape="0">
                    <a:schemeClr val="bg1">
                      <a:lumMod val="50000"/>
                    </a:schemeClr>
                  </a:outerShdw>
                </a:effectLst>
              </a:rPr>
              <a:t>- Yom Kippur –</a:t>
            </a:r>
          </a:p>
          <a:p>
            <a:pPr algn="ctr"/>
            <a:r>
              <a:rPr lang="en-US" sz="4800" b="1" dirty="0">
                <a:ln w="9525">
                  <a:solidFill>
                    <a:schemeClr val="bg1"/>
                  </a:solidFill>
                  <a:prstDash val="solid"/>
                </a:ln>
                <a:effectLst>
                  <a:outerShdw blurRad="12700" dist="38100" dir="2700000" algn="tl" rotWithShape="0">
                    <a:schemeClr val="bg1">
                      <a:lumMod val="50000"/>
                    </a:schemeClr>
                  </a:outerShdw>
                </a:effectLst>
              </a:rPr>
              <a:t>- Sukkot - </a:t>
            </a:r>
          </a:p>
          <a:p>
            <a:pPr algn="ctr"/>
            <a:r>
              <a:rPr lang="en-US" sz="4800" b="1" dirty="0">
                <a:ln w="9525">
                  <a:solidFill>
                    <a:schemeClr val="bg1"/>
                  </a:solidFill>
                  <a:prstDash val="solid"/>
                </a:ln>
                <a:effectLst>
                  <a:outerShdw blurRad="12700" dist="38100" dir="2700000" algn="tl" rotWithShape="0">
                    <a:schemeClr val="bg1">
                      <a:lumMod val="50000"/>
                    </a:schemeClr>
                  </a:outerShdw>
                </a:effectLst>
              </a:rPr>
              <a:t>- Hoshana Raba -</a:t>
            </a:r>
            <a:br>
              <a:rPr lang="en-US" sz="4800" b="1" dirty="0">
                <a:ln w="9525">
                  <a:solidFill>
                    <a:schemeClr val="bg1"/>
                  </a:solidFill>
                  <a:prstDash val="solid"/>
                </a:ln>
                <a:effectLst>
                  <a:outerShdw blurRad="12700" dist="38100" dir="2700000" algn="tl" rotWithShape="0">
                    <a:schemeClr val="bg1">
                      <a:lumMod val="50000"/>
                    </a:schemeClr>
                  </a:outerShdw>
                </a:effectLst>
              </a:rPr>
            </a:br>
            <a:r>
              <a:rPr lang="en-US" sz="4800" b="1" dirty="0">
                <a:ln w="9525">
                  <a:solidFill>
                    <a:schemeClr val="bg1"/>
                  </a:solidFill>
                  <a:prstDash val="solid"/>
                </a:ln>
                <a:effectLst>
                  <a:outerShdw blurRad="12700" dist="38100" dir="2700000" algn="tl" rotWithShape="0">
                    <a:schemeClr val="bg1">
                      <a:lumMod val="50000"/>
                    </a:schemeClr>
                  </a:outerShdw>
                </a:effectLst>
              </a:rPr>
              <a:t>- </a:t>
            </a:r>
            <a:r>
              <a:rPr lang="en-US" sz="4800" b="1" dirty="0" err="1">
                <a:ln w="9525">
                  <a:solidFill>
                    <a:schemeClr val="bg1"/>
                  </a:solidFill>
                  <a:prstDash val="solid"/>
                </a:ln>
                <a:effectLst>
                  <a:outerShdw blurRad="12700" dist="38100" dir="2700000" algn="tl" rotWithShape="0">
                    <a:schemeClr val="bg1">
                      <a:lumMod val="50000"/>
                    </a:schemeClr>
                  </a:outerShdw>
                </a:effectLst>
              </a:rPr>
              <a:t>Sh’mini</a:t>
            </a:r>
            <a:r>
              <a:rPr lang="en-US" sz="4800" b="1" dirty="0">
                <a:ln w="9525">
                  <a:solidFill>
                    <a:schemeClr val="bg1"/>
                  </a:solidFill>
                  <a:prstDash val="solid"/>
                </a:ln>
                <a:effectLst>
                  <a:outerShdw blurRad="12700" dist="38100" dir="2700000" algn="tl" rotWithShape="0">
                    <a:schemeClr val="bg1">
                      <a:lumMod val="50000"/>
                    </a:schemeClr>
                  </a:outerShdw>
                </a:effectLst>
              </a:rPr>
              <a:t> Atzeret -</a:t>
            </a:r>
          </a:p>
        </p:txBody>
      </p:sp>
    </p:spTree>
    <p:extLst>
      <p:ext uri="{BB962C8B-B14F-4D97-AF65-F5344CB8AC3E}">
        <p14:creationId xmlns:p14="http://schemas.microsoft.com/office/powerpoint/2010/main" val="209000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xEl>
                                              <p:pRg st="4" end="4"/>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22F0F6-94F7-0C27-DCFE-701D70A28C71}"/>
              </a:ext>
            </a:extLst>
          </p:cNvPr>
          <p:cNvSpPr>
            <a:spLocks noGrp="1"/>
          </p:cNvSpPr>
          <p:nvPr>
            <p:ph type="title"/>
          </p:nvPr>
        </p:nvSpPr>
        <p:spPr>
          <a:xfrm>
            <a:off x="244928" y="152401"/>
            <a:ext cx="11360332" cy="1882140"/>
          </a:xfrm>
        </p:spPr>
        <p:txBody>
          <a:bodyPr>
            <a:normAutofit fontScale="90000"/>
          </a:bodyPr>
          <a:lstStyle/>
          <a:p>
            <a:pPr algn="ctr"/>
            <a:r>
              <a:rPr lang="en-US" dirty="0"/>
              <a:t>The Feast of Sukkot, </a:t>
            </a:r>
            <a:r>
              <a:rPr lang="en-US" dirty="0" err="1"/>
              <a:t>Hoshia’na</a:t>
            </a:r>
            <a:r>
              <a:rPr lang="en-US" dirty="0"/>
              <a:t> Rabbah</a:t>
            </a:r>
            <a:br>
              <a:rPr lang="en-US" dirty="0"/>
            </a:br>
            <a:r>
              <a:rPr lang="en-US" dirty="0"/>
              <a:t>&amp; </a:t>
            </a:r>
            <a:r>
              <a:rPr lang="en-US" dirty="0" err="1"/>
              <a:t>Sh’mini</a:t>
            </a:r>
            <a:r>
              <a:rPr lang="en-US" dirty="0"/>
              <a:t> Atzeret</a:t>
            </a:r>
          </a:p>
        </p:txBody>
      </p:sp>
      <p:pic>
        <p:nvPicPr>
          <p:cNvPr id="2050" name="Picture 2">
            <a:extLst>
              <a:ext uri="{FF2B5EF4-FFF2-40B4-BE49-F238E27FC236}">
                <a16:creationId xmlns:a16="http://schemas.microsoft.com/office/drawing/2014/main" id="{FB63B54A-4CA2-B6AB-F5E5-19EE2EBAD4D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890" y="2589884"/>
            <a:ext cx="11582219" cy="238045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69234F3-F5BA-F724-4ACE-C43C341C5FA3}"/>
              </a:ext>
            </a:extLst>
          </p:cNvPr>
          <p:cNvSpPr/>
          <p:nvPr/>
        </p:nvSpPr>
        <p:spPr>
          <a:xfrm>
            <a:off x="395242" y="2712720"/>
            <a:ext cx="1676400" cy="28194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D2082E4E-544D-DB41-2360-AEED8A38F2C1}"/>
              </a:ext>
            </a:extLst>
          </p:cNvPr>
          <p:cNvSpPr/>
          <p:nvPr/>
        </p:nvSpPr>
        <p:spPr>
          <a:xfrm>
            <a:off x="9095449" y="4345423"/>
            <a:ext cx="1043872" cy="624917"/>
          </a:xfrm>
          <a:prstGeom prst="roundRect">
            <a:avLst/>
          </a:prstGeom>
          <a:noFill/>
          <a:ln>
            <a:solidFill>
              <a:srgbClr val="FF0000"/>
            </a:solid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793F8F2D-46A2-2980-28F9-54374AD107F1}"/>
              </a:ext>
            </a:extLst>
          </p:cNvPr>
          <p:cNvSpPr/>
          <p:nvPr/>
        </p:nvSpPr>
        <p:spPr>
          <a:xfrm>
            <a:off x="10195965" y="4345423"/>
            <a:ext cx="793019" cy="624917"/>
          </a:xfrm>
          <a:prstGeom prst="roundRect">
            <a:avLst/>
          </a:prstGeom>
          <a:noFill/>
          <a:ln>
            <a:solidFill>
              <a:srgbClr val="FF0000"/>
            </a:solid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406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irst (Part 1) | Mosaic">
            <a:extLst>
              <a:ext uri="{FF2B5EF4-FFF2-40B4-BE49-F238E27FC236}">
                <a16:creationId xmlns:a16="http://schemas.microsoft.com/office/drawing/2014/main" id="{CE73D85C-23F9-34B7-D890-EA6BC931C1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7F23F61-C326-D91A-D783-1DD854033163}"/>
              </a:ext>
            </a:extLst>
          </p:cNvPr>
          <p:cNvSpPr/>
          <p:nvPr/>
        </p:nvSpPr>
        <p:spPr>
          <a:xfrm>
            <a:off x="389146" y="3716349"/>
            <a:ext cx="11413708" cy="2308324"/>
          </a:xfrm>
          <a:prstGeom prst="rect">
            <a:avLst/>
          </a:prstGeom>
          <a:noFill/>
        </p:spPr>
        <p:txBody>
          <a:bodyPr wrap="square" lIns="91440" tIns="45720" rIns="91440" bIns="45720">
            <a:spAutoFit/>
          </a:bodyPr>
          <a:lstStyle/>
          <a:p>
            <a:pPr algn="ctr"/>
            <a:r>
              <a:rPr lang="en-US" sz="7200" b="1" cap="none" spc="0"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Algerian" panose="04020705040A02060702" pitchFamily="82" charset="0"/>
              </a:rPr>
              <a:t>Hoshia’na</a:t>
            </a:r>
            <a:r>
              <a:rPr lang="en-US" sz="72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lgerian" panose="04020705040A02060702" pitchFamily="82" charset="0"/>
              </a:rPr>
              <a:t> </a:t>
            </a:r>
            <a:r>
              <a:rPr lang="en-US" sz="7200" b="1" cap="none" spc="0"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Algerian" panose="04020705040A02060702" pitchFamily="82" charset="0"/>
              </a:rPr>
              <a:t>rabah</a:t>
            </a:r>
            <a:endParaRPr lang="en-US" sz="72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lgerian" panose="04020705040A02060702" pitchFamily="82" charset="0"/>
            </a:endParaRPr>
          </a:p>
          <a:p>
            <a:pPr algn="ctr"/>
            <a:r>
              <a:rPr lang="en-US" sz="72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lgerian" panose="04020705040A02060702" pitchFamily="82" charset="0"/>
              </a:rPr>
              <a:t>God’s GREAT SALVATION</a:t>
            </a:r>
          </a:p>
        </p:txBody>
      </p:sp>
    </p:spTree>
    <p:extLst>
      <p:ext uri="{BB962C8B-B14F-4D97-AF65-F5344CB8AC3E}">
        <p14:creationId xmlns:p14="http://schemas.microsoft.com/office/powerpoint/2010/main" val="149875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A30E84-E7AF-2988-9922-C8A60373C5CE}"/>
              </a:ext>
            </a:extLst>
          </p:cNvPr>
          <p:cNvSpPr>
            <a:spLocks noGrp="1"/>
          </p:cNvSpPr>
          <p:nvPr>
            <p:ph idx="1"/>
          </p:nvPr>
        </p:nvSpPr>
        <p:spPr/>
        <p:txBody>
          <a:bodyPr>
            <a:normAutofit/>
          </a:bodyPr>
          <a:lstStyle/>
          <a:p>
            <a:pPr algn="ctr"/>
            <a:r>
              <a:rPr lang="en-US" sz="6000" dirty="0"/>
              <a:t>The last and “great” day of the seven-day celebration of Sukkot</a:t>
            </a:r>
          </a:p>
        </p:txBody>
      </p:sp>
      <p:sp>
        <p:nvSpPr>
          <p:cNvPr id="3" name="Title 2">
            <a:extLst>
              <a:ext uri="{FF2B5EF4-FFF2-40B4-BE49-F238E27FC236}">
                <a16:creationId xmlns:a16="http://schemas.microsoft.com/office/drawing/2014/main" id="{928210F4-F262-31D9-1002-1278E2787646}"/>
              </a:ext>
            </a:extLst>
          </p:cNvPr>
          <p:cNvSpPr>
            <a:spLocks noGrp="1"/>
          </p:cNvSpPr>
          <p:nvPr>
            <p:ph type="title"/>
          </p:nvPr>
        </p:nvSpPr>
        <p:spPr/>
        <p:txBody>
          <a:bodyPr>
            <a:normAutofit fontScale="90000"/>
          </a:bodyPr>
          <a:lstStyle/>
          <a:p>
            <a:pPr algn="ctr"/>
            <a:r>
              <a:rPr lang="en-US" dirty="0" err="1"/>
              <a:t>Hoshia’na</a:t>
            </a:r>
            <a:r>
              <a:rPr lang="en-US" dirty="0"/>
              <a:t> Raba</a:t>
            </a:r>
          </a:p>
        </p:txBody>
      </p:sp>
    </p:spTree>
    <p:extLst>
      <p:ext uri="{BB962C8B-B14F-4D97-AF65-F5344CB8AC3E}">
        <p14:creationId xmlns:p14="http://schemas.microsoft.com/office/powerpoint/2010/main" val="409340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75F163-5EDC-AEC4-ED17-70BA5BB4EFBA}"/>
              </a:ext>
            </a:extLst>
          </p:cNvPr>
          <p:cNvSpPr>
            <a:spLocks noGrp="1"/>
          </p:cNvSpPr>
          <p:nvPr>
            <p:ph idx="1"/>
          </p:nvPr>
        </p:nvSpPr>
        <p:spPr/>
        <p:txBody>
          <a:bodyPr>
            <a:normAutofit/>
          </a:bodyPr>
          <a:lstStyle/>
          <a:p>
            <a:pPr marL="457200" indent="-457200">
              <a:buFont typeface="Arial" panose="020B0604020202020204" pitchFamily="34" charset="0"/>
              <a:buChar char="•"/>
            </a:pPr>
            <a:r>
              <a:rPr lang="en-US" sz="4400" dirty="0"/>
              <a:t>It is derived from the last of the Hallel Psalms (Psalms of Praise: 113-118)</a:t>
            </a:r>
          </a:p>
          <a:p>
            <a:pPr marL="457200" indent="-457200">
              <a:buFont typeface="Arial" panose="020B0604020202020204" pitchFamily="34" charset="0"/>
              <a:buChar char="•"/>
            </a:pPr>
            <a:endParaRPr lang="en-US" sz="4400" dirty="0"/>
          </a:p>
          <a:p>
            <a:pPr marL="457200" indent="-457200">
              <a:buFont typeface="Arial" panose="020B0604020202020204" pitchFamily="34" charset="0"/>
              <a:buChar char="•"/>
            </a:pPr>
            <a:endParaRPr lang="en-US" sz="6000" dirty="0"/>
          </a:p>
          <a:p>
            <a:pPr algn="ctr"/>
            <a:r>
              <a:rPr lang="en-US" sz="4000" b="1" i="0" baseline="30000" dirty="0">
                <a:solidFill>
                  <a:srgbClr val="000000"/>
                </a:solidFill>
                <a:effectLst>
                  <a:outerShdw blurRad="50800" dist="38100" dir="2700000" algn="tl" rotWithShape="0">
                    <a:prstClr val="black">
                      <a:alpha val="40000"/>
                    </a:prstClr>
                  </a:outerShdw>
                </a:effectLst>
              </a:rPr>
              <a:t>25 </a:t>
            </a:r>
            <a:r>
              <a:rPr lang="en-US" sz="4000" b="0" i="0" dirty="0">
                <a:solidFill>
                  <a:srgbClr val="000000"/>
                </a:solidFill>
                <a:effectLst>
                  <a:outerShdw blurRad="50800" dist="38100" dir="2700000" algn="tl" rotWithShape="0">
                    <a:prstClr val="black">
                      <a:alpha val="40000"/>
                    </a:prstClr>
                  </a:outerShdw>
                </a:effectLst>
              </a:rPr>
              <a:t>Please, </a:t>
            </a:r>
            <a:r>
              <a:rPr lang="en-US" sz="4000" b="0" i="1" cap="small" dirty="0">
                <a:solidFill>
                  <a:srgbClr val="000000"/>
                </a:solidFill>
                <a:effectLst>
                  <a:outerShdw blurRad="50800" dist="38100" dir="2700000" algn="tl" rotWithShape="0">
                    <a:prstClr val="black">
                      <a:alpha val="40000"/>
                    </a:prstClr>
                  </a:outerShdw>
                </a:effectLst>
              </a:rPr>
              <a:t>Adonai</a:t>
            </a:r>
            <a:r>
              <a:rPr lang="en-US" sz="4000" b="0" i="0" dirty="0">
                <a:solidFill>
                  <a:srgbClr val="000000"/>
                </a:solidFill>
                <a:effectLst>
                  <a:outerShdw blurRad="50800" dist="38100" dir="2700000" algn="tl" rotWithShape="0">
                    <a:prstClr val="black">
                      <a:alpha val="40000"/>
                    </a:prstClr>
                  </a:outerShdw>
                </a:effectLst>
              </a:rPr>
              <a:t>! Save us (</a:t>
            </a:r>
            <a:r>
              <a:rPr lang="en-US" sz="4000" b="0" i="0" dirty="0" err="1">
                <a:solidFill>
                  <a:srgbClr val="000000"/>
                </a:solidFill>
                <a:effectLst>
                  <a:outerShdw blurRad="50800" dist="38100" dir="2700000" algn="tl" rotWithShape="0">
                    <a:prstClr val="black">
                      <a:alpha val="40000"/>
                    </a:prstClr>
                  </a:outerShdw>
                </a:effectLst>
              </a:rPr>
              <a:t>Hoshia</a:t>
            </a:r>
            <a:r>
              <a:rPr lang="en-US" sz="4000" b="0" i="0" dirty="0">
                <a:solidFill>
                  <a:srgbClr val="000000"/>
                </a:solidFill>
                <a:effectLst>
                  <a:outerShdw blurRad="50800" dist="38100" dir="2700000" algn="tl" rotWithShape="0">
                    <a:prstClr val="black">
                      <a:alpha val="40000"/>
                    </a:prstClr>
                  </a:outerShdw>
                </a:effectLst>
              </a:rPr>
              <a:t> Na)!</a:t>
            </a:r>
            <a:br>
              <a:rPr lang="en-US" sz="4000" b="0" i="0" dirty="0">
                <a:solidFill>
                  <a:srgbClr val="000000"/>
                </a:solidFill>
                <a:effectLst>
                  <a:outerShdw blurRad="50800" dist="38100" dir="2700000" algn="tl" rotWithShape="0">
                    <a:prstClr val="black">
                      <a:alpha val="40000"/>
                    </a:prstClr>
                  </a:outerShdw>
                </a:effectLst>
              </a:rPr>
            </a:br>
            <a:r>
              <a:rPr lang="en-US" sz="4000" b="0" i="0" dirty="0">
                <a:solidFill>
                  <a:srgbClr val="000000"/>
                </a:solidFill>
                <a:effectLst>
                  <a:outerShdw blurRad="50800" dist="38100" dir="2700000" algn="tl" rotWithShape="0">
                    <a:prstClr val="black">
                      <a:alpha val="40000"/>
                    </a:prstClr>
                  </a:outerShdw>
                </a:effectLst>
              </a:rPr>
              <a:t>Please, </a:t>
            </a:r>
            <a:r>
              <a:rPr lang="en-US" sz="4000" b="0" i="1" cap="small" dirty="0">
                <a:solidFill>
                  <a:srgbClr val="000000"/>
                </a:solidFill>
                <a:effectLst>
                  <a:outerShdw blurRad="50800" dist="38100" dir="2700000" algn="tl" rotWithShape="0">
                    <a:prstClr val="black">
                      <a:alpha val="40000"/>
                    </a:prstClr>
                  </a:outerShdw>
                </a:effectLst>
              </a:rPr>
              <a:t>Adonai</a:t>
            </a:r>
            <a:r>
              <a:rPr lang="en-US" sz="4000" b="0" i="0" dirty="0">
                <a:solidFill>
                  <a:srgbClr val="000000"/>
                </a:solidFill>
                <a:effectLst>
                  <a:outerShdw blurRad="50800" dist="38100" dir="2700000" algn="tl" rotWithShape="0">
                    <a:prstClr val="black">
                      <a:alpha val="40000"/>
                    </a:prstClr>
                  </a:outerShdw>
                </a:effectLst>
              </a:rPr>
              <a:t>! Rescue us!</a:t>
            </a:r>
            <a:br>
              <a:rPr lang="en-US" sz="4000" b="0" i="0" dirty="0">
                <a:solidFill>
                  <a:srgbClr val="000000"/>
                </a:solidFill>
                <a:effectLst>
                  <a:outerShdw blurRad="50800" dist="38100" dir="2700000" algn="tl" rotWithShape="0">
                    <a:prstClr val="black">
                      <a:alpha val="40000"/>
                    </a:prstClr>
                  </a:outerShdw>
                </a:effectLst>
              </a:rPr>
            </a:br>
            <a:r>
              <a:rPr lang="en-US" sz="4000" b="1" i="0" baseline="30000" dirty="0">
                <a:solidFill>
                  <a:srgbClr val="000000"/>
                </a:solidFill>
                <a:effectLst>
                  <a:outerShdw blurRad="50800" dist="38100" dir="2700000" algn="tl" rotWithShape="0">
                    <a:prstClr val="black">
                      <a:alpha val="40000"/>
                    </a:prstClr>
                  </a:outerShdw>
                </a:effectLst>
              </a:rPr>
              <a:t>26 </a:t>
            </a:r>
            <a:r>
              <a:rPr lang="en-US" sz="4000" b="0" i="0" dirty="0">
                <a:solidFill>
                  <a:srgbClr val="000000"/>
                </a:solidFill>
                <a:effectLst>
                  <a:outerShdw blurRad="50800" dist="38100" dir="2700000" algn="tl" rotWithShape="0">
                    <a:prstClr val="black">
                      <a:alpha val="40000"/>
                    </a:prstClr>
                  </a:outerShdw>
                </a:effectLst>
              </a:rPr>
              <a:t>Blessed is he who comes in the name of </a:t>
            </a:r>
            <a:r>
              <a:rPr lang="en-US" sz="4000" b="0" i="1" cap="small" dirty="0">
                <a:solidFill>
                  <a:srgbClr val="000000"/>
                </a:solidFill>
                <a:effectLst>
                  <a:outerShdw blurRad="50800" dist="38100" dir="2700000" algn="tl" rotWithShape="0">
                    <a:prstClr val="black">
                      <a:alpha val="40000"/>
                    </a:prstClr>
                  </a:outerShdw>
                </a:effectLst>
              </a:rPr>
              <a:t>Adonai</a:t>
            </a:r>
            <a:r>
              <a:rPr lang="en-US" sz="4000" b="0" i="0" dirty="0">
                <a:solidFill>
                  <a:srgbClr val="000000"/>
                </a:solidFill>
                <a:effectLst>
                  <a:outerShdw blurRad="50800" dist="38100" dir="2700000" algn="tl" rotWithShape="0">
                    <a:prstClr val="black">
                      <a:alpha val="40000"/>
                    </a:prstClr>
                  </a:outerShdw>
                </a:effectLst>
              </a:rPr>
              <a:t>.</a:t>
            </a:r>
            <a:br>
              <a:rPr lang="en-US" sz="4000" b="0" i="0" dirty="0">
                <a:solidFill>
                  <a:srgbClr val="000000"/>
                </a:solidFill>
                <a:effectLst>
                  <a:outerShdw blurRad="50800" dist="38100" dir="2700000" algn="tl" rotWithShape="0">
                    <a:prstClr val="black">
                      <a:alpha val="40000"/>
                    </a:prstClr>
                  </a:outerShdw>
                </a:effectLst>
              </a:rPr>
            </a:br>
            <a:r>
              <a:rPr lang="en-US" sz="4000" b="0" i="0" dirty="0">
                <a:solidFill>
                  <a:srgbClr val="000000"/>
                </a:solidFill>
                <a:effectLst>
                  <a:outerShdw blurRad="50800" dist="38100" dir="2700000" algn="tl" rotWithShape="0">
                    <a:prstClr val="black">
                      <a:alpha val="40000"/>
                    </a:prstClr>
                  </a:outerShdw>
                </a:effectLst>
              </a:rPr>
              <a:t>We bless you from the house of </a:t>
            </a:r>
            <a:r>
              <a:rPr lang="en-US" sz="4000" b="0" i="1" cap="small" dirty="0">
                <a:solidFill>
                  <a:srgbClr val="000000"/>
                </a:solidFill>
                <a:effectLst>
                  <a:outerShdw blurRad="50800" dist="38100" dir="2700000" algn="tl" rotWithShape="0">
                    <a:prstClr val="black">
                      <a:alpha val="40000"/>
                    </a:prstClr>
                  </a:outerShdw>
                </a:effectLst>
              </a:rPr>
              <a:t>Adonai</a:t>
            </a:r>
            <a:r>
              <a:rPr lang="en-US" sz="4000" b="0" i="0" dirty="0">
                <a:solidFill>
                  <a:srgbClr val="000000"/>
                </a:solidFill>
                <a:effectLst>
                  <a:outerShdw blurRad="50800" dist="38100" dir="2700000" algn="tl" rotWithShape="0">
                    <a:prstClr val="black">
                      <a:alpha val="40000"/>
                    </a:prstClr>
                  </a:outerShdw>
                </a:effectLst>
              </a:rPr>
              <a:t>.</a:t>
            </a:r>
            <a:endParaRPr lang="en-US" sz="3600" dirty="0">
              <a:effectLst>
                <a:outerShdw blurRad="50800" dist="38100" dir="2700000" algn="tl" rotWithShape="0">
                  <a:prstClr val="black">
                    <a:alpha val="40000"/>
                  </a:prstClr>
                </a:outerShdw>
              </a:effectLst>
            </a:endParaRPr>
          </a:p>
          <a:p>
            <a:endParaRPr lang="en-US" sz="4000" dirty="0"/>
          </a:p>
        </p:txBody>
      </p:sp>
      <p:sp>
        <p:nvSpPr>
          <p:cNvPr id="3" name="Title 2">
            <a:extLst>
              <a:ext uri="{FF2B5EF4-FFF2-40B4-BE49-F238E27FC236}">
                <a16:creationId xmlns:a16="http://schemas.microsoft.com/office/drawing/2014/main" id="{9300A9E6-AD9F-7E4E-509E-4E4302B3AE13}"/>
              </a:ext>
            </a:extLst>
          </p:cNvPr>
          <p:cNvSpPr>
            <a:spLocks noGrp="1"/>
          </p:cNvSpPr>
          <p:nvPr>
            <p:ph type="title"/>
          </p:nvPr>
        </p:nvSpPr>
        <p:spPr/>
        <p:txBody>
          <a:bodyPr>
            <a:normAutofit fontScale="90000"/>
          </a:bodyPr>
          <a:lstStyle/>
          <a:p>
            <a:pPr algn="ctr"/>
            <a:r>
              <a:rPr lang="en-US" dirty="0"/>
              <a:t>Psalm 118</a:t>
            </a:r>
          </a:p>
        </p:txBody>
      </p:sp>
      <p:pic>
        <p:nvPicPr>
          <p:cNvPr id="3074" name="Picture 2" descr="Psalm 118:25-26 Hebrew Reading Lesson">
            <a:extLst>
              <a:ext uri="{FF2B5EF4-FFF2-40B4-BE49-F238E27FC236}">
                <a16:creationId xmlns:a16="http://schemas.microsoft.com/office/drawing/2014/main" id="{4A241F02-EB51-E131-4F10-73DDB13538B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t="73445" b="15111"/>
          <a:stretch/>
        </p:blipFill>
        <p:spPr bwMode="auto">
          <a:xfrm>
            <a:off x="1411415" y="2636920"/>
            <a:ext cx="8981637" cy="119593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788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p:cTn id="7"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B7BA49-337E-00EC-DA3C-9FB680CC117D}"/>
              </a:ext>
            </a:extLst>
          </p:cNvPr>
          <p:cNvSpPr>
            <a:spLocks noGrp="1"/>
          </p:cNvSpPr>
          <p:nvPr>
            <p:ph idx="1"/>
          </p:nvPr>
        </p:nvSpPr>
        <p:spPr/>
        <p:txBody>
          <a:bodyPr>
            <a:normAutofit/>
          </a:bodyPr>
          <a:lstStyle/>
          <a:p>
            <a:pPr algn="ctr"/>
            <a:r>
              <a:rPr lang="en-US" sz="4400" dirty="0"/>
              <a:t>Hebrew:</a:t>
            </a:r>
          </a:p>
          <a:p>
            <a:pPr algn="ctr"/>
            <a:r>
              <a:rPr lang="en-US" sz="4400" i="1" dirty="0" err="1">
                <a:solidFill>
                  <a:srgbClr val="000000"/>
                </a:solidFill>
                <a:latin typeface="Merriweather" pitchFamily="2" charset="77"/>
              </a:rPr>
              <a:t>H</a:t>
            </a:r>
            <a:r>
              <a:rPr lang="en-US" sz="4400" b="0" i="1" dirty="0" err="1">
                <a:solidFill>
                  <a:srgbClr val="000000"/>
                </a:solidFill>
                <a:latin typeface="Merriweather" pitchFamily="2" charset="77"/>
              </a:rPr>
              <a:t>oshia</a:t>
            </a:r>
            <a:r>
              <a:rPr lang="en-US" sz="4400" i="1" dirty="0" err="1">
                <a:solidFill>
                  <a:srgbClr val="000000"/>
                </a:solidFill>
                <a:latin typeface="Merriweather" pitchFamily="2" charset="77"/>
              </a:rPr>
              <a:t>’</a:t>
            </a:r>
            <a:r>
              <a:rPr lang="en-US" sz="4400" b="0" i="1" dirty="0" err="1">
                <a:solidFill>
                  <a:srgbClr val="000000"/>
                </a:solidFill>
                <a:latin typeface="Merriweather" pitchFamily="2" charset="77"/>
              </a:rPr>
              <a:t>Na</a:t>
            </a:r>
            <a:r>
              <a:rPr lang="en-US" sz="4400" b="0" i="1" dirty="0">
                <a:solidFill>
                  <a:srgbClr val="000000"/>
                </a:solidFill>
                <a:latin typeface="Merriweather" pitchFamily="2" charset="77"/>
              </a:rPr>
              <a:t> = Save, Please</a:t>
            </a:r>
          </a:p>
          <a:p>
            <a:pPr algn="ctr"/>
            <a:r>
              <a:rPr lang="en-US" sz="4400" i="1" dirty="0">
                <a:solidFill>
                  <a:srgbClr val="000000"/>
                </a:solidFill>
                <a:latin typeface="Merriweather" pitchFamily="2" charset="77"/>
              </a:rPr>
              <a:t>Raba = Great</a:t>
            </a:r>
          </a:p>
          <a:p>
            <a:pPr algn="ctr"/>
            <a:endParaRPr lang="en-US" sz="4400" i="1" dirty="0">
              <a:solidFill>
                <a:srgbClr val="000000"/>
              </a:solidFill>
              <a:latin typeface="Merriweather" pitchFamily="2" charset="77"/>
            </a:endParaRPr>
          </a:p>
          <a:p>
            <a:pPr algn="ctr"/>
            <a:r>
              <a:rPr lang="en-US" sz="4400" i="1" dirty="0">
                <a:solidFill>
                  <a:srgbClr val="000000"/>
                </a:solidFill>
                <a:latin typeface="Merriweather" pitchFamily="2" charset="77"/>
              </a:rPr>
              <a:t>“Please Save Us With A Great Salvation”</a:t>
            </a:r>
            <a:endParaRPr lang="en-US" sz="4400" dirty="0"/>
          </a:p>
        </p:txBody>
      </p:sp>
      <p:sp>
        <p:nvSpPr>
          <p:cNvPr id="3" name="Title 2">
            <a:extLst>
              <a:ext uri="{FF2B5EF4-FFF2-40B4-BE49-F238E27FC236}">
                <a16:creationId xmlns:a16="http://schemas.microsoft.com/office/drawing/2014/main" id="{1CC025E0-DE25-FEBF-85BA-04386643BC73}"/>
              </a:ext>
            </a:extLst>
          </p:cNvPr>
          <p:cNvSpPr>
            <a:spLocks noGrp="1"/>
          </p:cNvSpPr>
          <p:nvPr>
            <p:ph type="title"/>
          </p:nvPr>
        </p:nvSpPr>
        <p:spPr/>
        <p:txBody>
          <a:bodyPr>
            <a:normAutofit fontScale="90000"/>
          </a:bodyPr>
          <a:lstStyle/>
          <a:p>
            <a:pPr algn="ctr"/>
            <a:r>
              <a:rPr lang="en-US" dirty="0" err="1"/>
              <a:t>Hoshia’na</a:t>
            </a:r>
            <a:r>
              <a:rPr lang="en-US" dirty="0"/>
              <a:t> Raba</a:t>
            </a:r>
          </a:p>
        </p:txBody>
      </p:sp>
    </p:spTree>
    <p:extLst>
      <p:ext uri="{BB962C8B-B14F-4D97-AF65-F5344CB8AC3E}">
        <p14:creationId xmlns:p14="http://schemas.microsoft.com/office/powerpoint/2010/main" val="168767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in on Faith">
            <a:extLst>
              <a:ext uri="{FF2B5EF4-FFF2-40B4-BE49-F238E27FC236}">
                <a16:creationId xmlns:a16="http://schemas.microsoft.com/office/drawing/2014/main" id="{3A86EC16-6BAA-3722-F20F-28304FC1D818}"/>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866563" y="496733"/>
            <a:ext cx="4302781" cy="58645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Content Placeholder 5">
            <a:extLst>
              <a:ext uri="{FF2B5EF4-FFF2-40B4-BE49-F238E27FC236}">
                <a16:creationId xmlns:a16="http://schemas.microsoft.com/office/drawing/2014/main" id="{57C09934-FCE8-0923-F510-D69CB6058A5F}"/>
              </a:ext>
            </a:extLst>
          </p:cNvPr>
          <p:cNvSpPr>
            <a:spLocks noGrp="1"/>
          </p:cNvSpPr>
          <p:nvPr>
            <p:ph sz="half" idx="2"/>
          </p:nvPr>
        </p:nvSpPr>
        <p:spPr>
          <a:xfrm>
            <a:off x="6179819" y="1524000"/>
            <a:ext cx="5431029" cy="4572000"/>
          </a:xfrm>
        </p:spPr>
        <p:txBody>
          <a:bodyPr>
            <a:normAutofit/>
          </a:bodyPr>
          <a:lstStyle/>
          <a:p>
            <a:pPr marL="685800" indent="-685800">
              <a:buFont typeface="Arial" panose="020B0604020202020204" pitchFamily="34" charset="0"/>
              <a:buChar char="•"/>
            </a:pPr>
            <a:r>
              <a:rPr lang="en-US" sz="4400" dirty="0">
                <a:solidFill>
                  <a:srgbClr val="333333"/>
                </a:solidFill>
                <a:latin typeface="Lora" pitchFamily="2" charset="77"/>
              </a:rPr>
              <a:t>T</a:t>
            </a:r>
            <a:r>
              <a:rPr lang="en-US" sz="4400" b="0" i="0" dirty="0">
                <a:solidFill>
                  <a:srgbClr val="333333"/>
                </a:solidFill>
                <a:latin typeface="Lora" pitchFamily="2" charset="77"/>
              </a:rPr>
              <a:t>he water-drawing festival</a:t>
            </a:r>
          </a:p>
          <a:p>
            <a:pPr marL="685800" indent="-685800">
              <a:buFont typeface="Arial" panose="020B0604020202020204" pitchFamily="34" charset="0"/>
              <a:buChar char="•"/>
            </a:pPr>
            <a:r>
              <a:rPr lang="en-US" sz="4400" dirty="0">
                <a:solidFill>
                  <a:srgbClr val="333333"/>
                </a:solidFill>
                <a:latin typeface="Lora" pitchFamily="2" charset="77"/>
              </a:rPr>
              <a:t>Dates back centuries before the time of Yeshua</a:t>
            </a:r>
            <a:endParaRPr lang="en-US" sz="4400" dirty="0"/>
          </a:p>
        </p:txBody>
      </p:sp>
      <p:sp>
        <p:nvSpPr>
          <p:cNvPr id="4" name="Title 4">
            <a:extLst>
              <a:ext uri="{FF2B5EF4-FFF2-40B4-BE49-F238E27FC236}">
                <a16:creationId xmlns:a16="http://schemas.microsoft.com/office/drawing/2014/main" id="{E46B3023-73A6-EF4A-E9D3-36970108646D}"/>
              </a:ext>
            </a:extLst>
          </p:cNvPr>
          <p:cNvSpPr>
            <a:spLocks noGrp="1"/>
          </p:cNvSpPr>
          <p:nvPr>
            <p:ph type="title"/>
          </p:nvPr>
        </p:nvSpPr>
        <p:spPr>
          <a:xfrm>
            <a:off x="352637" y="174090"/>
            <a:ext cx="10972800" cy="732690"/>
          </a:xfrm>
        </p:spPr>
        <p:txBody>
          <a:bodyPr anchor="ctr">
            <a:normAutofit fontScale="90000"/>
          </a:bodyPr>
          <a:lstStyle/>
          <a:p>
            <a:pPr algn="ctr"/>
            <a:r>
              <a:rPr lang="en-US" sz="7200" dirty="0">
                <a:ln w="12700">
                  <a:solidFill>
                    <a:schemeClr val="bg1"/>
                  </a:solidFill>
                  <a:prstDash val="solid"/>
                  <a:round/>
                </a:ln>
                <a:effectLst>
                  <a:glow rad="228600">
                    <a:schemeClr val="accent3">
                      <a:satMod val="175000"/>
                      <a:alpha val="40000"/>
                    </a:schemeClr>
                  </a:glow>
                  <a:outerShdw blurRad="50800" dist="38100" dir="2700000" algn="tl" rotWithShape="0">
                    <a:prstClr val="black">
                      <a:alpha val="40000"/>
                    </a:prstClr>
                  </a:outerShdw>
                </a:effectLst>
              </a:rPr>
              <a:t>Simchat Beit </a:t>
            </a:r>
            <a:r>
              <a:rPr lang="en-US" sz="7200" dirty="0" err="1">
                <a:ln w="12700">
                  <a:solidFill>
                    <a:schemeClr val="bg1"/>
                  </a:solidFill>
                  <a:prstDash val="solid"/>
                  <a:round/>
                </a:ln>
                <a:effectLst>
                  <a:glow rad="228600">
                    <a:schemeClr val="accent3">
                      <a:satMod val="175000"/>
                      <a:alpha val="40000"/>
                    </a:schemeClr>
                  </a:glow>
                  <a:outerShdw blurRad="50800" dist="38100" dir="2700000" algn="tl" rotWithShape="0">
                    <a:prstClr val="black">
                      <a:alpha val="40000"/>
                    </a:prstClr>
                  </a:outerShdw>
                </a:effectLst>
              </a:rPr>
              <a:t>Hashoavah</a:t>
            </a:r>
            <a:endParaRPr lang="en-US" sz="7200" dirty="0">
              <a:ln w="12700">
                <a:solidFill>
                  <a:schemeClr val="bg1"/>
                </a:solidFill>
                <a:prstDash val="solid"/>
                <a:round/>
              </a:ln>
              <a:effectLst>
                <a:glow rad="228600">
                  <a:schemeClr val="accent3">
                    <a:satMod val="175000"/>
                    <a:alpha val="40000"/>
                  </a:schemeClr>
                </a:glow>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98265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7C09934-FCE8-0923-F510-D69CB6058A5F}"/>
              </a:ext>
            </a:extLst>
          </p:cNvPr>
          <p:cNvSpPr>
            <a:spLocks noGrp="1"/>
          </p:cNvSpPr>
          <p:nvPr>
            <p:ph sz="half" idx="2"/>
          </p:nvPr>
        </p:nvSpPr>
        <p:spPr>
          <a:xfrm>
            <a:off x="6096000" y="1005840"/>
            <a:ext cx="5514848" cy="5621463"/>
          </a:xfrm>
        </p:spPr>
        <p:txBody>
          <a:bodyPr>
            <a:noAutofit/>
          </a:bodyPr>
          <a:lstStyle/>
          <a:p>
            <a:pPr algn="l"/>
            <a:r>
              <a:rPr lang="en-US" sz="3200" b="0" i="0" dirty="0">
                <a:solidFill>
                  <a:srgbClr val="333333"/>
                </a:solidFill>
                <a:latin typeface="Lora" pitchFamily="2" charset="77"/>
              </a:rPr>
              <a:t>The ceremony refers to the passage in Isaiah 12</a:t>
            </a:r>
          </a:p>
          <a:p>
            <a:r>
              <a:rPr lang="en-US" sz="3200" b="1" i="1" baseline="30000" dirty="0">
                <a:solidFill>
                  <a:srgbClr val="333333"/>
                </a:solidFill>
                <a:latin typeface="Lora" pitchFamily="2" charset="77"/>
              </a:rPr>
              <a:t>2</a:t>
            </a:r>
            <a:r>
              <a:rPr lang="en-US" sz="3200" b="0" i="1" dirty="0">
                <a:solidFill>
                  <a:srgbClr val="333333"/>
                </a:solidFill>
                <a:latin typeface="Lora" pitchFamily="2" charset="77"/>
              </a:rPr>
              <a:t> Behold, God is my salvation; I will trust and will not be afraid;</a:t>
            </a:r>
            <a:r>
              <a:rPr lang="en-US" sz="3200" dirty="0">
                <a:solidFill>
                  <a:srgbClr val="333333"/>
                </a:solidFill>
                <a:latin typeface="Lora" pitchFamily="2" charset="77"/>
              </a:rPr>
              <a:t> </a:t>
            </a:r>
            <a:r>
              <a:rPr lang="en-US" sz="3200" b="0" i="1" dirty="0">
                <a:solidFill>
                  <a:srgbClr val="333333"/>
                </a:solidFill>
                <a:latin typeface="Lora" pitchFamily="2" charset="77"/>
              </a:rPr>
              <a:t>for the Lord God is my strength and my song, and he has become my salvation.</a:t>
            </a:r>
            <a:br>
              <a:rPr lang="en-US" sz="3200" b="0" i="0" dirty="0">
                <a:solidFill>
                  <a:srgbClr val="333333"/>
                </a:solidFill>
                <a:latin typeface="Lora" pitchFamily="2" charset="77"/>
              </a:rPr>
            </a:br>
            <a:r>
              <a:rPr lang="en-US" sz="3200" b="1" baseline="30000" dirty="0">
                <a:solidFill>
                  <a:srgbClr val="333333"/>
                </a:solidFill>
                <a:latin typeface="Lora" pitchFamily="2" charset="77"/>
              </a:rPr>
              <a:t>3 </a:t>
            </a:r>
            <a:r>
              <a:rPr lang="en-US" sz="3200" b="0" i="1" dirty="0">
                <a:solidFill>
                  <a:srgbClr val="FF0000"/>
                </a:solidFill>
                <a:highlight>
                  <a:srgbClr val="FFFF00"/>
                </a:highlight>
                <a:latin typeface="Lora" pitchFamily="2" charset="77"/>
              </a:rPr>
              <a:t>With joy you will draw water from the wells of salvation</a:t>
            </a:r>
            <a:r>
              <a:rPr lang="en-US" sz="3200" b="0" i="1" dirty="0">
                <a:solidFill>
                  <a:srgbClr val="333333"/>
                </a:solidFill>
                <a:latin typeface="Lora" pitchFamily="2" charset="77"/>
              </a:rPr>
              <a:t>.”</a:t>
            </a:r>
          </a:p>
        </p:txBody>
      </p:sp>
      <p:pic>
        <p:nvPicPr>
          <p:cNvPr id="4098" name="Picture 2" descr="Pin on Faith">
            <a:extLst>
              <a:ext uri="{FF2B5EF4-FFF2-40B4-BE49-F238E27FC236}">
                <a16:creationId xmlns:a16="http://schemas.microsoft.com/office/drawing/2014/main" id="{3A86EC16-6BAA-3722-F20F-28304FC1D818}"/>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866563" y="476310"/>
            <a:ext cx="4332751" cy="59053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itle 4">
            <a:extLst>
              <a:ext uri="{FF2B5EF4-FFF2-40B4-BE49-F238E27FC236}">
                <a16:creationId xmlns:a16="http://schemas.microsoft.com/office/drawing/2014/main" id="{BBCFFBCC-8216-974C-A4C8-F520FFF21BE2}"/>
              </a:ext>
            </a:extLst>
          </p:cNvPr>
          <p:cNvSpPr>
            <a:spLocks noGrp="1"/>
          </p:cNvSpPr>
          <p:nvPr>
            <p:ph type="title"/>
          </p:nvPr>
        </p:nvSpPr>
        <p:spPr>
          <a:xfrm>
            <a:off x="352637" y="174090"/>
            <a:ext cx="10972800" cy="732690"/>
          </a:xfrm>
        </p:spPr>
        <p:txBody>
          <a:bodyPr anchor="ctr">
            <a:normAutofit fontScale="90000"/>
          </a:bodyPr>
          <a:lstStyle/>
          <a:p>
            <a:pPr algn="ctr"/>
            <a:r>
              <a:rPr lang="en-US" sz="7200" dirty="0">
                <a:ln w="12700">
                  <a:solidFill>
                    <a:schemeClr val="bg1"/>
                  </a:solidFill>
                  <a:prstDash val="solid"/>
                  <a:round/>
                </a:ln>
                <a:effectLst>
                  <a:glow rad="228600">
                    <a:schemeClr val="accent3">
                      <a:satMod val="175000"/>
                      <a:alpha val="40000"/>
                    </a:schemeClr>
                  </a:glow>
                  <a:outerShdw blurRad="50800" dist="38100" dir="2700000" algn="tl" rotWithShape="0">
                    <a:prstClr val="black">
                      <a:alpha val="40000"/>
                    </a:prstClr>
                  </a:outerShdw>
                </a:effectLst>
              </a:rPr>
              <a:t>Simchat Beit </a:t>
            </a:r>
            <a:r>
              <a:rPr lang="en-US" sz="7200" dirty="0" err="1">
                <a:ln w="12700">
                  <a:solidFill>
                    <a:schemeClr val="bg1"/>
                  </a:solidFill>
                  <a:prstDash val="solid"/>
                  <a:round/>
                </a:ln>
                <a:effectLst>
                  <a:glow rad="228600">
                    <a:schemeClr val="accent3">
                      <a:satMod val="175000"/>
                      <a:alpha val="40000"/>
                    </a:schemeClr>
                  </a:glow>
                  <a:outerShdw blurRad="50800" dist="38100" dir="2700000" algn="tl" rotWithShape="0">
                    <a:prstClr val="black">
                      <a:alpha val="40000"/>
                    </a:prstClr>
                  </a:outerShdw>
                </a:effectLst>
              </a:rPr>
              <a:t>Hashoavah</a:t>
            </a:r>
            <a:endParaRPr lang="en-US" sz="7200" dirty="0">
              <a:ln w="12700">
                <a:solidFill>
                  <a:schemeClr val="bg1"/>
                </a:solidFill>
                <a:prstDash val="solid"/>
                <a:round/>
              </a:ln>
              <a:effectLst>
                <a:glow rad="228600">
                  <a:schemeClr val="accent3">
                    <a:satMod val="175000"/>
                    <a:alpha val="40000"/>
                  </a:schemeClr>
                </a:glow>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67413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p:cTn id="7"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irst (Part 1) | Mosaic">
            <a:extLst>
              <a:ext uri="{FF2B5EF4-FFF2-40B4-BE49-F238E27FC236}">
                <a16:creationId xmlns:a16="http://schemas.microsoft.com/office/drawing/2014/main" id="{65ED7CBD-3A43-C40B-7CD2-5254DD561E73}"/>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D2620E14-50DA-C1F3-3436-7CBDF5EB6BBE}"/>
              </a:ext>
            </a:extLst>
          </p:cNvPr>
          <p:cNvSpPr>
            <a:spLocks noGrp="1"/>
          </p:cNvSpPr>
          <p:nvPr>
            <p:ph type="title"/>
          </p:nvPr>
        </p:nvSpPr>
        <p:spPr/>
        <p:txBody>
          <a:bodyPr>
            <a:normAutofit fontScale="90000"/>
          </a:bodyPr>
          <a:lstStyle/>
          <a:p>
            <a:pPr algn="ctr"/>
            <a:r>
              <a:rPr lang="en-US" dirty="0"/>
              <a:t>Water Is About Survival</a:t>
            </a:r>
          </a:p>
        </p:txBody>
      </p:sp>
      <p:sp>
        <p:nvSpPr>
          <p:cNvPr id="4" name="Content Placeholder 3">
            <a:extLst>
              <a:ext uri="{FF2B5EF4-FFF2-40B4-BE49-F238E27FC236}">
                <a16:creationId xmlns:a16="http://schemas.microsoft.com/office/drawing/2014/main" id="{4CB184E1-8CD3-0321-ED66-B20455D22AB2}"/>
              </a:ext>
            </a:extLst>
          </p:cNvPr>
          <p:cNvSpPr>
            <a:spLocks noGrp="1"/>
          </p:cNvSpPr>
          <p:nvPr>
            <p:ph idx="1"/>
          </p:nvPr>
        </p:nvSpPr>
        <p:spPr/>
        <p:txBody>
          <a:bodyPr>
            <a:normAutofit/>
          </a:bodyPr>
          <a:lstStyle/>
          <a:p>
            <a:pPr marL="457200" indent="-457200">
              <a:buFont typeface="Arial" panose="020B0604020202020204" pitchFamily="34" charset="0"/>
              <a:buChar char="•"/>
            </a:pPr>
            <a:r>
              <a:rPr lang="en-US" sz="4400" b="0" i="0" dirty="0">
                <a:solidFill>
                  <a:srgbClr val="000000"/>
                </a:solidFill>
              </a:rPr>
              <a:t>Sukkot marks the end of the dry season and the beginning of the rainy season in Israel</a:t>
            </a:r>
          </a:p>
          <a:p>
            <a:pPr marL="457200" indent="-457200">
              <a:buFont typeface="Arial" panose="020B0604020202020204" pitchFamily="34" charset="0"/>
              <a:buChar char="•"/>
            </a:pPr>
            <a:r>
              <a:rPr lang="en-US" sz="4400" b="0" i="0" dirty="0">
                <a:solidFill>
                  <a:srgbClr val="000000"/>
                </a:solidFill>
              </a:rPr>
              <a:t>This transition from dry season to rainy season is so critical to the survival of Israel</a:t>
            </a:r>
          </a:p>
          <a:p>
            <a:pPr marL="457200" indent="-457200">
              <a:buFont typeface="Arial" panose="020B0604020202020204" pitchFamily="34" charset="0"/>
              <a:buChar char="•"/>
            </a:pPr>
            <a:r>
              <a:rPr lang="en-US" sz="4400" dirty="0">
                <a:solidFill>
                  <a:srgbClr val="000000"/>
                </a:solidFill>
              </a:rPr>
              <a:t>Without water, there are no crops</a:t>
            </a:r>
          </a:p>
          <a:p>
            <a:pPr marL="457200" indent="-457200">
              <a:buFont typeface="Arial" panose="020B0604020202020204" pitchFamily="34" charset="0"/>
              <a:buChar char="•"/>
            </a:pPr>
            <a:r>
              <a:rPr lang="en-US" sz="4400" b="0" i="0" dirty="0">
                <a:solidFill>
                  <a:srgbClr val="000000"/>
                </a:solidFill>
              </a:rPr>
              <a:t>Without crops, there is no harvest</a:t>
            </a:r>
          </a:p>
          <a:p>
            <a:pPr marL="457200" indent="-457200">
              <a:buFont typeface="Arial" panose="020B0604020202020204" pitchFamily="34" charset="0"/>
              <a:buChar char="•"/>
            </a:pPr>
            <a:r>
              <a:rPr lang="en-US" sz="4400" dirty="0">
                <a:solidFill>
                  <a:srgbClr val="000000"/>
                </a:solidFill>
              </a:rPr>
              <a:t>Without harvest, there is no survival</a:t>
            </a:r>
            <a:endParaRPr lang="en-US" sz="4400" b="0" i="0" dirty="0">
              <a:solidFill>
                <a:srgbClr val="000000"/>
              </a:solidFill>
            </a:endParaRPr>
          </a:p>
          <a:p>
            <a:pPr marL="457200" indent="-457200">
              <a:buFont typeface="Arial" panose="020B0604020202020204" pitchFamily="34" charset="0"/>
              <a:buChar char="•"/>
            </a:pPr>
            <a:endParaRPr lang="en-US" sz="4400" dirty="0"/>
          </a:p>
        </p:txBody>
      </p:sp>
    </p:spTree>
    <p:extLst>
      <p:ext uri="{BB962C8B-B14F-4D97-AF65-F5344CB8AC3E}">
        <p14:creationId xmlns:p14="http://schemas.microsoft.com/office/powerpoint/2010/main" val="297624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p:cTn id="35"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irst (Part 1) | Mosaic">
            <a:extLst>
              <a:ext uri="{FF2B5EF4-FFF2-40B4-BE49-F238E27FC236}">
                <a16:creationId xmlns:a16="http://schemas.microsoft.com/office/drawing/2014/main" id="{E7E3F450-2E5E-6DA4-26EE-338881C6F001}"/>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41A17C04-209A-5499-F0B1-1AC2B65C0AE7}"/>
              </a:ext>
            </a:extLst>
          </p:cNvPr>
          <p:cNvSpPr>
            <a:spLocks noGrp="1"/>
          </p:cNvSpPr>
          <p:nvPr>
            <p:ph idx="1"/>
          </p:nvPr>
        </p:nvSpPr>
        <p:spPr/>
        <p:txBody>
          <a:bodyPr>
            <a:normAutofit fontScale="85000" lnSpcReduction="20000"/>
          </a:bodyPr>
          <a:lstStyle/>
          <a:p>
            <a:pPr marL="457200" indent="-457200" algn="l">
              <a:buFont typeface="Arial" panose="020B0604020202020204" pitchFamily="34" charset="0"/>
              <a:buChar char="•"/>
            </a:pPr>
            <a:r>
              <a:rPr lang="en-US" sz="6000" b="0" i="0" dirty="0">
                <a:solidFill>
                  <a:srgbClr val="000000"/>
                </a:solidFill>
              </a:rPr>
              <a:t>Jewish tradition also sees </a:t>
            </a:r>
            <a:r>
              <a:rPr lang="en-US" sz="6000" b="0" i="0" dirty="0" err="1">
                <a:solidFill>
                  <a:srgbClr val="000000"/>
                </a:solidFill>
              </a:rPr>
              <a:t>Hoshia’na</a:t>
            </a:r>
            <a:r>
              <a:rPr lang="en-US" sz="6000" b="0" i="0" dirty="0">
                <a:solidFill>
                  <a:srgbClr val="000000"/>
                </a:solidFill>
              </a:rPr>
              <a:t> Rabbah as the final day of the High Holiday cycle, the last day before the decrees go into effect</a:t>
            </a:r>
          </a:p>
          <a:p>
            <a:pPr marL="457200" indent="-457200" algn="l">
              <a:buFont typeface="Arial" panose="020B0604020202020204" pitchFamily="34" charset="0"/>
              <a:buChar char="•"/>
            </a:pPr>
            <a:r>
              <a:rPr lang="en-US" sz="6000" b="0" i="0" dirty="0">
                <a:solidFill>
                  <a:srgbClr val="000000"/>
                </a:solidFill>
              </a:rPr>
              <a:t>It is the day the “gates of heaven” are closed and </a:t>
            </a:r>
            <a:r>
              <a:rPr lang="en-US" sz="6000" dirty="0">
                <a:solidFill>
                  <a:srgbClr val="000000"/>
                </a:solidFill>
              </a:rPr>
              <a:t>the new beginning </a:t>
            </a:r>
            <a:r>
              <a:rPr lang="en-US" sz="6000" b="0" i="0" dirty="0">
                <a:solidFill>
                  <a:srgbClr val="000000"/>
                </a:solidFill>
              </a:rPr>
              <a:t>for those whose names are sealed in the Book of Life</a:t>
            </a:r>
          </a:p>
        </p:txBody>
      </p:sp>
      <p:sp>
        <p:nvSpPr>
          <p:cNvPr id="3" name="Title 2">
            <a:extLst>
              <a:ext uri="{FF2B5EF4-FFF2-40B4-BE49-F238E27FC236}">
                <a16:creationId xmlns:a16="http://schemas.microsoft.com/office/drawing/2014/main" id="{870FB1BD-88C4-EEF1-E743-409EDCCA0C29}"/>
              </a:ext>
            </a:extLst>
          </p:cNvPr>
          <p:cNvSpPr>
            <a:spLocks noGrp="1"/>
          </p:cNvSpPr>
          <p:nvPr>
            <p:ph type="title"/>
          </p:nvPr>
        </p:nvSpPr>
        <p:spPr/>
        <p:txBody>
          <a:bodyPr>
            <a:normAutofit fontScale="90000"/>
          </a:bodyPr>
          <a:lstStyle/>
          <a:p>
            <a:pPr algn="ctr"/>
            <a:r>
              <a:rPr lang="en-US" dirty="0"/>
              <a:t>The End of The Fall Feasts</a:t>
            </a:r>
          </a:p>
        </p:txBody>
      </p:sp>
    </p:spTree>
    <p:extLst>
      <p:ext uri="{BB962C8B-B14F-4D97-AF65-F5344CB8AC3E}">
        <p14:creationId xmlns:p14="http://schemas.microsoft.com/office/powerpoint/2010/main" val="201226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irst (Part 1) | Mosaic">
            <a:extLst>
              <a:ext uri="{FF2B5EF4-FFF2-40B4-BE49-F238E27FC236}">
                <a16:creationId xmlns:a16="http://schemas.microsoft.com/office/drawing/2014/main" id="{04E51995-5B33-2C98-A7FB-A96AB552D5CD}"/>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3FB86246-C164-B701-E5A4-340BEAEEBC66}"/>
              </a:ext>
            </a:extLst>
          </p:cNvPr>
          <p:cNvSpPr>
            <a:spLocks noGrp="1"/>
          </p:cNvSpPr>
          <p:nvPr>
            <p:ph idx="1"/>
          </p:nvPr>
        </p:nvSpPr>
        <p:spPr>
          <a:solidFill>
            <a:srgbClr val="AB7942">
              <a:alpha val="34118"/>
            </a:srgbClr>
          </a:solidFill>
        </p:spPr>
        <p:txBody>
          <a:bodyPr>
            <a:normAutofit fontScale="92500" lnSpcReduction="20000"/>
          </a:bodyPr>
          <a:lstStyle/>
          <a:p>
            <a:r>
              <a:rPr lang="en-US" sz="4400" dirty="0">
                <a:solidFill>
                  <a:srgbClr val="000000"/>
                </a:solidFill>
              </a:rPr>
              <a:t>1 After this, Yeshua traveled around in the Galil, intentionally avoiding Y’hudah because the Judeans were out to kill him. 2 </a:t>
            </a:r>
            <a:r>
              <a:rPr lang="en-US" sz="4400" dirty="0">
                <a:solidFill>
                  <a:srgbClr val="FF0000"/>
                </a:solidFill>
                <a:highlight>
                  <a:srgbClr val="FFFF00"/>
                </a:highlight>
              </a:rPr>
              <a:t>But the festival of Sukkot in Y’hudah was near</a:t>
            </a:r>
            <a:r>
              <a:rPr lang="en-US" sz="4400" dirty="0">
                <a:solidFill>
                  <a:srgbClr val="000000"/>
                </a:solidFill>
              </a:rPr>
              <a:t>; 3 so his brothers said to him, “Leave here and go into Y’hudah, so that your talmidim can see the miracles you do; 4 for no one who wants to become known acts in secret. If you’re doing these things, show yourself to the world!” 5 (His brothers spoke this way because they had not put their trust in him.)</a:t>
            </a:r>
          </a:p>
        </p:txBody>
      </p:sp>
      <p:sp>
        <p:nvSpPr>
          <p:cNvPr id="3" name="Title 2">
            <a:extLst>
              <a:ext uri="{FF2B5EF4-FFF2-40B4-BE49-F238E27FC236}">
                <a16:creationId xmlns:a16="http://schemas.microsoft.com/office/drawing/2014/main" id="{E26A53CD-4BCA-E33F-F024-015D320BD47B}"/>
              </a:ext>
            </a:extLst>
          </p:cNvPr>
          <p:cNvSpPr>
            <a:spLocks noGrp="1"/>
          </p:cNvSpPr>
          <p:nvPr>
            <p:ph type="title"/>
          </p:nvPr>
        </p:nvSpPr>
        <p:spPr/>
        <p:txBody>
          <a:bodyPr>
            <a:normAutofit fontScale="90000"/>
          </a:bodyPr>
          <a:lstStyle/>
          <a:p>
            <a:pPr algn="ctr"/>
            <a:r>
              <a:rPr lang="en-US" dirty="0"/>
              <a:t>John 7</a:t>
            </a:r>
          </a:p>
        </p:txBody>
      </p:sp>
    </p:spTree>
    <p:extLst>
      <p:ext uri="{BB962C8B-B14F-4D97-AF65-F5344CB8AC3E}">
        <p14:creationId xmlns:p14="http://schemas.microsoft.com/office/powerpoint/2010/main" val="99449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D3425E-A2DD-2615-68A5-F8F75636766C}"/>
              </a:ext>
            </a:extLst>
          </p:cNvPr>
          <p:cNvSpPr>
            <a:spLocks noGrp="1"/>
          </p:cNvSpPr>
          <p:nvPr>
            <p:ph idx="1"/>
          </p:nvPr>
        </p:nvSpPr>
        <p:spPr/>
        <p:txBody>
          <a:bodyPr>
            <a:normAutofit/>
          </a:bodyPr>
          <a:lstStyle/>
          <a:p>
            <a:r>
              <a:rPr lang="en-US" sz="4400" b="1" i="0" baseline="30000" dirty="0">
                <a:solidFill>
                  <a:srgbClr val="000000"/>
                </a:solidFill>
                <a:effectLst>
                  <a:outerShdw blurRad="50800" dist="38100" dir="2700000" algn="tl" rotWithShape="0">
                    <a:prstClr val="black">
                      <a:alpha val="40000"/>
                    </a:prstClr>
                  </a:outerShdw>
                </a:effectLst>
              </a:rPr>
              <a:t>14 </a:t>
            </a:r>
            <a:r>
              <a:rPr lang="en-US" sz="4400" b="0" i="0" dirty="0">
                <a:solidFill>
                  <a:srgbClr val="000000"/>
                </a:solidFill>
                <a:effectLst>
                  <a:outerShdw blurRad="50800" dist="38100" dir="2700000" algn="tl" rotWithShape="0">
                    <a:prstClr val="black">
                      <a:alpha val="40000"/>
                    </a:prstClr>
                  </a:outerShdw>
                </a:effectLst>
              </a:rPr>
              <a:t>God said, “Let there be lights in the dome of the sky to divide the day from the night; </a:t>
            </a:r>
            <a:r>
              <a:rPr lang="en-US" sz="4400" b="0" i="0" dirty="0">
                <a:solidFill>
                  <a:srgbClr val="FF0000"/>
                </a:solidFill>
                <a:effectLst>
                  <a:outerShdw blurRad="50800" dist="38100" dir="2700000" algn="tl" rotWithShape="0">
                    <a:prstClr val="black">
                      <a:alpha val="40000"/>
                    </a:prstClr>
                  </a:outerShdw>
                </a:effectLst>
                <a:highlight>
                  <a:srgbClr val="FFFF00"/>
                </a:highlight>
              </a:rPr>
              <a:t>let them be for </a:t>
            </a:r>
            <a:r>
              <a:rPr lang="en-US" sz="4400" b="1" i="0" u="sng" dirty="0">
                <a:solidFill>
                  <a:srgbClr val="FF0000"/>
                </a:solidFill>
                <a:effectLst>
                  <a:outerShdw blurRad="50800" dist="38100" dir="2700000" algn="tl" rotWithShape="0">
                    <a:prstClr val="black">
                      <a:alpha val="40000"/>
                    </a:prstClr>
                  </a:outerShdw>
                </a:effectLst>
                <a:highlight>
                  <a:srgbClr val="FFFF00"/>
                </a:highlight>
              </a:rPr>
              <a:t>SIGNS</a:t>
            </a:r>
            <a:r>
              <a:rPr lang="en-US" sz="4400" b="1" i="0" dirty="0">
                <a:solidFill>
                  <a:srgbClr val="FF0000"/>
                </a:solidFill>
                <a:effectLst>
                  <a:outerShdw blurRad="50800" dist="38100" dir="2700000" algn="tl" rotWithShape="0">
                    <a:prstClr val="black">
                      <a:alpha val="40000"/>
                    </a:prstClr>
                  </a:outerShdw>
                </a:effectLst>
                <a:highlight>
                  <a:srgbClr val="FFFF00"/>
                </a:highlight>
              </a:rPr>
              <a:t>, </a:t>
            </a:r>
            <a:r>
              <a:rPr lang="en-US" sz="4400" b="1" i="0" u="sng" dirty="0">
                <a:solidFill>
                  <a:srgbClr val="FF0000"/>
                </a:solidFill>
                <a:effectLst>
                  <a:outerShdw blurRad="50800" dist="38100" dir="2700000" algn="tl" rotWithShape="0">
                    <a:prstClr val="black">
                      <a:alpha val="40000"/>
                    </a:prstClr>
                  </a:outerShdw>
                </a:effectLst>
                <a:highlight>
                  <a:srgbClr val="FFFF00"/>
                </a:highlight>
              </a:rPr>
              <a:t>SEASONS</a:t>
            </a:r>
            <a:r>
              <a:rPr lang="en-US" sz="4400" b="1" i="0" dirty="0">
                <a:solidFill>
                  <a:srgbClr val="FF0000"/>
                </a:solidFill>
                <a:effectLst>
                  <a:outerShdw blurRad="50800" dist="38100" dir="2700000" algn="tl" rotWithShape="0">
                    <a:prstClr val="black">
                      <a:alpha val="40000"/>
                    </a:prstClr>
                  </a:outerShdw>
                </a:effectLst>
                <a:highlight>
                  <a:srgbClr val="FFFF00"/>
                </a:highlight>
              </a:rPr>
              <a:t>, </a:t>
            </a:r>
            <a:r>
              <a:rPr lang="en-US" sz="4400" b="1" i="0" u="sng" dirty="0">
                <a:solidFill>
                  <a:srgbClr val="FF0000"/>
                </a:solidFill>
                <a:effectLst>
                  <a:outerShdw blurRad="50800" dist="38100" dir="2700000" algn="tl" rotWithShape="0">
                    <a:prstClr val="black">
                      <a:alpha val="40000"/>
                    </a:prstClr>
                  </a:outerShdw>
                </a:effectLst>
                <a:highlight>
                  <a:srgbClr val="FFFF00"/>
                </a:highlight>
              </a:rPr>
              <a:t>DAYS AND YEARS</a:t>
            </a:r>
            <a:r>
              <a:rPr lang="en-US" sz="4400" b="0" i="0" dirty="0">
                <a:solidFill>
                  <a:srgbClr val="000000"/>
                </a:solidFill>
                <a:effectLst>
                  <a:outerShdw blurRad="50800" dist="38100" dir="2700000" algn="tl" rotWithShape="0">
                    <a:prstClr val="black">
                      <a:alpha val="40000"/>
                    </a:prstClr>
                  </a:outerShdw>
                </a:effectLst>
              </a:rPr>
              <a:t>; </a:t>
            </a:r>
            <a:r>
              <a:rPr lang="en-US" sz="4400" b="1" i="0" baseline="30000" dirty="0">
                <a:solidFill>
                  <a:srgbClr val="000000"/>
                </a:solidFill>
                <a:effectLst>
                  <a:outerShdw blurRad="50800" dist="38100" dir="2700000" algn="tl" rotWithShape="0">
                    <a:prstClr val="black">
                      <a:alpha val="40000"/>
                    </a:prstClr>
                  </a:outerShdw>
                </a:effectLst>
              </a:rPr>
              <a:t>15 </a:t>
            </a:r>
            <a:r>
              <a:rPr lang="en-US" sz="4400" b="0" i="0" dirty="0">
                <a:solidFill>
                  <a:srgbClr val="000000"/>
                </a:solidFill>
                <a:effectLst>
                  <a:outerShdw blurRad="50800" dist="38100" dir="2700000" algn="tl" rotWithShape="0">
                    <a:prstClr val="black">
                      <a:alpha val="40000"/>
                    </a:prstClr>
                  </a:outerShdw>
                </a:effectLst>
              </a:rPr>
              <a:t>and let them be for lights in the dome of the sky to give light to the earth”; and that is how it was. </a:t>
            </a:r>
            <a:r>
              <a:rPr lang="en-US" sz="4400" b="1" i="0" baseline="30000" dirty="0">
                <a:solidFill>
                  <a:srgbClr val="000000"/>
                </a:solidFill>
                <a:effectLst>
                  <a:outerShdw blurRad="50800" dist="38100" dir="2700000" algn="tl" rotWithShape="0">
                    <a:prstClr val="black">
                      <a:alpha val="40000"/>
                    </a:prstClr>
                  </a:outerShdw>
                </a:effectLst>
              </a:rPr>
              <a:t>16 </a:t>
            </a:r>
            <a:r>
              <a:rPr lang="en-US" sz="4400" b="0" i="0" dirty="0">
                <a:solidFill>
                  <a:srgbClr val="000000"/>
                </a:solidFill>
                <a:effectLst>
                  <a:outerShdw blurRad="50800" dist="38100" dir="2700000" algn="tl" rotWithShape="0">
                    <a:prstClr val="black">
                      <a:alpha val="40000"/>
                    </a:prstClr>
                  </a:outerShdw>
                </a:effectLst>
              </a:rPr>
              <a:t>God made the two great lights — the larger light to rule the day and the smaller light to rule the night — and the stars.</a:t>
            </a:r>
            <a:endParaRPr lang="en-US" sz="4400" dirty="0">
              <a:effectLst>
                <a:outerShdw blurRad="50800" dist="38100" dir="2700000" algn="tl" rotWithShape="0">
                  <a:prstClr val="black">
                    <a:alpha val="40000"/>
                  </a:prstClr>
                </a:outerShdw>
              </a:effectLst>
            </a:endParaRPr>
          </a:p>
        </p:txBody>
      </p:sp>
      <p:sp>
        <p:nvSpPr>
          <p:cNvPr id="3" name="Title 2">
            <a:extLst>
              <a:ext uri="{FF2B5EF4-FFF2-40B4-BE49-F238E27FC236}">
                <a16:creationId xmlns:a16="http://schemas.microsoft.com/office/drawing/2014/main" id="{BF5EF776-5F4B-554B-FBEE-EA57B351466F}"/>
              </a:ext>
            </a:extLst>
          </p:cNvPr>
          <p:cNvSpPr>
            <a:spLocks noGrp="1"/>
          </p:cNvSpPr>
          <p:nvPr>
            <p:ph type="title"/>
          </p:nvPr>
        </p:nvSpPr>
        <p:spPr/>
        <p:txBody>
          <a:bodyPr>
            <a:normAutofit fontScale="90000"/>
          </a:bodyPr>
          <a:lstStyle/>
          <a:p>
            <a:r>
              <a:rPr lang="en-US" dirty="0"/>
              <a:t>Genesis 1</a:t>
            </a:r>
          </a:p>
        </p:txBody>
      </p:sp>
      <p:sp>
        <p:nvSpPr>
          <p:cNvPr id="4" name="Rectangle 3">
            <a:extLst>
              <a:ext uri="{FF2B5EF4-FFF2-40B4-BE49-F238E27FC236}">
                <a16:creationId xmlns:a16="http://schemas.microsoft.com/office/drawing/2014/main" id="{D543C466-13B4-D853-ECE9-3EB403F13637}"/>
              </a:ext>
            </a:extLst>
          </p:cNvPr>
          <p:cNvSpPr/>
          <p:nvPr/>
        </p:nvSpPr>
        <p:spPr>
          <a:xfrm>
            <a:off x="2845527" y="2183784"/>
            <a:ext cx="339802" cy="923330"/>
          </a:xfrm>
          <a:prstGeom prst="rect">
            <a:avLst/>
          </a:prstGeom>
          <a:solidFill>
            <a:srgbClr val="7030A0"/>
          </a:solidFill>
          <a:ln>
            <a:solidFill>
              <a:srgbClr val="FF0000"/>
            </a:solidFill>
          </a:ln>
        </p:spPr>
        <p:txBody>
          <a:bodyPr wrap="square" lIns="91440" tIns="45720" rIns="91440" bIns="45720">
            <a:spAutoFit/>
          </a:bodyPr>
          <a:lstStyle/>
          <a:p>
            <a:pPr algn="ctr"/>
            <a:r>
              <a:rPr lang="en-US" sz="5400" b="1" i="0" cap="none" spc="0" dirty="0">
                <a:ln w="9525">
                  <a:solidFill>
                    <a:schemeClr val="bg1"/>
                  </a:solidFill>
                  <a:prstDash val="solid"/>
                </a:ln>
                <a:solidFill>
                  <a:srgbClr val="FF0000"/>
                </a:solidFill>
                <a:effectLst>
                  <a:outerShdw blurRad="50800" dist="38100" dir="2700000" algn="tl" rotWithShape="0">
                    <a:prstClr val="black">
                      <a:alpha val="40000"/>
                    </a:prstClr>
                  </a:outerShdw>
                </a:effectLst>
              </a:rPr>
              <a:t>1</a:t>
            </a:r>
            <a:endParaRPr lang="en-US" sz="5400" b="1" cap="none" spc="0" dirty="0">
              <a:ln w="9525">
                <a:solidFill>
                  <a:schemeClr val="bg1"/>
                </a:solidFill>
                <a:prstDash val="solid"/>
              </a:ln>
              <a:solidFill>
                <a:srgbClr val="FF0000"/>
              </a:solidFill>
              <a:effectLst>
                <a:outerShdw blurRad="50800" dist="38100" dir="2700000" algn="tl" rotWithShape="0">
                  <a:prstClr val="black">
                    <a:alpha val="40000"/>
                  </a:prstClr>
                </a:outerShdw>
              </a:effectLst>
            </a:endParaRPr>
          </a:p>
        </p:txBody>
      </p:sp>
      <p:sp>
        <p:nvSpPr>
          <p:cNvPr id="5" name="Rectangle 4">
            <a:extLst>
              <a:ext uri="{FF2B5EF4-FFF2-40B4-BE49-F238E27FC236}">
                <a16:creationId xmlns:a16="http://schemas.microsoft.com/office/drawing/2014/main" id="{434C994E-D937-9BE9-52C0-46E4E3FB3A0B}"/>
              </a:ext>
            </a:extLst>
          </p:cNvPr>
          <p:cNvSpPr/>
          <p:nvPr/>
        </p:nvSpPr>
        <p:spPr>
          <a:xfrm>
            <a:off x="4790217" y="2183784"/>
            <a:ext cx="339802" cy="923330"/>
          </a:xfrm>
          <a:prstGeom prst="rect">
            <a:avLst/>
          </a:prstGeom>
          <a:solidFill>
            <a:srgbClr val="7030A0"/>
          </a:solidFill>
          <a:ln>
            <a:solidFill>
              <a:srgbClr val="FF0000"/>
            </a:solidFill>
          </a:ln>
        </p:spPr>
        <p:txBody>
          <a:bodyPr wrap="square" lIns="91440" tIns="45720" rIns="91440" bIns="45720">
            <a:spAutoFit/>
          </a:bodyPr>
          <a:lstStyle/>
          <a:p>
            <a:pPr algn="ctr"/>
            <a:r>
              <a:rPr lang="en-US" sz="5400" b="1" i="0" cap="none" spc="0" dirty="0">
                <a:ln w="9525">
                  <a:solidFill>
                    <a:schemeClr val="bg1"/>
                  </a:solidFill>
                  <a:prstDash val="solid"/>
                </a:ln>
                <a:solidFill>
                  <a:srgbClr val="FF0000"/>
                </a:solidFill>
                <a:effectLst>
                  <a:outerShdw blurRad="50800" dist="38100" dir="2700000" algn="tl" rotWithShape="0">
                    <a:prstClr val="black">
                      <a:alpha val="40000"/>
                    </a:prstClr>
                  </a:outerShdw>
                </a:effectLst>
              </a:rPr>
              <a:t>2</a:t>
            </a:r>
            <a:endParaRPr lang="en-US" sz="5400" b="1" cap="none" spc="0" dirty="0">
              <a:ln w="9525">
                <a:solidFill>
                  <a:schemeClr val="bg1"/>
                </a:solidFill>
                <a:prstDash val="solid"/>
              </a:ln>
              <a:solidFill>
                <a:srgbClr val="FF0000"/>
              </a:solidFill>
              <a:effectLst>
                <a:outerShdw blurRad="50800" dist="38100" dir="2700000" algn="tl" rotWithShape="0">
                  <a:prstClr val="black">
                    <a:alpha val="40000"/>
                  </a:prstClr>
                </a:outerShdw>
              </a:effectLst>
            </a:endParaRPr>
          </a:p>
        </p:txBody>
      </p:sp>
      <p:sp>
        <p:nvSpPr>
          <p:cNvPr id="6" name="Rectangle 5">
            <a:extLst>
              <a:ext uri="{FF2B5EF4-FFF2-40B4-BE49-F238E27FC236}">
                <a16:creationId xmlns:a16="http://schemas.microsoft.com/office/drawing/2014/main" id="{791834D1-49B4-E398-71B8-4E64D0497635}"/>
              </a:ext>
            </a:extLst>
          </p:cNvPr>
          <p:cNvSpPr/>
          <p:nvPr/>
        </p:nvSpPr>
        <p:spPr>
          <a:xfrm>
            <a:off x="7642777" y="2183784"/>
            <a:ext cx="339802" cy="923330"/>
          </a:xfrm>
          <a:prstGeom prst="rect">
            <a:avLst/>
          </a:prstGeom>
          <a:solidFill>
            <a:srgbClr val="7030A0"/>
          </a:solidFill>
          <a:ln>
            <a:solidFill>
              <a:srgbClr val="FF0000"/>
            </a:solidFill>
          </a:ln>
        </p:spPr>
        <p:txBody>
          <a:bodyPr wrap="square" lIns="91440" tIns="45720" rIns="91440" bIns="45720">
            <a:spAutoFit/>
          </a:bodyPr>
          <a:lstStyle/>
          <a:p>
            <a:pPr algn="ctr"/>
            <a:r>
              <a:rPr lang="en-US" sz="5400" b="1" i="0" cap="none" spc="0" dirty="0">
                <a:ln w="9525">
                  <a:solidFill>
                    <a:schemeClr val="bg1"/>
                  </a:solidFill>
                  <a:prstDash val="solid"/>
                </a:ln>
                <a:solidFill>
                  <a:srgbClr val="FF0000"/>
                </a:solidFill>
                <a:effectLst>
                  <a:outerShdw blurRad="50800" dist="38100" dir="2700000" algn="tl" rotWithShape="0">
                    <a:prstClr val="black">
                      <a:alpha val="40000"/>
                    </a:prstClr>
                  </a:outerShdw>
                </a:effectLst>
              </a:rPr>
              <a:t>3</a:t>
            </a:r>
            <a:endParaRPr lang="en-US" sz="5400" b="1" cap="none" spc="0" dirty="0">
              <a:ln w="9525">
                <a:solidFill>
                  <a:schemeClr val="bg1"/>
                </a:solidFill>
                <a:prstDash val="solid"/>
              </a:ln>
              <a:solidFill>
                <a:srgbClr val="FF0000"/>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60978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8A991-FC70-3EC7-14E0-1D2E13EC4557}"/>
            </a:ext>
          </a:extLst>
        </p:cNvPr>
        <p:cNvGrpSpPr/>
        <p:nvPr/>
      </p:nvGrpSpPr>
      <p:grpSpPr>
        <a:xfrm>
          <a:off x="0" y="0"/>
          <a:ext cx="0" cy="0"/>
          <a:chOff x="0" y="0"/>
          <a:chExt cx="0" cy="0"/>
        </a:xfrm>
      </p:grpSpPr>
      <p:pic>
        <p:nvPicPr>
          <p:cNvPr id="4" name="Picture 2" descr="Thirst (Part 1) | Mosaic">
            <a:extLst>
              <a:ext uri="{FF2B5EF4-FFF2-40B4-BE49-F238E27FC236}">
                <a16:creationId xmlns:a16="http://schemas.microsoft.com/office/drawing/2014/main" id="{60794F83-FD3D-E085-EF43-465A4A41A79E}"/>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108D1206-CBB3-AFBA-7A89-5CB1EC2D49A9}"/>
              </a:ext>
            </a:extLst>
          </p:cNvPr>
          <p:cNvSpPr>
            <a:spLocks noGrp="1"/>
          </p:cNvSpPr>
          <p:nvPr>
            <p:ph idx="1"/>
          </p:nvPr>
        </p:nvSpPr>
        <p:spPr>
          <a:solidFill>
            <a:srgbClr val="AB7942">
              <a:alpha val="34118"/>
            </a:srgbClr>
          </a:solidFill>
        </p:spPr>
        <p:txBody>
          <a:bodyPr>
            <a:normAutofit/>
          </a:bodyPr>
          <a:lstStyle/>
          <a:p>
            <a:r>
              <a:rPr lang="en-US" sz="4400" dirty="0">
                <a:solidFill>
                  <a:srgbClr val="000000"/>
                </a:solidFill>
              </a:rPr>
              <a:t>6 Yeshua said to them, “My time has not yet come; but for you, any time is right. 7 The world can’t hate you, but it does hate me, because I keep telling it how wicked its ways are. 8 You, go on up to the festival; as for me, I am not going up to this festival now, because the right time for me has not yet come.” 9 Having said this, he stayed on in the Galil.</a:t>
            </a:r>
          </a:p>
          <a:p>
            <a:endParaRPr lang="en-US" sz="4400" dirty="0">
              <a:solidFill>
                <a:srgbClr val="000000"/>
              </a:solidFill>
            </a:endParaRPr>
          </a:p>
        </p:txBody>
      </p:sp>
      <p:sp>
        <p:nvSpPr>
          <p:cNvPr id="3" name="Title 2">
            <a:extLst>
              <a:ext uri="{FF2B5EF4-FFF2-40B4-BE49-F238E27FC236}">
                <a16:creationId xmlns:a16="http://schemas.microsoft.com/office/drawing/2014/main" id="{B421924B-B38E-CA10-86E0-12DCAB9370E1}"/>
              </a:ext>
            </a:extLst>
          </p:cNvPr>
          <p:cNvSpPr>
            <a:spLocks noGrp="1"/>
          </p:cNvSpPr>
          <p:nvPr>
            <p:ph type="title"/>
          </p:nvPr>
        </p:nvSpPr>
        <p:spPr/>
        <p:txBody>
          <a:bodyPr>
            <a:normAutofit fontScale="90000"/>
          </a:bodyPr>
          <a:lstStyle/>
          <a:p>
            <a:pPr algn="ctr"/>
            <a:r>
              <a:rPr lang="en-US" dirty="0"/>
              <a:t>John 7</a:t>
            </a:r>
          </a:p>
        </p:txBody>
      </p:sp>
    </p:spTree>
    <p:extLst>
      <p:ext uri="{BB962C8B-B14F-4D97-AF65-F5344CB8AC3E}">
        <p14:creationId xmlns:p14="http://schemas.microsoft.com/office/powerpoint/2010/main" val="270423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6050C-29DE-429A-3CE9-BD76A72072CF}"/>
            </a:ext>
          </a:extLst>
        </p:cNvPr>
        <p:cNvGrpSpPr/>
        <p:nvPr/>
      </p:nvGrpSpPr>
      <p:grpSpPr>
        <a:xfrm>
          <a:off x="0" y="0"/>
          <a:ext cx="0" cy="0"/>
          <a:chOff x="0" y="0"/>
          <a:chExt cx="0" cy="0"/>
        </a:xfrm>
      </p:grpSpPr>
      <p:pic>
        <p:nvPicPr>
          <p:cNvPr id="4" name="Picture 2" descr="Thirst (Part 1) | Mosaic">
            <a:extLst>
              <a:ext uri="{FF2B5EF4-FFF2-40B4-BE49-F238E27FC236}">
                <a16:creationId xmlns:a16="http://schemas.microsoft.com/office/drawing/2014/main" id="{F90A45F6-58D4-73C0-6336-C029B0B22607}"/>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90D325E3-FFA9-AC99-9730-FFD8BC2DD60C}"/>
              </a:ext>
            </a:extLst>
          </p:cNvPr>
          <p:cNvSpPr>
            <a:spLocks noGrp="1"/>
          </p:cNvSpPr>
          <p:nvPr>
            <p:ph idx="1"/>
          </p:nvPr>
        </p:nvSpPr>
        <p:spPr>
          <a:solidFill>
            <a:srgbClr val="AB7942">
              <a:alpha val="34118"/>
            </a:srgbClr>
          </a:solidFill>
        </p:spPr>
        <p:txBody>
          <a:bodyPr>
            <a:normAutofit/>
          </a:bodyPr>
          <a:lstStyle/>
          <a:p>
            <a:r>
              <a:rPr lang="en-US" sz="3600" dirty="0">
                <a:solidFill>
                  <a:srgbClr val="000000"/>
                </a:solidFill>
              </a:rPr>
              <a:t>10 But after his brothers had gone up to the festival, he too went up, not publicly but in secret. 11 At the festival, the Judeans were looking for him. “Where is he?” they asked. 12 And among the crowds there was much whispering about him. Some said, “He’s a good man”; but others said, “No, he is deceiving the masses.” 13 However, no one spoke about him openly, for fear of the Judeans. 14 Not until the festival was half over did Yeshua go up to the Temple courts and begin to teach. </a:t>
            </a:r>
          </a:p>
        </p:txBody>
      </p:sp>
      <p:sp>
        <p:nvSpPr>
          <p:cNvPr id="3" name="Title 2">
            <a:extLst>
              <a:ext uri="{FF2B5EF4-FFF2-40B4-BE49-F238E27FC236}">
                <a16:creationId xmlns:a16="http://schemas.microsoft.com/office/drawing/2014/main" id="{B3776CF5-B21E-EFA9-858F-1D1D80409DB7}"/>
              </a:ext>
            </a:extLst>
          </p:cNvPr>
          <p:cNvSpPr>
            <a:spLocks noGrp="1"/>
          </p:cNvSpPr>
          <p:nvPr>
            <p:ph type="title"/>
          </p:nvPr>
        </p:nvSpPr>
        <p:spPr/>
        <p:txBody>
          <a:bodyPr>
            <a:normAutofit fontScale="90000"/>
          </a:bodyPr>
          <a:lstStyle/>
          <a:p>
            <a:pPr algn="ctr"/>
            <a:r>
              <a:rPr lang="en-US" dirty="0"/>
              <a:t>John 7</a:t>
            </a:r>
          </a:p>
        </p:txBody>
      </p:sp>
    </p:spTree>
    <p:extLst>
      <p:ext uri="{BB962C8B-B14F-4D97-AF65-F5344CB8AC3E}">
        <p14:creationId xmlns:p14="http://schemas.microsoft.com/office/powerpoint/2010/main" val="461090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6D703-886C-44C6-3E43-CB3D524CF039}"/>
            </a:ext>
          </a:extLst>
        </p:cNvPr>
        <p:cNvGrpSpPr/>
        <p:nvPr/>
      </p:nvGrpSpPr>
      <p:grpSpPr>
        <a:xfrm>
          <a:off x="0" y="0"/>
          <a:ext cx="0" cy="0"/>
          <a:chOff x="0" y="0"/>
          <a:chExt cx="0" cy="0"/>
        </a:xfrm>
      </p:grpSpPr>
      <p:pic>
        <p:nvPicPr>
          <p:cNvPr id="4" name="Picture 2" descr="Thirst (Part 1) | Mosaic">
            <a:extLst>
              <a:ext uri="{FF2B5EF4-FFF2-40B4-BE49-F238E27FC236}">
                <a16:creationId xmlns:a16="http://schemas.microsoft.com/office/drawing/2014/main" id="{C8AB10BA-DC87-AC00-F1E8-91F0224F9582}"/>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C500BA27-DC44-2BCB-D16A-AB5DBAA3B85E}"/>
              </a:ext>
            </a:extLst>
          </p:cNvPr>
          <p:cNvSpPr>
            <a:spLocks noGrp="1"/>
          </p:cNvSpPr>
          <p:nvPr>
            <p:ph idx="1"/>
          </p:nvPr>
        </p:nvSpPr>
        <p:spPr>
          <a:solidFill>
            <a:srgbClr val="AB7942">
              <a:alpha val="34118"/>
            </a:srgbClr>
          </a:solidFill>
        </p:spPr>
        <p:txBody>
          <a:bodyPr>
            <a:normAutofit/>
          </a:bodyPr>
          <a:lstStyle/>
          <a:p>
            <a:r>
              <a:rPr lang="en-US" dirty="0">
                <a:solidFill>
                  <a:srgbClr val="000000"/>
                </a:solidFill>
              </a:rPr>
              <a:t>28 Whereupon Yeshua, continuing to teach in the Temple courts, cried out, “Indeed you do know me! And you know where I’m from! And I have not come on my own! The One who sent me is real. But him you don’t know! 29 I do know him, because I am with him, and he sent me!” 30 At this, they tried to arrest him; but no one laid a hand on him; because his time had not yet come. 31 However, many in the crowd put their trust in him and said, “When the Messiah comes, will he do more miracles than this man has done?”</a:t>
            </a:r>
          </a:p>
        </p:txBody>
      </p:sp>
      <p:sp>
        <p:nvSpPr>
          <p:cNvPr id="3" name="Title 2">
            <a:extLst>
              <a:ext uri="{FF2B5EF4-FFF2-40B4-BE49-F238E27FC236}">
                <a16:creationId xmlns:a16="http://schemas.microsoft.com/office/drawing/2014/main" id="{4514813C-55B3-8279-AE5F-D4ADC21CCD41}"/>
              </a:ext>
            </a:extLst>
          </p:cNvPr>
          <p:cNvSpPr>
            <a:spLocks noGrp="1"/>
          </p:cNvSpPr>
          <p:nvPr>
            <p:ph type="title"/>
          </p:nvPr>
        </p:nvSpPr>
        <p:spPr/>
        <p:txBody>
          <a:bodyPr>
            <a:normAutofit fontScale="90000"/>
          </a:bodyPr>
          <a:lstStyle/>
          <a:p>
            <a:pPr algn="ctr"/>
            <a:r>
              <a:rPr lang="en-US" dirty="0"/>
              <a:t>John 7</a:t>
            </a:r>
          </a:p>
        </p:txBody>
      </p:sp>
    </p:spTree>
    <p:extLst>
      <p:ext uri="{BB962C8B-B14F-4D97-AF65-F5344CB8AC3E}">
        <p14:creationId xmlns:p14="http://schemas.microsoft.com/office/powerpoint/2010/main" val="123360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99710-5A06-AE6F-A92A-B7236BB1AADF}"/>
            </a:ext>
          </a:extLst>
        </p:cNvPr>
        <p:cNvGrpSpPr/>
        <p:nvPr/>
      </p:nvGrpSpPr>
      <p:grpSpPr>
        <a:xfrm>
          <a:off x="0" y="0"/>
          <a:ext cx="0" cy="0"/>
          <a:chOff x="0" y="0"/>
          <a:chExt cx="0" cy="0"/>
        </a:xfrm>
      </p:grpSpPr>
      <p:pic>
        <p:nvPicPr>
          <p:cNvPr id="4" name="Picture 2" descr="Thirst (Part 1) | Mosaic">
            <a:extLst>
              <a:ext uri="{FF2B5EF4-FFF2-40B4-BE49-F238E27FC236}">
                <a16:creationId xmlns:a16="http://schemas.microsoft.com/office/drawing/2014/main" id="{B09FEB30-A904-FE8B-DC56-DBBEE0F9CBA1}"/>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BBB1A772-80B7-F559-17D3-F0864AC44FAB}"/>
              </a:ext>
            </a:extLst>
          </p:cNvPr>
          <p:cNvSpPr>
            <a:spLocks noGrp="1"/>
          </p:cNvSpPr>
          <p:nvPr>
            <p:ph idx="1"/>
          </p:nvPr>
        </p:nvSpPr>
        <p:spPr>
          <a:solidFill>
            <a:srgbClr val="AB7942">
              <a:alpha val="34118"/>
            </a:srgbClr>
          </a:solidFill>
        </p:spPr>
        <p:txBody>
          <a:bodyPr>
            <a:normAutofit fontScale="92500" lnSpcReduction="20000"/>
          </a:bodyPr>
          <a:lstStyle/>
          <a:p>
            <a:r>
              <a:rPr lang="en-US" sz="4400" b="1" i="0" baseline="30000" dirty="0">
                <a:solidFill>
                  <a:srgbClr val="000000"/>
                </a:solidFill>
              </a:rPr>
              <a:t>37 </a:t>
            </a:r>
            <a:r>
              <a:rPr lang="en-US" sz="4400" b="0" i="0" dirty="0">
                <a:solidFill>
                  <a:srgbClr val="FF0000"/>
                </a:solidFill>
                <a:highlight>
                  <a:srgbClr val="FFFF00"/>
                </a:highlight>
              </a:rPr>
              <a:t>Now on the last day of the festival, </a:t>
            </a:r>
            <a:r>
              <a:rPr lang="en-US" sz="4400" b="0" i="1" dirty="0">
                <a:solidFill>
                  <a:srgbClr val="FF0000"/>
                </a:solidFill>
                <a:highlight>
                  <a:srgbClr val="FFFF00"/>
                </a:highlight>
              </a:rPr>
              <a:t>Hoshana Rabbah</a:t>
            </a:r>
            <a:r>
              <a:rPr lang="en-US" sz="4400" b="0" i="0" dirty="0">
                <a:solidFill>
                  <a:srgbClr val="FF0000"/>
                </a:solidFill>
                <a:highlight>
                  <a:srgbClr val="FFFF00"/>
                </a:highlight>
              </a:rPr>
              <a:t>, Yeshua stood and cried out, </a:t>
            </a:r>
            <a:r>
              <a:rPr lang="en-US" sz="4400" b="1" i="0" u="sng" dirty="0">
                <a:solidFill>
                  <a:srgbClr val="FF0000"/>
                </a:solidFill>
                <a:highlight>
                  <a:srgbClr val="FFFF00"/>
                </a:highlight>
              </a:rPr>
              <a:t>“IF ANYONE IS THIRSTY, LET HIM KEEP COMING TO ME AND DRINKING! </a:t>
            </a:r>
            <a:r>
              <a:rPr lang="en-US" sz="4400" b="1" i="0" u="sng" baseline="30000" dirty="0">
                <a:solidFill>
                  <a:srgbClr val="FF0000"/>
                </a:solidFill>
                <a:highlight>
                  <a:srgbClr val="FFFF00"/>
                </a:highlight>
              </a:rPr>
              <a:t>38 </a:t>
            </a:r>
            <a:r>
              <a:rPr lang="en-US" sz="4400" b="1" i="0" u="sng" dirty="0">
                <a:solidFill>
                  <a:srgbClr val="FF0000"/>
                </a:solidFill>
                <a:highlight>
                  <a:srgbClr val="FFFF00"/>
                </a:highlight>
              </a:rPr>
              <a:t>WHOEVER PUTS HIS TRUST IN ME, AS THE SCRIPTURE SAYS, RIVERS OF LIVING WATER WILL FLOW FROM HIS INMOST BEING!”</a:t>
            </a:r>
            <a:r>
              <a:rPr lang="en-US" sz="4400" b="1" i="0" baseline="30000" dirty="0">
                <a:solidFill>
                  <a:srgbClr val="000000"/>
                </a:solidFill>
              </a:rPr>
              <a:t> 39 </a:t>
            </a:r>
            <a:r>
              <a:rPr lang="en-US" sz="4400" b="0" i="0" dirty="0">
                <a:solidFill>
                  <a:srgbClr val="000000"/>
                </a:solidFill>
              </a:rPr>
              <a:t>(Now he said this about the Spirit, whom those who trusted in him were to receive later — the Spirit had not yet been given, because Yeshua had not yet been glorified.)</a:t>
            </a:r>
            <a:endParaRPr lang="en-US" sz="4400" dirty="0"/>
          </a:p>
        </p:txBody>
      </p:sp>
      <p:sp>
        <p:nvSpPr>
          <p:cNvPr id="3" name="Title 2">
            <a:extLst>
              <a:ext uri="{FF2B5EF4-FFF2-40B4-BE49-F238E27FC236}">
                <a16:creationId xmlns:a16="http://schemas.microsoft.com/office/drawing/2014/main" id="{3A3DAFE5-906D-B2CF-4593-67577A027985}"/>
              </a:ext>
            </a:extLst>
          </p:cNvPr>
          <p:cNvSpPr>
            <a:spLocks noGrp="1"/>
          </p:cNvSpPr>
          <p:nvPr>
            <p:ph type="title"/>
          </p:nvPr>
        </p:nvSpPr>
        <p:spPr/>
        <p:txBody>
          <a:bodyPr>
            <a:normAutofit fontScale="90000"/>
          </a:bodyPr>
          <a:lstStyle/>
          <a:p>
            <a:pPr algn="ctr"/>
            <a:r>
              <a:rPr lang="en-US" dirty="0"/>
              <a:t>John 7</a:t>
            </a:r>
          </a:p>
        </p:txBody>
      </p:sp>
    </p:spTree>
    <p:extLst>
      <p:ext uri="{BB962C8B-B14F-4D97-AF65-F5344CB8AC3E}">
        <p14:creationId xmlns:p14="http://schemas.microsoft.com/office/powerpoint/2010/main" val="1626186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ppt_w</p:attrName>
                                        </p:attrNameLst>
                                      </p:cBhvr>
                                      <p:tavLst>
                                        <p:tav tm="0">
                                          <p:val>
                                            <p:fltVal val="0"/>
                                          </p:val>
                                        </p:tav>
                                        <p:tav tm="100000">
                                          <p:val>
                                            <p:strVal val="#ppt_w"/>
                                          </p:val>
                                        </p:tav>
                                      </p:tavLst>
                                    </p:anim>
                                    <p:anim calcmode="lin" valueType="num">
                                      <p:cBhvr>
                                        <p:cTn id="8" dur="500" fill="hold"/>
                                        <p:tgtEl>
                                          <p:spTgt spid="2">
                                            <p:bg/>
                                          </p:spTgt>
                                        </p:tgtEl>
                                        <p:attrNameLst>
                                          <p:attrName>ppt_h</p:attrName>
                                        </p:attrNameLst>
                                      </p:cBhvr>
                                      <p:tavLst>
                                        <p:tav tm="0">
                                          <p:val>
                                            <p:fltVal val="0"/>
                                          </p:val>
                                        </p:tav>
                                        <p:tav tm="100000">
                                          <p:val>
                                            <p:strVal val="#ppt_h"/>
                                          </p:val>
                                        </p:tav>
                                      </p:tavLst>
                                    </p:anim>
                                    <p:animEffect transition="in" filter="fade">
                                      <p:cBhvr>
                                        <p:cTn id="9" dur="500"/>
                                        <p:tgtEl>
                                          <p:spTgt spid="2">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p:cTn id="14"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irst (Part 1) | Mosaic">
            <a:extLst>
              <a:ext uri="{FF2B5EF4-FFF2-40B4-BE49-F238E27FC236}">
                <a16:creationId xmlns:a16="http://schemas.microsoft.com/office/drawing/2014/main" id="{04D90B90-27C1-681F-F1D1-C6C76159964E}"/>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17561315-E0D3-A1E4-80A6-A01133F66C3E}"/>
              </a:ext>
            </a:extLst>
          </p:cNvPr>
          <p:cNvSpPr>
            <a:spLocks noGrp="1"/>
          </p:cNvSpPr>
          <p:nvPr>
            <p:ph idx="1"/>
          </p:nvPr>
        </p:nvSpPr>
        <p:spPr/>
        <p:txBody>
          <a:bodyPr>
            <a:normAutofit/>
          </a:bodyPr>
          <a:lstStyle/>
          <a:p>
            <a:pPr algn="ctr"/>
            <a:r>
              <a:rPr lang="en-US" sz="4000" b="1" i="0" baseline="30000" dirty="0">
                <a:solidFill>
                  <a:srgbClr val="000000"/>
                </a:solidFill>
              </a:rPr>
              <a:t>1</a:t>
            </a:r>
            <a:r>
              <a:rPr lang="en-US" sz="4000" b="0" i="0" dirty="0">
                <a:solidFill>
                  <a:srgbClr val="000000"/>
                </a:solidFill>
              </a:rPr>
              <a:t> “All you who are thirsty, come to the water!</a:t>
            </a:r>
            <a:br>
              <a:rPr lang="en-US" sz="4000" b="0" i="0" dirty="0">
                <a:solidFill>
                  <a:srgbClr val="000000"/>
                </a:solidFill>
              </a:rPr>
            </a:br>
            <a:r>
              <a:rPr lang="en-US" sz="4000" b="0" i="0" dirty="0">
                <a:solidFill>
                  <a:srgbClr val="000000"/>
                </a:solidFill>
              </a:rPr>
              <a:t>You without money, come, buy, and eat!</a:t>
            </a:r>
            <a:br>
              <a:rPr lang="en-US" sz="4000" b="0" i="0" dirty="0">
                <a:solidFill>
                  <a:srgbClr val="000000"/>
                </a:solidFill>
              </a:rPr>
            </a:br>
            <a:r>
              <a:rPr lang="en-US" sz="4000" b="0" i="0" dirty="0">
                <a:solidFill>
                  <a:srgbClr val="000000"/>
                </a:solidFill>
              </a:rPr>
              <a:t>Yes, come! Buy wine and milk</a:t>
            </a:r>
            <a:br>
              <a:rPr lang="en-US" sz="4000" b="0" i="0" dirty="0">
                <a:solidFill>
                  <a:srgbClr val="000000"/>
                </a:solidFill>
              </a:rPr>
            </a:br>
            <a:r>
              <a:rPr lang="en-US" sz="4000" b="0" i="0" dirty="0">
                <a:solidFill>
                  <a:srgbClr val="000000"/>
                </a:solidFill>
              </a:rPr>
              <a:t>without money — it’s free!</a:t>
            </a:r>
            <a:br>
              <a:rPr lang="en-US" sz="4000" b="0" i="0" dirty="0">
                <a:solidFill>
                  <a:srgbClr val="000000"/>
                </a:solidFill>
              </a:rPr>
            </a:br>
            <a:r>
              <a:rPr lang="en-US" sz="4000" b="1" i="0" baseline="30000" dirty="0">
                <a:solidFill>
                  <a:srgbClr val="000000"/>
                </a:solidFill>
              </a:rPr>
              <a:t>2 </a:t>
            </a:r>
            <a:r>
              <a:rPr lang="en-US" sz="4000" b="0" i="0" dirty="0">
                <a:solidFill>
                  <a:srgbClr val="000000"/>
                </a:solidFill>
              </a:rPr>
              <a:t>Why spend money for what isn’t food,</a:t>
            </a:r>
            <a:br>
              <a:rPr lang="en-US" sz="4000" b="0" i="0" dirty="0">
                <a:solidFill>
                  <a:srgbClr val="000000"/>
                </a:solidFill>
              </a:rPr>
            </a:br>
            <a:r>
              <a:rPr lang="en-US" sz="4000" b="0" i="0" dirty="0">
                <a:solidFill>
                  <a:srgbClr val="000000"/>
                </a:solidFill>
              </a:rPr>
              <a:t>your wages for what doesn’t satisfy?</a:t>
            </a:r>
            <a:br>
              <a:rPr lang="en-US" sz="4000" b="0" i="0" dirty="0">
                <a:solidFill>
                  <a:srgbClr val="000000"/>
                </a:solidFill>
              </a:rPr>
            </a:br>
            <a:r>
              <a:rPr lang="en-US" sz="4000" b="0" i="0" dirty="0">
                <a:solidFill>
                  <a:srgbClr val="000000"/>
                </a:solidFill>
              </a:rPr>
              <a:t>Listen carefully to me, and you will eat well,</a:t>
            </a:r>
            <a:br>
              <a:rPr lang="en-US" sz="4000" b="0" i="0" dirty="0">
                <a:solidFill>
                  <a:srgbClr val="000000"/>
                </a:solidFill>
              </a:rPr>
            </a:br>
            <a:r>
              <a:rPr lang="en-US" sz="4000" b="0" i="0" dirty="0">
                <a:solidFill>
                  <a:srgbClr val="000000"/>
                </a:solidFill>
              </a:rPr>
              <a:t>you will enjoy the fat of the land.</a:t>
            </a:r>
            <a:endParaRPr lang="en-US" sz="4000" dirty="0"/>
          </a:p>
        </p:txBody>
      </p:sp>
      <p:sp>
        <p:nvSpPr>
          <p:cNvPr id="3" name="Title 2">
            <a:extLst>
              <a:ext uri="{FF2B5EF4-FFF2-40B4-BE49-F238E27FC236}">
                <a16:creationId xmlns:a16="http://schemas.microsoft.com/office/drawing/2014/main" id="{305725F0-0A41-5963-D2A0-815DDD30BA6C}"/>
              </a:ext>
            </a:extLst>
          </p:cNvPr>
          <p:cNvSpPr>
            <a:spLocks noGrp="1"/>
          </p:cNvSpPr>
          <p:nvPr>
            <p:ph type="title"/>
          </p:nvPr>
        </p:nvSpPr>
        <p:spPr/>
        <p:txBody>
          <a:bodyPr>
            <a:normAutofit fontScale="90000"/>
          </a:bodyPr>
          <a:lstStyle/>
          <a:p>
            <a:pPr algn="ctr"/>
            <a:r>
              <a:rPr lang="en-US" dirty="0"/>
              <a:t>Isaiah 55</a:t>
            </a:r>
          </a:p>
        </p:txBody>
      </p:sp>
    </p:spTree>
    <p:extLst>
      <p:ext uri="{BB962C8B-B14F-4D97-AF65-F5344CB8AC3E}">
        <p14:creationId xmlns:p14="http://schemas.microsoft.com/office/powerpoint/2010/main" val="303980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irst (Part 1) | Mosaic">
            <a:extLst>
              <a:ext uri="{FF2B5EF4-FFF2-40B4-BE49-F238E27FC236}">
                <a16:creationId xmlns:a16="http://schemas.microsoft.com/office/drawing/2014/main" id="{A846CAA7-9CBF-810F-F2A3-7C81C62814C4}"/>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17561315-E0D3-A1E4-80A6-A01133F66C3E}"/>
              </a:ext>
            </a:extLst>
          </p:cNvPr>
          <p:cNvSpPr>
            <a:spLocks noGrp="1"/>
          </p:cNvSpPr>
          <p:nvPr>
            <p:ph idx="1"/>
          </p:nvPr>
        </p:nvSpPr>
        <p:spPr/>
        <p:txBody>
          <a:bodyPr>
            <a:normAutofit fontScale="92500" lnSpcReduction="10000"/>
          </a:bodyPr>
          <a:lstStyle/>
          <a:p>
            <a:pPr algn="ctr"/>
            <a:r>
              <a:rPr lang="en-US" sz="4000" b="1" i="0" baseline="30000" dirty="0">
                <a:solidFill>
                  <a:srgbClr val="000000"/>
                </a:solidFill>
              </a:rPr>
              <a:t>3 </a:t>
            </a:r>
            <a:r>
              <a:rPr lang="en-US" sz="4000" b="0" i="0" dirty="0">
                <a:solidFill>
                  <a:srgbClr val="000000"/>
                </a:solidFill>
              </a:rPr>
              <a:t>Open your ears, and come to me;</a:t>
            </a:r>
            <a:br>
              <a:rPr lang="en-US" sz="4000" b="0" i="0" dirty="0">
                <a:solidFill>
                  <a:srgbClr val="000000"/>
                </a:solidFill>
              </a:rPr>
            </a:br>
            <a:r>
              <a:rPr lang="en-US" sz="4000" b="0" i="0" dirty="0">
                <a:solidFill>
                  <a:srgbClr val="000000"/>
                </a:solidFill>
              </a:rPr>
              <a:t>listen well, and you will live —</a:t>
            </a:r>
            <a:br>
              <a:rPr lang="en-US" sz="4000" b="0" i="0" dirty="0">
                <a:solidFill>
                  <a:srgbClr val="000000"/>
                </a:solidFill>
              </a:rPr>
            </a:br>
            <a:r>
              <a:rPr lang="en-US" sz="4000" b="0" i="0" dirty="0">
                <a:solidFill>
                  <a:srgbClr val="000000"/>
                </a:solidFill>
              </a:rPr>
              <a:t>I will make an everlasting covenant with you,</a:t>
            </a:r>
            <a:br>
              <a:rPr lang="en-US" sz="4000" b="0" i="0" dirty="0">
                <a:solidFill>
                  <a:srgbClr val="000000"/>
                </a:solidFill>
              </a:rPr>
            </a:br>
            <a:r>
              <a:rPr lang="en-US" sz="4000" b="0" i="0" dirty="0">
                <a:solidFill>
                  <a:srgbClr val="000000"/>
                </a:solidFill>
              </a:rPr>
              <a:t>the grace I assured David.</a:t>
            </a:r>
            <a:br>
              <a:rPr lang="en-US" sz="4000" b="0" i="0" dirty="0">
                <a:solidFill>
                  <a:srgbClr val="000000"/>
                </a:solidFill>
              </a:rPr>
            </a:br>
            <a:r>
              <a:rPr lang="en-US" sz="4000" b="1" i="0" baseline="30000" dirty="0">
                <a:solidFill>
                  <a:srgbClr val="000000"/>
                </a:solidFill>
              </a:rPr>
              <a:t>4 </a:t>
            </a:r>
            <a:r>
              <a:rPr lang="en-US" sz="4000" b="0" i="0" dirty="0">
                <a:solidFill>
                  <a:srgbClr val="000000"/>
                </a:solidFill>
              </a:rPr>
              <a:t>I have given him as a witness to the peoples,</a:t>
            </a:r>
            <a:br>
              <a:rPr lang="en-US" sz="4000" b="0" i="0" dirty="0">
                <a:solidFill>
                  <a:srgbClr val="000000"/>
                </a:solidFill>
              </a:rPr>
            </a:br>
            <a:r>
              <a:rPr lang="en-US" sz="4000" b="0" i="0" dirty="0">
                <a:solidFill>
                  <a:srgbClr val="000000"/>
                </a:solidFill>
              </a:rPr>
              <a:t>a leader and lawgiver for the peoples.</a:t>
            </a:r>
            <a:br>
              <a:rPr lang="en-US" sz="4000" b="0" i="0" dirty="0">
                <a:solidFill>
                  <a:srgbClr val="000000"/>
                </a:solidFill>
              </a:rPr>
            </a:br>
            <a:r>
              <a:rPr lang="en-US" sz="4000" b="1" i="0" baseline="30000" dirty="0">
                <a:solidFill>
                  <a:srgbClr val="000000"/>
                </a:solidFill>
              </a:rPr>
              <a:t>5 </a:t>
            </a:r>
            <a:r>
              <a:rPr lang="en-US" sz="4000" b="0" i="0" dirty="0">
                <a:solidFill>
                  <a:srgbClr val="000000"/>
                </a:solidFill>
              </a:rPr>
              <a:t>You will summon a nation you do not know,</a:t>
            </a:r>
            <a:br>
              <a:rPr lang="en-US" sz="4000" b="0" i="0" dirty="0">
                <a:solidFill>
                  <a:srgbClr val="000000"/>
                </a:solidFill>
              </a:rPr>
            </a:br>
            <a:r>
              <a:rPr lang="en-US" sz="4000" b="0" i="0" dirty="0">
                <a:solidFill>
                  <a:srgbClr val="000000"/>
                </a:solidFill>
              </a:rPr>
              <a:t>and a nation that doesn’t know you will run to you,</a:t>
            </a:r>
            <a:br>
              <a:rPr lang="en-US" sz="4000" b="0" i="0" dirty="0">
                <a:solidFill>
                  <a:srgbClr val="000000"/>
                </a:solidFill>
              </a:rPr>
            </a:br>
            <a:r>
              <a:rPr lang="en-US" sz="4000" b="0" i="0" dirty="0">
                <a:solidFill>
                  <a:srgbClr val="000000"/>
                </a:solidFill>
              </a:rPr>
              <a:t>for the sake of </a:t>
            </a:r>
            <a:r>
              <a:rPr lang="en-US" sz="4000" b="0" i="1" cap="small" dirty="0">
                <a:solidFill>
                  <a:srgbClr val="000000"/>
                </a:solidFill>
              </a:rPr>
              <a:t>Adonai</a:t>
            </a:r>
            <a:r>
              <a:rPr lang="en-US" sz="4000" b="0" i="0" dirty="0">
                <a:solidFill>
                  <a:srgbClr val="000000"/>
                </a:solidFill>
              </a:rPr>
              <a:t> your God,</a:t>
            </a:r>
            <a:br>
              <a:rPr lang="en-US" sz="4000" b="0" i="0" dirty="0">
                <a:solidFill>
                  <a:srgbClr val="000000"/>
                </a:solidFill>
              </a:rPr>
            </a:br>
            <a:r>
              <a:rPr lang="en-US" sz="4000" b="0" i="0" dirty="0">
                <a:solidFill>
                  <a:srgbClr val="000000"/>
                </a:solidFill>
              </a:rPr>
              <a:t>the Holy One of Isra’el, who will glorify you.”</a:t>
            </a:r>
          </a:p>
        </p:txBody>
      </p:sp>
      <p:sp>
        <p:nvSpPr>
          <p:cNvPr id="3" name="Title 2">
            <a:extLst>
              <a:ext uri="{FF2B5EF4-FFF2-40B4-BE49-F238E27FC236}">
                <a16:creationId xmlns:a16="http://schemas.microsoft.com/office/drawing/2014/main" id="{305725F0-0A41-5963-D2A0-815DDD30BA6C}"/>
              </a:ext>
            </a:extLst>
          </p:cNvPr>
          <p:cNvSpPr>
            <a:spLocks noGrp="1"/>
          </p:cNvSpPr>
          <p:nvPr>
            <p:ph type="title"/>
          </p:nvPr>
        </p:nvSpPr>
        <p:spPr/>
        <p:txBody>
          <a:bodyPr>
            <a:normAutofit fontScale="90000"/>
          </a:bodyPr>
          <a:lstStyle/>
          <a:p>
            <a:pPr algn="ctr"/>
            <a:r>
              <a:rPr lang="en-US" dirty="0"/>
              <a:t>Isaiah 55</a:t>
            </a:r>
          </a:p>
        </p:txBody>
      </p:sp>
    </p:spTree>
    <p:extLst>
      <p:ext uri="{BB962C8B-B14F-4D97-AF65-F5344CB8AC3E}">
        <p14:creationId xmlns:p14="http://schemas.microsoft.com/office/powerpoint/2010/main" val="236879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irst (Part 1) | Mosaic">
            <a:extLst>
              <a:ext uri="{FF2B5EF4-FFF2-40B4-BE49-F238E27FC236}">
                <a16:creationId xmlns:a16="http://schemas.microsoft.com/office/drawing/2014/main" id="{0142FB8D-4DB0-210F-5581-062B4FC80138}"/>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17561315-E0D3-A1E4-80A6-A01133F66C3E}"/>
              </a:ext>
            </a:extLst>
          </p:cNvPr>
          <p:cNvSpPr>
            <a:spLocks noGrp="1"/>
          </p:cNvSpPr>
          <p:nvPr>
            <p:ph idx="1"/>
          </p:nvPr>
        </p:nvSpPr>
        <p:spPr/>
        <p:txBody>
          <a:bodyPr>
            <a:normAutofit/>
          </a:bodyPr>
          <a:lstStyle/>
          <a:p>
            <a:pPr algn="ctr"/>
            <a:r>
              <a:rPr lang="en-US" sz="4000" b="1" i="0" baseline="30000" dirty="0">
                <a:solidFill>
                  <a:srgbClr val="000000"/>
                </a:solidFill>
              </a:rPr>
              <a:t>6 </a:t>
            </a:r>
            <a:r>
              <a:rPr lang="en-US" sz="4000" b="0" i="0" dirty="0">
                <a:solidFill>
                  <a:srgbClr val="000000"/>
                </a:solidFill>
              </a:rPr>
              <a:t>Seek </a:t>
            </a:r>
            <a:r>
              <a:rPr lang="en-US" sz="4000" b="0" i="1" cap="small" dirty="0">
                <a:solidFill>
                  <a:srgbClr val="000000"/>
                </a:solidFill>
              </a:rPr>
              <a:t>Adonai</a:t>
            </a:r>
            <a:r>
              <a:rPr lang="en-US" sz="4000" b="0" i="0" dirty="0">
                <a:solidFill>
                  <a:srgbClr val="000000"/>
                </a:solidFill>
              </a:rPr>
              <a:t> while he is available,</a:t>
            </a:r>
            <a:br>
              <a:rPr lang="en-US" sz="4000" b="0" i="0" dirty="0">
                <a:solidFill>
                  <a:srgbClr val="000000"/>
                </a:solidFill>
              </a:rPr>
            </a:br>
            <a:r>
              <a:rPr lang="en-US" sz="4000" b="0" i="0" dirty="0">
                <a:solidFill>
                  <a:srgbClr val="000000"/>
                </a:solidFill>
              </a:rPr>
              <a:t>call on him while he is still nearby.</a:t>
            </a:r>
            <a:br>
              <a:rPr lang="en-US" sz="4000" b="0" i="0" dirty="0">
                <a:solidFill>
                  <a:srgbClr val="000000"/>
                </a:solidFill>
              </a:rPr>
            </a:br>
            <a:r>
              <a:rPr lang="en-US" sz="4000" b="1" i="0" baseline="30000" dirty="0">
                <a:solidFill>
                  <a:srgbClr val="000000"/>
                </a:solidFill>
              </a:rPr>
              <a:t>7 </a:t>
            </a:r>
            <a:r>
              <a:rPr lang="en-US" sz="4000" b="0" i="0" dirty="0">
                <a:solidFill>
                  <a:srgbClr val="000000"/>
                </a:solidFill>
              </a:rPr>
              <a:t>Let the wicked person abandon his way</a:t>
            </a:r>
            <a:br>
              <a:rPr lang="en-US" sz="4000" b="0" i="0" dirty="0">
                <a:solidFill>
                  <a:srgbClr val="000000"/>
                </a:solidFill>
              </a:rPr>
            </a:br>
            <a:r>
              <a:rPr lang="en-US" sz="4000" b="0" i="0" dirty="0">
                <a:solidFill>
                  <a:srgbClr val="000000"/>
                </a:solidFill>
              </a:rPr>
              <a:t>and the evil person his thoughts;</a:t>
            </a:r>
            <a:br>
              <a:rPr lang="en-US" sz="4000" b="0" i="0" dirty="0">
                <a:solidFill>
                  <a:srgbClr val="000000"/>
                </a:solidFill>
              </a:rPr>
            </a:br>
            <a:r>
              <a:rPr lang="en-US" sz="4000" b="0" i="0" dirty="0">
                <a:solidFill>
                  <a:srgbClr val="000000"/>
                </a:solidFill>
              </a:rPr>
              <a:t>let him return to </a:t>
            </a:r>
            <a:r>
              <a:rPr lang="en-US" sz="4000" b="0" i="1" cap="small" dirty="0">
                <a:solidFill>
                  <a:srgbClr val="000000"/>
                </a:solidFill>
              </a:rPr>
              <a:t>Adonai</a:t>
            </a:r>
            <a:r>
              <a:rPr lang="en-US" sz="4000" b="0" i="0" dirty="0">
                <a:solidFill>
                  <a:srgbClr val="000000"/>
                </a:solidFill>
              </a:rPr>
              <a:t>,</a:t>
            </a:r>
            <a:br>
              <a:rPr lang="en-US" sz="4000" b="0" i="0" dirty="0">
                <a:solidFill>
                  <a:srgbClr val="000000"/>
                </a:solidFill>
              </a:rPr>
            </a:br>
            <a:r>
              <a:rPr lang="en-US" sz="4000" b="0" i="0" dirty="0">
                <a:solidFill>
                  <a:srgbClr val="000000"/>
                </a:solidFill>
              </a:rPr>
              <a:t>and he will have mercy on him;</a:t>
            </a:r>
            <a:br>
              <a:rPr lang="en-US" sz="4000" b="0" i="0" dirty="0">
                <a:solidFill>
                  <a:srgbClr val="000000"/>
                </a:solidFill>
              </a:rPr>
            </a:br>
            <a:r>
              <a:rPr lang="en-US" sz="4000" b="0" i="0" dirty="0">
                <a:solidFill>
                  <a:srgbClr val="000000"/>
                </a:solidFill>
              </a:rPr>
              <a:t>let him return to our God,</a:t>
            </a:r>
            <a:br>
              <a:rPr lang="en-US" sz="4000" b="0" i="0" dirty="0">
                <a:solidFill>
                  <a:srgbClr val="000000"/>
                </a:solidFill>
              </a:rPr>
            </a:br>
            <a:r>
              <a:rPr lang="en-US" sz="4000" b="0" i="0" dirty="0">
                <a:solidFill>
                  <a:srgbClr val="000000"/>
                </a:solidFill>
              </a:rPr>
              <a:t>for he will freely forgive.</a:t>
            </a:r>
          </a:p>
          <a:p>
            <a:pPr algn="ctr"/>
            <a:endParaRPr lang="en-US" sz="4000" dirty="0"/>
          </a:p>
        </p:txBody>
      </p:sp>
      <p:sp>
        <p:nvSpPr>
          <p:cNvPr id="3" name="Title 2">
            <a:extLst>
              <a:ext uri="{FF2B5EF4-FFF2-40B4-BE49-F238E27FC236}">
                <a16:creationId xmlns:a16="http://schemas.microsoft.com/office/drawing/2014/main" id="{305725F0-0A41-5963-D2A0-815DDD30BA6C}"/>
              </a:ext>
            </a:extLst>
          </p:cNvPr>
          <p:cNvSpPr>
            <a:spLocks noGrp="1"/>
          </p:cNvSpPr>
          <p:nvPr>
            <p:ph type="title"/>
          </p:nvPr>
        </p:nvSpPr>
        <p:spPr/>
        <p:txBody>
          <a:bodyPr>
            <a:normAutofit fontScale="90000"/>
          </a:bodyPr>
          <a:lstStyle/>
          <a:p>
            <a:pPr algn="ctr"/>
            <a:r>
              <a:rPr lang="en-US" dirty="0"/>
              <a:t>Isaiah 55</a:t>
            </a:r>
          </a:p>
        </p:txBody>
      </p:sp>
    </p:spTree>
    <p:extLst>
      <p:ext uri="{BB962C8B-B14F-4D97-AF65-F5344CB8AC3E}">
        <p14:creationId xmlns:p14="http://schemas.microsoft.com/office/powerpoint/2010/main" val="284908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2B7622-6570-76C3-2028-03CDD1468C0F}"/>
              </a:ext>
            </a:extLst>
          </p:cNvPr>
          <p:cNvSpPr>
            <a:spLocks noGrp="1"/>
          </p:cNvSpPr>
          <p:nvPr>
            <p:ph idx="1"/>
          </p:nvPr>
        </p:nvSpPr>
        <p:spPr/>
        <p:txBody>
          <a:bodyPr>
            <a:normAutofit/>
          </a:bodyPr>
          <a:lstStyle/>
          <a:p>
            <a:r>
              <a:rPr lang="en-US" dirty="0"/>
              <a:t>8 On that day, </a:t>
            </a:r>
            <a:r>
              <a:rPr lang="en-US" b="1" u="sng" dirty="0">
                <a:solidFill>
                  <a:srgbClr val="FF0000"/>
                </a:solidFill>
                <a:highlight>
                  <a:srgbClr val="FFFF00"/>
                </a:highlight>
              </a:rPr>
              <a:t>FRESH WATER WILL FLOW OUT FROM YERUSHALAYIM</a:t>
            </a:r>
            <a:r>
              <a:rPr lang="en-US" dirty="0"/>
              <a:t>, half toward the eastern sea and half toward the western sea, both summer and winter. 9 Then Adonai will be king over the whole world. On that day Adonai will be the only one, and his name will be the only name. 10 All the land will be made like the ‘</a:t>
            </a:r>
            <a:r>
              <a:rPr lang="en-US" dirty="0" err="1"/>
              <a:t>Aravah</a:t>
            </a:r>
            <a:r>
              <a:rPr lang="en-US" dirty="0"/>
              <a:t>, from Geva to Rimmon in the Negev. Yerushalayim will be raised up and inhabited where she is, from Binyamin’s Gate to the place where the earlier gate stood, and on to the Corner Gate, and from the Tower of </a:t>
            </a:r>
            <a:r>
              <a:rPr lang="en-US" dirty="0" err="1"/>
              <a:t>Hanan’el</a:t>
            </a:r>
            <a:r>
              <a:rPr lang="en-US" dirty="0"/>
              <a:t> to the king’s winepresses. 11 People will live there, the curse will be broken, and Yerushalayim will live in safety.</a:t>
            </a:r>
          </a:p>
        </p:txBody>
      </p:sp>
      <p:sp>
        <p:nvSpPr>
          <p:cNvPr id="3" name="Title 2">
            <a:extLst>
              <a:ext uri="{FF2B5EF4-FFF2-40B4-BE49-F238E27FC236}">
                <a16:creationId xmlns:a16="http://schemas.microsoft.com/office/drawing/2014/main" id="{235691F6-C0B2-03AA-CE34-7D1552A643D3}"/>
              </a:ext>
            </a:extLst>
          </p:cNvPr>
          <p:cNvSpPr>
            <a:spLocks noGrp="1"/>
          </p:cNvSpPr>
          <p:nvPr>
            <p:ph type="title"/>
          </p:nvPr>
        </p:nvSpPr>
        <p:spPr/>
        <p:txBody>
          <a:bodyPr>
            <a:normAutofit fontScale="90000"/>
          </a:bodyPr>
          <a:lstStyle/>
          <a:p>
            <a:r>
              <a:rPr lang="en-US" dirty="0"/>
              <a:t>Zechariah 14</a:t>
            </a:r>
          </a:p>
        </p:txBody>
      </p:sp>
    </p:spTree>
    <p:extLst>
      <p:ext uri="{BB962C8B-B14F-4D97-AF65-F5344CB8AC3E}">
        <p14:creationId xmlns:p14="http://schemas.microsoft.com/office/powerpoint/2010/main" val="286619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DE37A-189C-14A0-EC66-33822466F84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A54FB5-02EA-D9B2-DE78-642A4CBFC799}"/>
              </a:ext>
            </a:extLst>
          </p:cNvPr>
          <p:cNvSpPr>
            <a:spLocks noGrp="1"/>
          </p:cNvSpPr>
          <p:nvPr>
            <p:ph idx="1"/>
          </p:nvPr>
        </p:nvSpPr>
        <p:spPr/>
        <p:txBody>
          <a:bodyPr>
            <a:normAutofit/>
          </a:bodyPr>
          <a:lstStyle/>
          <a:p>
            <a:r>
              <a:rPr lang="en-US" sz="3600" dirty="0"/>
              <a:t>12 Adonai will strike all the peoples who made war against Yerushalayim with a plague in which their flesh rots away while they are standing on their feet, their eyes rot away in their sockets, and their tongues rot away in their mouths. </a:t>
            </a:r>
          </a:p>
          <a:p>
            <a:r>
              <a:rPr lang="en-US" sz="3600" dirty="0"/>
              <a:t>16 Finally, everyone remaining from all the nations that came to attack Yerushalayim will go up every year to worship the king, Adonai-</a:t>
            </a:r>
            <a:r>
              <a:rPr lang="en-US" sz="3600" dirty="0" err="1"/>
              <a:t>Tzva’ot</a:t>
            </a:r>
            <a:r>
              <a:rPr lang="en-US" sz="3600" dirty="0"/>
              <a:t>, and </a:t>
            </a:r>
            <a:r>
              <a:rPr lang="en-US" sz="3600" b="1" u="sng" dirty="0">
                <a:solidFill>
                  <a:srgbClr val="FF0000"/>
                </a:solidFill>
                <a:highlight>
                  <a:srgbClr val="FFFF00"/>
                </a:highlight>
              </a:rPr>
              <a:t>TO KEEP THE FESTIVAL OF SUKKOT</a:t>
            </a:r>
            <a:r>
              <a:rPr lang="en-US" sz="3600" dirty="0"/>
              <a:t>. </a:t>
            </a:r>
          </a:p>
        </p:txBody>
      </p:sp>
      <p:sp>
        <p:nvSpPr>
          <p:cNvPr id="3" name="Title 2">
            <a:extLst>
              <a:ext uri="{FF2B5EF4-FFF2-40B4-BE49-F238E27FC236}">
                <a16:creationId xmlns:a16="http://schemas.microsoft.com/office/drawing/2014/main" id="{7049DEF4-CD29-CB65-FDDF-428C3DA9395F}"/>
              </a:ext>
            </a:extLst>
          </p:cNvPr>
          <p:cNvSpPr>
            <a:spLocks noGrp="1"/>
          </p:cNvSpPr>
          <p:nvPr>
            <p:ph type="title"/>
          </p:nvPr>
        </p:nvSpPr>
        <p:spPr/>
        <p:txBody>
          <a:bodyPr>
            <a:normAutofit fontScale="90000"/>
          </a:bodyPr>
          <a:lstStyle/>
          <a:p>
            <a:r>
              <a:rPr lang="en-US" dirty="0"/>
              <a:t>Zechariah 14</a:t>
            </a:r>
          </a:p>
        </p:txBody>
      </p:sp>
    </p:spTree>
    <p:extLst>
      <p:ext uri="{BB962C8B-B14F-4D97-AF65-F5344CB8AC3E}">
        <p14:creationId xmlns:p14="http://schemas.microsoft.com/office/powerpoint/2010/main" val="311915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5D83C027-98F4-7E4D-2376-8413CAF8F322}"/>
              </a:ext>
            </a:extLst>
          </p:cNvPr>
          <p:cNvSpPr>
            <a:spLocks noGrp="1"/>
          </p:cNvSpPr>
          <p:nvPr>
            <p:ph type="subTitle" idx="1"/>
          </p:nvPr>
        </p:nvSpPr>
        <p:spPr/>
        <p:txBody>
          <a:bodyPr/>
          <a:lstStyle/>
          <a:p>
            <a:r>
              <a:rPr lang="en-US" sz="7200" b="1" spc="50" dirty="0" err="1">
                <a:ln w="0"/>
                <a:solidFill>
                  <a:srgbClr val="FF0000"/>
                </a:solidFill>
                <a:effectLst>
                  <a:innerShdw blurRad="63500" dist="50800" dir="13500000">
                    <a:srgbClr val="000000">
                      <a:alpha val="50000"/>
                    </a:srgbClr>
                  </a:innerShdw>
                </a:effectLst>
              </a:rPr>
              <a:t>Sh’mini</a:t>
            </a:r>
            <a:r>
              <a:rPr lang="en-US" sz="7200" b="1" spc="50" dirty="0">
                <a:ln w="0"/>
                <a:solidFill>
                  <a:srgbClr val="FF0000"/>
                </a:solidFill>
                <a:effectLst>
                  <a:innerShdw blurRad="63500" dist="50800" dir="13500000">
                    <a:srgbClr val="000000">
                      <a:alpha val="50000"/>
                    </a:srgbClr>
                  </a:innerShdw>
                </a:effectLst>
              </a:rPr>
              <a:t> Atzeret</a:t>
            </a:r>
          </a:p>
        </p:txBody>
      </p:sp>
      <p:sp>
        <p:nvSpPr>
          <p:cNvPr id="4" name="Title 3">
            <a:extLst>
              <a:ext uri="{FF2B5EF4-FFF2-40B4-BE49-F238E27FC236}">
                <a16:creationId xmlns:a16="http://schemas.microsoft.com/office/drawing/2014/main" id="{0865693F-0205-F958-FE4A-A8A811C0628D}"/>
              </a:ext>
            </a:extLst>
          </p:cNvPr>
          <p:cNvSpPr>
            <a:spLocks noGrp="1"/>
          </p:cNvSpPr>
          <p:nvPr>
            <p:ph type="ctrTitle"/>
          </p:nvPr>
        </p:nvSpPr>
        <p:spPr/>
        <p:txBody>
          <a:bodyPr/>
          <a:lstStyle/>
          <a:p>
            <a:r>
              <a:rPr lang="en-US" sz="7200" dirty="0"/>
              <a:t>The Full Circle of </a:t>
            </a:r>
            <a:br>
              <a:rPr lang="en-US" sz="7200" dirty="0"/>
            </a:br>
            <a:r>
              <a:rPr lang="en-US" sz="7200" dirty="0"/>
              <a:t>God’s Plan of Redemption</a:t>
            </a:r>
          </a:p>
        </p:txBody>
      </p:sp>
    </p:spTree>
    <p:extLst>
      <p:ext uri="{BB962C8B-B14F-4D97-AF65-F5344CB8AC3E}">
        <p14:creationId xmlns:p14="http://schemas.microsoft.com/office/powerpoint/2010/main" val="381265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p:txBody>
          <a:bodyPr>
            <a:normAutofit fontScale="85000" lnSpcReduction="20000"/>
          </a:bodyPr>
          <a:lstStyle/>
          <a:p>
            <a:pPr>
              <a:defRPr/>
            </a:pPr>
            <a:r>
              <a:rPr lang="en-US" sz="4700" i="1" cap="small" dirty="0">
                <a:effectLst>
                  <a:outerShdw blurRad="50800" dist="38100" dir="2700000" algn="tl" rotWithShape="0">
                    <a:prstClr val="black">
                      <a:alpha val="40000"/>
                    </a:prstClr>
                  </a:outerShdw>
                </a:effectLst>
              </a:rPr>
              <a:t>Adonai</a:t>
            </a:r>
            <a:r>
              <a:rPr lang="en-US" sz="4700" dirty="0">
                <a:effectLst>
                  <a:outerShdw blurRad="50800" dist="38100" dir="2700000" algn="tl" rotWithShape="0">
                    <a:prstClr val="black">
                      <a:alpha val="40000"/>
                    </a:prstClr>
                  </a:outerShdw>
                </a:effectLst>
              </a:rPr>
              <a:t> said to Moshe, </a:t>
            </a:r>
            <a:r>
              <a:rPr lang="en-US" sz="4700" b="1" baseline="30000" dirty="0">
                <a:effectLst>
                  <a:outerShdw blurRad="50800" dist="38100" dir="2700000" algn="tl" rotWithShape="0">
                    <a:prstClr val="black">
                      <a:alpha val="40000"/>
                    </a:prstClr>
                  </a:outerShdw>
                </a:effectLst>
              </a:rPr>
              <a:t>2 </a:t>
            </a:r>
            <a:r>
              <a:rPr lang="en-US" sz="4700" dirty="0">
                <a:effectLst>
                  <a:outerShdw blurRad="50800" dist="38100" dir="2700000" algn="tl" rotWithShape="0">
                    <a:prstClr val="black">
                      <a:alpha val="40000"/>
                    </a:prstClr>
                  </a:outerShdw>
                </a:effectLst>
              </a:rPr>
              <a:t>“Tell the people of Isra’el: ‘The </a:t>
            </a:r>
            <a:r>
              <a:rPr lang="en-US" sz="4700" b="1" dirty="0">
                <a:solidFill>
                  <a:srgbClr val="FF0000"/>
                </a:solidFill>
                <a:effectLst>
                  <a:outerShdw blurRad="50800" dist="38100" dir="2700000" algn="tl" rotWithShape="0">
                    <a:prstClr val="black">
                      <a:alpha val="40000"/>
                    </a:prstClr>
                  </a:outerShdw>
                </a:effectLst>
                <a:highlight>
                  <a:srgbClr val="FFFF00"/>
                </a:highlight>
              </a:rPr>
              <a:t>DESIGNATED TIMES [FEASTS] OF ADONAI</a:t>
            </a:r>
            <a:r>
              <a:rPr lang="en-US" sz="4700" dirty="0">
                <a:effectLst>
                  <a:outerShdw blurRad="50800" dist="38100" dir="2700000" algn="tl" rotWithShape="0">
                    <a:prstClr val="black">
                      <a:alpha val="40000"/>
                    </a:prstClr>
                  </a:outerShdw>
                </a:effectLst>
              </a:rPr>
              <a:t>, which you are to proclaim as holy convocations are </a:t>
            </a:r>
            <a:r>
              <a:rPr lang="en-US" sz="4700" b="1" dirty="0">
                <a:solidFill>
                  <a:srgbClr val="FF0000"/>
                </a:solidFill>
                <a:effectLst>
                  <a:outerShdw blurRad="50800" dist="38100" dir="2700000" algn="tl" rotWithShape="0">
                    <a:prstClr val="black">
                      <a:alpha val="40000"/>
                    </a:prstClr>
                  </a:outerShdw>
                </a:effectLst>
                <a:highlight>
                  <a:srgbClr val="FFFF00"/>
                </a:highlight>
              </a:rPr>
              <a:t>MY DESIGNATED TIMES [FEASTS]</a:t>
            </a:r>
            <a:r>
              <a:rPr lang="en-US" sz="4700" dirty="0">
                <a:effectLst>
                  <a:outerShdw blurRad="50800" dist="38100" dir="2700000" algn="tl" rotWithShape="0">
                    <a:prstClr val="black">
                      <a:alpha val="40000"/>
                    </a:prstClr>
                  </a:outerShdw>
                </a:effectLst>
              </a:rPr>
              <a:t>.</a:t>
            </a:r>
          </a:p>
          <a:p>
            <a:pPr>
              <a:buNone/>
              <a:defRPr/>
            </a:pPr>
            <a:endParaRPr lang="en-US" sz="3400" dirty="0">
              <a:effectLst>
                <a:outerShdw blurRad="50800" dist="38100" dir="2700000" algn="tl" rotWithShape="0">
                  <a:prstClr val="black">
                    <a:alpha val="40000"/>
                  </a:prstClr>
                </a:outerShdw>
              </a:effectLst>
            </a:endParaRPr>
          </a:p>
          <a:p>
            <a:pPr>
              <a:buNone/>
              <a:defRPr/>
            </a:pPr>
            <a:r>
              <a:rPr lang="en-US" sz="3400" dirty="0">
                <a:effectLst>
                  <a:outerShdw blurRad="50800" dist="38100" dir="2700000" algn="tl" rotWithShape="0">
                    <a:prstClr val="black">
                      <a:alpha val="40000"/>
                    </a:prstClr>
                  </a:outerShdw>
                </a:effectLst>
              </a:rPr>
              <a:t>Hebrew:</a:t>
            </a:r>
            <a:r>
              <a:rPr lang="en-US" sz="3400" dirty="0">
                <a:solidFill>
                  <a:srgbClr val="FF0000"/>
                </a:solidFill>
                <a:effectLst>
                  <a:outerShdw blurRad="50800" dist="38100" dir="2700000" algn="tl" rotWithShape="0">
                    <a:prstClr val="black">
                      <a:alpha val="40000"/>
                    </a:prstClr>
                  </a:outerShdw>
                </a:effectLst>
              </a:rPr>
              <a:t> </a:t>
            </a:r>
            <a:r>
              <a:rPr lang="he-IL" sz="5200" b="1" i="1" dirty="0">
                <a:ln w="0">
                  <a:solidFill>
                    <a:sysClr val="windowText" lastClr="000000"/>
                  </a:solidFill>
                </a:ln>
                <a:solidFill>
                  <a:srgbClr val="FF0000"/>
                </a:solidFill>
                <a:effectLst/>
                <a:highlight>
                  <a:srgbClr val="FFFF00"/>
                </a:highlight>
                <a:latin typeface="Aharoni" panose="02010803020104030203" pitchFamily="2" charset="-79"/>
                <a:cs typeface="Aharoni" panose="02010803020104030203" pitchFamily="2" charset="-79"/>
              </a:rPr>
              <a:t>יהוה</a:t>
            </a:r>
            <a:r>
              <a:rPr lang="en-US" sz="5200" b="1" i="1" dirty="0">
                <a:ln w="0">
                  <a:solidFill>
                    <a:sysClr val="windowText" lastClr="000000"/>
                  </a:solidFill>
                </a:ln>
                <a:solidFill>
                  <a:srgbClr val="FF0000"/>
                </a:solidFill>
                <a:effectLst/>
                <a:highlight>
                  <a:srgbClr val="FFFF00"/>
                </a:highlight>
                <a:latin typeface="Aharoni" panose="02010803020104030203" pitchFamily="2" charset="-79"/>
                <a:cs typeface="Aharoni" panose="02010803020104030203" pitchFamily="2" charset="-79"/>
              </a:rPr>
              <a:t> </a:t>
            </a:r>
            <a:r>
              <a:rPr lang="he-IL" sz="5200" b="1" i="1" dirty="0">
                <a:ln w="0">
                  <a:solidFill>
                    <a:sysClr val="windowText" lastClr="000000"/>
                  </a:solidFill>
                </a:ln>
                <a:solidFill>
                  <a:srgbClr val="FF0000"/>
                </a:solidFill>
                <a:effectLst/>
                <a:highlight>
                  <a:srgbClr val="FFFF00"/>
                </a:highlight>
                <a:latin typeface="Aharoni" panose="02010803020104030203" pitchFamily="2" charset="-79"/>
                <a:cs typeface="Aharoni" panose="02010803020104030203" pitchFamily="2" charset="-79"/>
              </a:rPr>
              <a:t>מועדי</a:t>
            </a:r>
            <a:r>
              <a:rPr lang="en-US" sz="5200" b="1" i="1" dirty="0">
                <a:solidFill>
                  <a:srgbClr val="FF0000"/>
                </a:solidFill>
                <a:effectLst/>
                <a:latin typeface="Aharoni" panose="02010803020104030203" pitchFamily="2" charset="-79"/>
                <a:cs typeface="Aharoni" panose="02010803020104030203" pitchFamily="2" charset="-79"/>
              </a:rPr>
              <a:t> </a:t>
            </a:r>
            <a:r>
              <a:rPr lang="en-US" sz="3400" b="1" dirty="0">
                <a:effectLst>
                  <a:outerShdw blurRad="50800" dist="38100" dir="2700000" algn="tl" rotWithShape="0">
                    <a:prstClr val="black">
                      <a:alpha val="40000"/>
                    </a:prstClr>
                  </a:outerShdw>
                </a:effectLst>
              </a:rPr>
              <a:t>– </a:t>
            </a:r>
            <a:r>
              <a:rPr lang="en-US" sz="3400" dirty="0" err="1">
                <a:effectLst>
                  <a:outerShdw blurRad="50800" dist="38100" dir="2700000" algn="tl" rotWithShape="0">
                    <a:prstClr val="black">
                      <a:alpha val="40000"/>
                    </a:prstClr>
                  </a:outerShdw>
                </a:effectLst>
              </a:rPr>
              <a:t>mo</a:t>
            </a:r>
            <a:r>
              <a:rPr lang="en-US" sz="3400" dirty="0">
                <a:effectLst>
                  <a:outerShdw blurRad="50800" dist="38100" dir="2700000" algn="tl" rotWithShape="0">
                    <a:prstClr val="black">
                      <a:alpha val="40000"/>
                    </a:prstClr>
                  </a:outerShdw>
                </a:effectLst>
              </a:rPr>
              <a:t>-eh-</a:t>
            </a:r>
            <a:r>
              <a:rPr lang="en-US" sz="3400" dirty="0" err="1">
                <a:effectLst>
                  <a:outerShdw blurRad="50800" dist="38100" dir="2700000" algn="tl" rotWithShape="0">
                    <a:prstClr val="black">
                      <a:alpha val="40000"/>
                    </a:prstClr>
                  </a:outerShdw>
                </a:effectLst>
              </a:rPr>
              <a:t>dey</a:t>
            </a:r>
            <a:r>
              <a:rPr lang="en-US" sz="3400" dirty="0">
                <a:effectLst>
                  <a:outerShdw blurRad="50800" dist="38100" dir="2700000" algn="tl" rotWithShape="0">
                    <a:prstClr val="black">
                      <a:alpha val="40000"/>
                    </a:prstClr>
                  </a:outerShdw>
                </a:effectLst>
              </a:rPr>
              <a:t> Adonai</a:t>
            </a:r>
          </a:p>
          <a:p>
            <a:pPr>
              <a:buFont typeface="Wingdings" pitchFamily="-32" charset="2"/>
              <a:buNone/>
              <a:defRPr/>
            </a:pPr>
            <a:r>
              <a:rPr lang="en-US" sz="3400" dirty="0">
                <a:effectLst>
                  <a:outerShdw blurRad="50800" dist="38100" dir="2700000" algn="tl" rotWithShape="0">
                    <a:prstClr val="black">
                      <a:alpha val="40000"/>
                    </a:prstClr>
                  </a:outerShdw>
                </a:effectLst>
              </a:rPr>
              <a:t>	</a:t>
            </a:r>
          </a:p>
          <a:p>
            <a:pPr>
              <a:buFont typeface="Wingdings" pitchFamily="-32" charset="2"/>
              <a:buNone/>
              <a:defRPr/>
            </a:pPr>
            <a:r>
              <a:rPr lang="en-US" sz="3400" dirty="0">
                <a:effectLst>
                  <a:outerShdw blurRad="50800" dist="38100" dir="2700000" algn="tl" rotWithShape="0">
                    <a:prstClr val="black">
                      <a:alpha val="40000"/>
                    </a:prstClr>
                  </a:outerShdw>
                </a:effectLst>
              </a:rPr>
              <a:t>	The same word as in Genesis for “seasons” that the moon and sun will give witness to…	</a:t>
            </a:r>
          </a:p>
          <a:p>
            <a:pPr>
              <a:buFont typeface="Wingdings" pitchFamily="-32" charset="2"/>
              <a:buNone/>
              <a:defRPr/>
            </a:pPr>
            <a:r>
              <a:rPr lang="en-US" sz="3400" dirty="0">
                <a:effectLst>
                  <a:outerShdw blurRad="50800" dist="38100" dir="2700000" algn="tl" rotWithShape="0">
                    <a:prstClr val="black">
                      <a:alpha val="40000"/>
                    </a:prstClr>
                  </a:outerShdw>
                </a:effectLst>
              </a:rPr>
              <a:t>	A time </a:t>
            </a:r>
            <a:r>
              <a:rPr lang="en-US" sz="3400" b="1" u="sng" dirty="0">
                <a:solidFill>
                  <a:srgbClr val="FF0000"/>
                </a:solidFill>
                <a:effectLst>
                  <a:outerShdw blurRad="50800" dist="38100" dir="2700000" algn="tl" rotWithShape="0">
                    <a:prstClr val="black">
                      <a:alpha val="40000"/>
                    </a:prstClr>
                  </a:outerShdw>
                </a:effectLst>
                <a:highlight>
                  <a:srgbClr val="FFFF00"/>
                </a:highlight>
              </a:rPr>
              <a:t>APPOINTED BY</a:t>
            </a:r>
            <a:r>
              <a:rPr lang="en-US" sz="3400" dirty="0">
                <a:effectLst>
                  <a:outerShdw blurRad="50800" dist="38100" dir="2700000" algn="tl" rotWithShape="0">
                    <a:prstClr val="black">
                      <a:alpha val="40000"/>
                    </a:prstClr>
                  </a:outerShdw>
                </a:effectLst>
              </a:rPr>
              <a:t> Adonai</a:t>
            </a:r>
          </a:p>
          <a:p>
            <a:pPr>
              <a:buFont typeface="Wingdings" pitchFamily="-32" charset="2"/>
              <a:buNone/>
              <a:defRPr/>
            </a:pPr>
            <a:r>
              <a:rPr lang="en-US" sz="3400" dirty="0">
                <a:effectLst>
                  <a:outerShdw blurRad="50800" dist="38100" dir="2700000" algn="tl" rotWithShape="0">
                    <a:prstClr val="black">
                      <a:alpha val="40000"/>
                    </a:prstClr>
                  </a:outerShdw>
                </a:effectLst>
              </a:rPr>
              <a:t>	An appointment </a:t>
            </a:r>
            <a:r>
              <a:rPr lang="en-US" sz="3400" b="1" u="sng" dirty="0">
                <a:solidFill>
                  <a:srgbClr val="FF0000"/>
                </a:solidFill>
                <a:effectLst>
                  <a:outerShdw blurRad="50800" dist="38100" dir="2700000" algn="tl" rotWithShape="0">
                    <a:prstClr val="black">
                      <a:alpha val="40000"/>
                    </a:prstClr>
                  </a:outerShdw>
                </a:effectLst>
                <a:highlight>
                  <a:srgbClr val="FFFF00"/>
                </a:highlight>
              </a:rPr>
              <a:t>WITH</a:t>
            </a:r>
            <a:r>
              <a:rPr lang="en-US" sz="3400" dirty="0">
                <a:effectLst>
                  <a:outerShdw blurRad="50800" dist="38100" dir="2700000" algn="tl" rotWithShape="0">
                    <a:prstClr val="black">
                      <a:alpha val="40000"/>
                    </a:prstClr>
                  </a:outerShdw>
                </a:effectLst>
              </a:rPr>
              <a:t> Adonai</a:t>
            </a:r>
          </a:p>
          <a:p>
            <a:pPr>
              <a:buFont typeface="Wingdings" pitchFamily="-32" charset="2"/>
              <a:buNone/>
              <a:defRPr/>
            </a:pPr>
            <a:endParaRPr lang="en-US" sz="9600" dirty="0">
              <a:effectLst>
                <a:outerShdw blurRad="50800" dist="38100" dir="2700000" algn="tl" rotWithShape="0">
                  <a:prstClr val="black">
                    <a:alpha val="40000"/>
                  </a:prstClr>
                </a:outerShdw>
              </a:effectLst>
            </a:endParaRPr>
          </a:p>
        </p:txBody>
      </p:sp>
      <p:sp>
        <p:nvSpPr>
          <p:cNvPr id="2" name="Title 1"/>
          <p:cNvSpPr>
            <a:spLocks noGrp="1"/>
          </p:cNvSpPr>
          <p:nvPr>
            <p:ph type="title"/>
          </p:nvPr>
        </p:nvSpPr>
        <p:spPr/>
        <p:txBody>
          <a:bodyPr>
            <a:normAutofit fontScale="90000"/>
          </a:bodyPr>
          <a:lstStyle/>
          <a:p>
            <a:pPr>
              <a:defRPr/>
            </a:pPr>
            <a:r>
              <a:rPr lang="en-US" dirty="0">
                <a:effectLst>
                  <a:outerShdw blurRad="38100" dist="38100" dir="2700000" algn="tl">
                    <a:srgbClr val="000000">
                      <a:alpha val="43137"/>
                    </a:srgbClr>
                  </a:outerShdw>
                </a:effectLst>
              </a:rPr>
              <a:t>Leviticus 23:1-2</a:t>
            </a:r>
            <a:endParaRPr lang="en-US" dirty="0"/>
          </a:p>
        </p:txBody>
      </p:sp>
    </p:spTree>
    <p:extLst>
      <p:ext uri="{BB962C8B-B14F-4D97-AF65-F5344CB8AC3E}">
        <p14:creationId xmlns:p14="http://schemas.microsoft.com/office/powerpoint/2010/main" val="319526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p:cTn id="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5">
                                            <p:txEl>
                                              <p:pRg st="2" end="2"/>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 calcmode="lin" valueType="num">
                                      <p:cBhvr>
                                        <p:cTn id="12"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14" dur="500"/>
                                        <p:tgtEl>
                                          <p:spTgt spid="5">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p:cTn id="19"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21" dur="500"/>
                                        <p:tgtEl>
                                          <p:spTgt spid="5">
                                            <p:txEl>
                                              <p:pRg st="4" end="4"/>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 calcmode="lin" valueType="num">
                                      <p:cBhvr>
                                        <p:cTn id="24"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25"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26" dur="500"/>
                                        <p:tgtEl>
                                          <p:spTgt spid="5">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 calcmode="lin" valueType="num">
                                      <p:cBhvr>
                                        <p:cTn id="31"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32"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33"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7511" y="996287"/>
            <a:ext cx="11742421" cy="5709313"/>
          </a:xfrm>
        </p:spPr>
        <p:txBody>
          <a:bodyPr>
            <a:normAutofit/>
          </a:bodyPr>
          <a:lstStyle/>
          <a:p>
            <a:pPr algn="l"/>
            <a:r>
              <a:rPr lang="en-US" sz="2600" b="1" i="0" dirty="0">
                <a:solidFill>
                  <a:srgbClr val="000000"/>
                </a:solidFill>
              </a:rPr>
              <a:t>Leviticus 23</a:t>
            </a:r>
          </a:p>
          <a:p>
            <a:pPr algn="l"/>
            <a:r>
              <a:rPr lang="en-US" sz="3200" b="1" i="0" baseline="30000" dirty="0">
                <a:solidFill>
                  <a:srgbClr val="000000"/>
                </a:solidFill>
              </a:rPr>
              <a:t>33 </a:t>
            </a:r>
            <a:r>
              <a:rPr lang="en-US" sz="3200" b="0" i="1" cap="small" dirty="0">
                <a:solidFill>
                  <a:srgbClr val="000000"/>
                </a:solidFill>
              </a:rPr>
              <a:t>Adonai</a:t>
            </a:r>
            <a:r>
              <a:rPr lang="en-US" sz="3200" b="0" i="0" dirty="0">
                <a:solidFill>
                  <a:srgbClr val="000000"/>
                </a:solidFill>
              </a:rPr>
              <a:t> said to Moshe, </a:t>
            </a:r>
            <a:r>
              <a:rPr lang="en-US" sz="3200" b="1" i="0" baseline="30000" dirty="0">
                <a:solidFill>
                  <a:srgbClr val="000000"/>
                </a:solidFill>
              </a:rPr>
              <a:t>34 </a:t>
            </a:r>
            <a:r>
              <a:rPr lang="en-US" sz="3200" b="0" i="0" dirty="0">
                <a:solidFill>
                  <a:srgbClr val="000000"/>
                </a:solidFill>
              </a:rPr>
              <a:t>“Tell the people of Isra’el, ‘On the fifteenth day of this seventh month is the feast of </a:t>
            </a:r>
            <a:r>
              <a:rPr lang="en-US" sz="3200" b="0" i="1" dirty="0">
                <a:solidFill>
                  <a:srgbClr val="000000"/>
                </a:solidFill>
              </a:rPr>
              <a:t>Sukkot</a:t>
            </a:r>
            <a:r>
              <a:rPr lang="en-US" sz="3200" b="0" i="0" dirty="0">
                <a:solidFill>
                  <a:srgbClr val="000000"/>
                </a:solidFill>
              </a:rPr>
              <a:t> for seven days to </a:t>
            </a:r>
            <a:r>
              <a:rPr lang="en-US" sz="3200" b="0" i="1" cap="small" dirty="0">
                <a:solidFill>
                  <a:srgbClr val="000000"/>
                </a:solidFill>
              </a:rPr>
              <a:t>Adonai</a:t>
            </a:r>
            <a:r>
              <a:rPr lang="en-US" sz="3200" b="0" i="0" dirty="0">
                <a:solidFill>
                  <a:srgbClr val="000000"/>
                </a:solidFill>
              </a:rPr>
              <a:t>. </a:t>
            </a:r>
            <a:r>
              <a:rPr lang="en-US" sz="3200" b="1" i="0" baseline="30000" dirty="0">
                <a:solidFill>
                  <a:srgbClr val="000000"/>
                </a:solidFill>
              </a:rPr>
              <a:t>35 </a:t>
            </a:r>
            <a:r>
              <a:rPr lang="en-US" sz="3200" b="0" i="0" dirty="0">
                <a:solidFill>
                  <a:srgbClr val="000000"/>
                </a:solidFill>
              </a:rPr>
              <a:t>On the first day there is to be a holy convocation; do not do any kind of ordinary work. </a:t>
            </a:r>
            <a:r>
              <a:rPr lang="en-US" sz="3200" b="1" i="0" baseline="30000" dirty="0">
                <a:solidFill>
                  <a:srgbClr val="000000"/>
                </a:solidFill>
              </a:rPr>
              <a:t>36 </a:t>
            </a:r>
            <a:r>
              <a:rPr lang="en-US" sz="3200" b="0" i="0" dirty="0">
                <a:solidFill>
                  <a:srgbClr val="000000"/>
                </a:solidFill>
              </a:rPr>
              <a:t>For seven days you are to bring an offering made by fire to </a:t>
            </a:r>
            <a:r>
              <a:rPr lang="en-US" sz="3200" b="0" i="1" cap="small" dirty="0">
                <a:solidFill>
                  <a:srgbClr val="000000"/>
                </a:solidFill>
              </a:rPr>
              <a:t>Adonai</a:t>
            </a:r>
            <a:r>
              <a:rPr lang="en-US" sz="3200" b="0" i="0" dirty="0">
                <a:solidFill>
                  <a:srgbClr val="000000"/>
                </a:solidFill>
              </a:rPr>
              <a:t>; </a:t>
            </a:r>
            <a:r>
              <a:rPr lang="en-US" sz="3200" b="1" i="0" u="sng" dirty="0">
                <a:solidFill>
                  <a:srgbClr val="FF0000"/>
                </a:solidFill>
                <a:highlight>
                  <a:srgbClr val="FFFF00"/>
                </a:highlight>
              </a:rPr>
              <a:t>ON THE EIGHTH DAY</a:t>
            </a:r>
            <a:r>
              <a:rPr lang="en-US" sz="3200" b="0" i="0" dirty="0">
                <a:solidFill>
                  <a:srgbClr val="FF0000"/>
                </a:solidFill>
                <a:highlight>
                  <a:srgbClr val="FFFF00"/>
                </a:highlight>
              </a:rPr>
              <a:t> you are to have a </a:t>
            </a:r>
            <a:r>
              <a:rPr lang="en-US" sz="3200" b="1" i="0" u="sng" dirty="0">
                <a:solidFill>
                  <a:srgbClr val="FF0000"/>
                </a:solidFill>
                <a:highlight>
                  <a:srgbClr val="FFFF00"/>
                </a:highlight>
              </a:rPr>
              <a:t>HOLY CONVOCATION</a:t>
            </a:r>
            <a:r>
              <a:rPr lang="en-US" sz="3200" b="0" i="0" dirty="0">
                <a:solidFill>
                  <a:srgbClr val="FF0000"/>
                </a:solidFill>
                <a:highlight>
                  <a:srgbClr val="FFFF00"/>
                </a:highlight>
              </a:rPr>
              <a:t> and bring an offering made by fire to </a:t>
            </a:r>
            <a:r>
              <a:rPr lang="en-US" sz="3200" b="0" i="1" cap="small" dirty="0">
                <a:solidFill>
                  <a:srgbClr val="FF0000"/>
                </a:solidFill>
                <a:highlight>
                  <a:srgbClr val="FFFF00"/>
                </a:highlight>
              </a:rPr>
              <a:t>Adonai</a:t>
            </a:r>
            <a:r>
              <a:rPr lang="en-US" sz="3200" b="0" i="0" dirty="0">
                <a:solidFill>
                  <a:srgbClr val="FF0000"/>
                </a:solidFill>
                <a:highlight>
                  <a:srgbClr val="FFFF00"/>
                </a:highlight>
              </a:rPr>
              <a:t>; it is a day of </a:t>
            </a:r>
            <a:r>
              <a:rPr lang="en-US" sz="3200" b="1" i="0" u="sng" dirty="0">
                <a:solidFill>
                  <a:srgbClr val="FF0000"/>
                </a:solidFill>
                <a:highlight>
                  <a:srgbClr val="FFFF00"/>
                </a:highlight>
              </a:rPr>
              <a:t>PUBLIC ASSEMBLY</a:t>
            </a:r>
            <a:r>
              <a:rPr lang="en-US" sz="3200" b="0" i="0" dirty="0">
                <a:solidFill>
                  <a:srgbClr val="FF0000"/>
                </a:solidFill>
                <a:highlight>
                  <a:srgbClr val="FFFF00"/>
                </a:highlight>
              </a:rPr>
              <a:t>; do not do any kind of ordinary [laborious] work.”</a:t>
            </a:r>
            <a:endParaRPr lang="en-US" sz="4400" dirty="0">
              <a:solidFill>
                <a:srgbClr val="FF0000"/>
              </a:solidFill>
              <a:highlight>
                <a:srgbClr val="FFFF00"/>
              </a:highlight>
            </a:endParaRPr>
          </a:p>
        </p:txBody>
      </p:sp>
      <p:sp>
        <p:nvSpPr>
          <p:cNvPr id="2" name="Title 1"/>
          <p:cNvSpPr>
            <a:spLocks noGrp="1"/>
          </p:cNvSpPr>
          <p:nvPr>
            <p:ph type="title"/>
          </p:nvPr>
        </p:nvSpPr>
        <p:spPr>
          <a:xfrm>
            <a:off x="222068" y="152400"/>
            <a:ext cx="11360332" cy="843887"/>
          </a:xfrm>
        </p:spPr>
        <p:txBody>
          <a:bodyPr>
            <a:noAutofit/>
          </a:bodyPr>
          <a:lstStyle/>
          <a:p>
            <a:r>
              <a:rPr lang="en-US" sz="5400" dirty="0" err="1"/>
              <a:t>Shemeni</a:t>
            </a:r>
            <a:r>
              <a:rPr lang="en-US" sz="5400" dirty="0"/>
              <a:t> Atzeret – New Beginnings</a:t>
            </a:r>
          </a:p>
        </p:txBody>
      </p:sp>
      <p:sp>
        <p:nvSpPr>
          <p:cNvPr id="4" name="Speech Bubble: Rectangle 3">
            <a:extLst>
              <a:ext uri="{FF2B5EF4-FFF2-40B4-BE49-F238E27FC236}">
                <a16:creationId xmlns:a16="http://schemas.microsoft.com/office/drawing/2014/main" id="{3D9EAC30-36D4-B1EC-27D6-58131CE57CA5}"/>
              </a:ext>
            </a:extLst>
          </p:cNvPr>
          <p:cNvSpPr/>
          <p:nvPr/>
        </p:nvSpPr>
        <p:spPr>
          <a:xfrm>
            <a:off x="2020420" y="5594888"/>
            <a:ext cx="2743359" cy="1110712"/>
          </a:xfrm>
          <a:prstGeom prst="wedgeRectCallout">
            <a:avLst>
              <a:gd name="adj1" fmla="val -79419"/>
              <a:gd name="adj2" fmla="val -70444"/>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e-IL" sz="3200" b="1" i="0" u="none" strike="noStrike" baseline="0" dirty="0">
                <a:solidFill>
                  <a:srgbClr val="FF0000"/>
                </a:solidFill>
                <a:effectLst>
                  <a:outerShdw blurRad="38100" dist="38100" dir="2700000" algn="tl">
                    <a:srgbClr val="000000">
                      <a:alpha val="43137"/>
                    </a:srgbClr>
                  </a:outerShdw>
                </a:effectLst>
              </a:rPr>
              <a:t>עָצַר</a:t>
            </a:r>
            <a:r>
              <a:rPr lang="en-US" sz="3200" b="1" dirty="0">
                <a:solidFill>
                  <a:srgbClr val="FF0000"/>
                </a:solidFill>
                <a:effectLst>
                  <a:outerShdw blurRad="38100" dist="38100" dir="2700000" algn="tl">
                    <a:srgbClr val="000000">
                      <a:alpha val="43137"/>
                    </a:srgbClr>
                  </a:outerShdw>
                </a:effectLst>
              </a:rPr>
              <a:t> </a:t>
            </a:r>
            <a:r>
              <a:rPr lang="en-US" sz="3200" b="1" i="0" u="none" strike="noStrike" baseline="0" dirty="0">
                <a:solidFill>
                  <a:srgbClr val="FF0000"/>
                </a:solidFill>
                <a:effectLst>
                  <a:outerShdw blurRad="38100" dist="38100" dir="2700000" algn="tl">
                    <a:srgbClr val="000000">
                      <a:alpha val="43137"/>
                    </a:srgbClr>
                  </a:outerShdw>
                </a:effectLst>
              </a:rPr>
              <a:t>‛</a:t>
            </a:r>
            <a:r>
              <a:rPr lang="en-US" sz="3200" b="1" i="0" u="none" strike="noStrike" baseline="0" dirty="0" err="1">
                <a:solidFill>
                  <a:srgbClr val="FF0000"/>
                </a:solidFill>
                <a:effectLst>
                  <a:outerShdw blurRad="38100" dist="38100" dir="2700000" algn="tl">
                    <a:srgbClr val="000000">
                      <a:alpha val="43137"/>
                    </a:srgbClr>
                  </a:outerShdw>
                </a:effectLst>
              </a:rPr>
              <a:t>âtzar</a:t>
            </a:r>
            <a:endParaRPr lang="en-US" sz="3200" b="1" i="0" u="none" strike="noStrike" baseline="0" dirty="0">
              <a:solidFill>
                <a:srgbClr val="FF0000"/>
              </a:solidFill>
              <a:effectLst>
                <a:outerShdw blurRad="38100" dist="38100" dir="2700000" algn="tl">
                  <a:srgbClr val="000000">
                    <a:alpha val="43137"/>
                  </a:srgbClr>
                </a:outerShdw>
              </a:effectLst>
            </a:endParaRPr>
          </a:p>
          <a:p>
            <a:pPr algn="ctr"/>
            <a:r>
              <a:rPr lang="en-US" sz="2000" b="0" i="0" u="none" strike="noStrike" baseline="0" dirty="0">
                <a:solidFill>
                  <a:srgbClr val="292F33"/>
                </a:solidFill>
                <a:effectLst>
                  <a:outerShdw blurRad="38100" dist="38100" dir="2700000" algn="tl">
                    <a:srgbClr val="000000">
                      <a:alpha val="43137"/>
                    </a:srgbClr>
                  </a:outerShdw>
                </a:effectLst>
              </a:rPr>
              <a:t>To stop, close, retain, end, complete</a:t>
            </a:r>
            <a:endParaRPr lang="en-US"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7294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E96E6E-C856-3835-1AB0-30F48181EBFD}"/>
              </a:ext>
            </a:extLst>
          </p:cNvPr>
          <p:cNvSpPr>
            <a:spLocks noGrp="1"/>
          </p:cNvSpPr>
          <p:nvPr>
            <p:ph idx="1"/>
          </p:nvPr>
        </p:nvSpPr>
        <p:spPr/>
        <p:txBody>
          <a:bodyPr>
            <a:normAutofit/>
          </a:bodyPr>
          <a:lstStyle/>
          <a:p>
            <a:pPr marL="457200" indent="-457200">
              <a:buFont typeface="Arial" panose="020B0604020202020204" pitchFamily="34" charset="0"/>
              <a:buChar char="•"/>
            </a:pPr>
            <a:r>
              <a:rPr lang="en-US" sz="3600" b="0" i="0" dirty="0">
                <a:solidFill>
                  <a:srgbClr val="000000"/>
                </a:solidFill>
              </a:rPr>
              <a:t>Literally to “make fat”</a:t>
            </a:r>
          </a:p>
          <a:p>
            <a:pPr marL="457200" indent="-457200">
              <a:buFont typeface="Arial" panose="020B0604020202020204" pitchFamily="34" charset="0"/>
              <a:buChar char="•"/>
            </a:pPr>
            <a:r>
              <a:rPr lang="en-US" sz="3600" b="0" i="0" dirty="0">
                <a:solidFill>
                  <a:srgbClr val="000000"/>
                </a:solidFill>
              </a:rPr>
              <a:t>New beginnings, not just completion (7),</a:t>
            </a:r>
            <a:br>
              <a:rPr lang="en-US" sz="3600" dirty="0">
                <a:solidFill>
                  <a:srgbClr val="000000"/>
                </a:solidFill>
              </a:rPr>
            </a:br>
            <a:r>
              <a:rPr lang="en-US" sz="3600" b="0" i="0" dirty="0">
                <a:solidFill>
                  <a:srgbClr val="000000"/>
                </a:solidFill>
              </a:rPr>
              <a:t>but overflowing (8)</a:t>
            </a:r>
          </a:p>
          <a:p>
            <a:pPr marL="457200" indent="-457200">
              <a:buFont typeface="Arial" panose="020B0604020202020204" pitchFamily="34" charset="0"/>
              <a:buChar char="•"/>
            </a:pPr>
            <a:r>
              <a:rPr lang="en-US" sz="3600" b="0" i="0" dirty="0">
                <a:solidFill>
                  <a:srgbClr val="000000"/>
                </a:solidFill>
              </a:rPr>
              <a:t>Becoming “fat” is having more than enough</a:t>
            </a:r>
          </a:p>
          <a:p>
            <a:pPr marL="457200" indent="-457200">
              <a:buFont typeface="Arial" panose="020B0604020202020204" pitchFamily="34" charset="0"/>
              <a:buChar char="•"/>
            </a:pPr>
            <a:r>
              <a:rPr lang="en-US" sz="3600" b="0" i="0" dirty="0">
                <a:solidFill>
                  <a:srgbClr val="000000"/>
                </a:solidFill>
              </a:rPr>
              <a:t>Moving from the temporary to the eternal, from natural time and space to the “</a:t>
            </a:r>
            <a:r>
              <a:rPr lang="en-US" sz="3600" dirty="0">
                <a:solidFill>
                  <a:srgbClr val="000000"/>
                </a:solidFill>
              </a:rPr>
              <a:t>Forever” </a:t>
            </a:r>
            <a:r>
              <a:rPr lang="en-US" sz="3600" b="0" i="0" dirty="0">
                <a:solidFill>
                  <a:srgbClr val="000000"/>
                </a:solidFill>
              </a:rPr>
              <a:t>realm.</a:t>
            </a:r>
          </a:p>
          <a:p>
            <a:pPr marL="457200" indent="-457200">
              <a:buFont typeface="Arial" panose="020B0604020202020204" pitchFamily="34" charset="0"/>
              <a:buChar char="•"/>
            </a:pPr>
            <a:r>
              <a:rPr lang="en-US" sz="3600" b="0" i="0" dirty="0">
                <a:solidFill>
                  <a:srgbClr val="000000"/>
                </a:solidFill>
              </a:rPr>
              <a:t>Eight takes one through a full cycle of seven and begins anew: the First Day – Yom Echad – of creation [again]</a:t>
            </a:r>
            <a:endParaRPr lang="en-US" sz="3600" dirty="0"/>
          </a:p>
        </p:txBody>
      </p:sp>
      <p:sp>
        <p:nvSpPr>
          <p:cNvPr id="3" name="Title 2">
            <a:extLst>
              <a:ext uri="{FF2B5EF4-FFF2-40B4-BE49-F238E27FC236}">
                <a16:creationId xmlns:a16="http://schemas.microsoft.com/office/drawing/2014/main" id="{A32007D6-698D-4D71-2455-5DF216BD397F}"/>
              </a:ext>
            </a:extLst>
          </p:cNvPr>
          <p:cNvSpPr>
            <a:spLocks noGrp="1"/>
          </p:cNvSpPr>
          <p:nvPr>
            <p:ph type="title"/>
          </p:nvPr>
        </p:nvSpPr>
        <p:spPr/>
        <p:txBody>
          <a:bodyPr>
            <a:normAutofit fontScale="90000"/>
          </a:bodyPr>
          <a:lstStyle/>
          <a:p>
            <a:pPr algn="ctr"/>
            <a:r>
              <a:rPr lang="en-US" dirty="0"/>
              <a:t>Eight – </a:t>
            </a:r>
            <a:r>
              <a:rPr lang="en-US" dirty="0" err="1"/>
              <a:t>Sh’monah</a:t>
            </a:r>
            <a:endParaRPr lang="en-US" dirty="0"/>
          </a:p>
        </p:txBody>
      </p:sp>
      <p:pic>
        <p:nvPicPr>
          <p:cNvPr id="1026" name="Picture 2">
            <a:extLst>
              <a:ext uri="{FF2B5EF4-FFF2-40B4-BE49-F238E27FC236}">
                <a16:creationId xmlns:a16="http://schemas.microsoft.com/office/drawing/2014/main" id="{6CF971D7-936A-DA60-931F-53924B3D70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1640" y="977945"/>
            <a:ext cx="2835728" cy="2835728"/>
          </a:xfrm>
          <a:prstGeom prst="rect">
            <a:avLst/>
          </a:prstGeom>
          <a:ln>
            <a:noFill/>
          </a:ln>
          <a:effectLst>
            <a:outerShdw blurRad="50800" dist="38100" dir="2700000" algn="tl" rotWithShape="0">
              <a:prstClr val="black">
                <a:alpha val="40000"/>
              </a:prstClr>
            </a:outerShdw>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000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p:cTn id="35"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7AC924-EAC9-DA47-4F39-8A59D1C446DA}"/>
              </a:ext>
            </a:extLst>
          </p:cNvPr>
          <p:cNvSpPr>
            <a:spLocks noGrp="1"/>
          </p:cNvSpPr>
          <p:nvPr>
            <p:ph idx="1"/>
          </p:nvPr>
        </p:nvSpPr>
        <p:spPr/>
        <p:txBody>
          <a:bodyPr>
            <a:normAutofit/>
          </a:bodyPr>
          <a:lstStyle/>
          <a:p>
            <a:pPr algn="l"/>
            <a:r>
              <a:rPr lang="en-US" sz="3600" baseline="30000" dirty="0">
                <a:solidFill>
                  <a:srgbClr val="000000"/>
                </a:solidFill>
              </a:rPr>
              <a:t>1</a:t>
            </a:r>
            <a:r>
              <a:rPr lang="en-US" sz="3600" dirty="0">
                <a:solidFill>
                  <a:srgbClr val="000000"/>
                </a:solidFill>
              </a:rPr>
              <a:t> Then I saw </a:t>
            </a:r>
            <a:r>
              <a:rPr lang="en-US" sz="3600" dirty="0">
                <a:solidFill>
                  <a:srgbClr val="FF0000"/>
                </a:solidFill>
                <a:highlight>
                  <a:srgbClr val="FFFF00"/>
                </a:highlight>
              </a:rPr>
              <a:t>a </a:t>
            </a:r>
            <a:r>
              <a:rPr lang="en-US" sz="3600" b="1" u="sng" dirty="0">
                <a:solidFill>
                  <a:srgbClr val="FF0000"/>
                </a:solidFill>
                <a:highlight>
                  <a:srgbClr val="FFFF00"/>
                </a:highlight>
              </a:rPr>
              <a:t>NEW</a:t>
            </a:r>
            <a:r>
              <a:rPr lang="en-US" sz="3600" dirty="0">
                <a:solidFill>
                  <a:srgbClr val="FF0000"/>
                </a:solidFill>
                <a:highlight>
                  <a:srgbClr val="FFFF00"/>
                </a:highlight>
              </a:rPr>
              <a:t> heaven and a </a:t>
            </a:r>
            <a:r>
              <a:rPr lang="en-US" sz="3600" b="1" u="sng" dirty="0">
                <a:solidFill>
                  <a:srgbClr val="FF0000"/>
                </a:solidFill>
                <a:highlight>
                  <a:srgbClr val="FFFF00"/>
                </a:highlight>
              </a:rPr>
              <a:t>NEW</a:t>
            </a:r>
            <a:r>
              <a:rPr lang="en-US" sz="3600" dirty="0">
                <a:solidFill>
                  <a:srgbClr val="FF0000"/>
                </a:solidFill>
                <a:highlight>
                  <a:srgbClr val="FFFF00"/>
                </a:highlight>
              </a:rPr>
              <a:t> earth</a:t>
            </a:r>
            <a:r>
              <a:rPr lang="en-US" sz="3600" dirty="0">
                <a:solidFill>
                  <a:srgbClr val="000000"/>
                </a:solidFill>
              </a:rPr>
              <a:t>, for the old heaven and the old earth had passed away, and the sea was no longer there. </a:t>
            </a:r>
            <a:r>
              <a:rPr lang="en-US" sz="3600" baseline="30000" dirty="0">
                <a:solidFill>
                  <a:srgbClr val="000000"/>
                </a:solidFill>
              </a:rPr>
              <a:t>2 </a:t>
            </a:r>
            <a:r>
              <a:rPr lang="en-US" sz="3600" dirty="0">
                <a:solidFill>
                  <a:srgbClr val="000000"/>
                </a:solidFill>
              </a:rPr>
              <a:t>Also I saw the holy city, </a:t>
            </a:r>
            <a:r>
              <a:rPr lang="en-US" sz="3600" b="1" u="sng" dirty="0">
                <a:solidFill>
                  <a:srgbClr val="FF0000"/>
                </a:solidFill>
                <a:highlight>
                  <a:srgbClr val="FFFF00"/>
                </a:highlight>
              </a:rPr>
              <a:t>NEW</a:t>
            </a:r>
            <a:r>
              <a:rPr lang="en-US" sz="3600" dirty="0">
                <a:solidFill>
                  <a:srgbClr val="FF0000"/>
                </a:solidFill>
                <a:highlight>
                  <a:srgbClr val="FFFF00"/>
                </a:highlight>
              </a:rPr>
              <a:t> Yerushalayim</a:t>
            </a:r>
            <a:r>
              <a:rPr lang="en-US" sz="3600" dirty="0">
                <a:solidFill>
                  <a:srgbClr val="000000"/>
                </a:solidFill>
              </a:rPr>
              <a:t>, coming down out of heaven from God, </a:t>
            </a:r>
            <a:r>
              <a:rPr lang="en-US" sz="3600" dirty="0">
                <a:solidFill>
                  <a:srgbClr val="FF0000"/>
                </a:solidFill>
                <a:highlight>
                  <a:srgbClr val="FFFF00"/>
                </a:highlight>
              </a:rPr>
              <a:t>prepared like a bride beautifully dressed for her husband</a:t>
            </a:r>
            <a:r>
              <a:rPr lang="en-US" sz="3600" dirty="0">
                <a:solidFill>
                  <a:srgbClr val="000000"/>
                </a:solidFill>
              </a:rPr>
              <a:t>.</a:t>
            </a:r>
          </a:p>
        </p:txBody>
      </p:sp>
      <p:sp>
        <p:nvSpPr>
          <p:cNvPr id="3" name="Title 2">
            <a:extLst>
              <a:ext uri="{FF2B5EF4-FFF2-40B4-BE49-F238E27FC236}">
                <a16:creationId xmlns:a16="http://schemas.microsoft.com/office/drawing/2014/main" id="{657F9581-5542-4A6E-0403-F1E1E6DDC2D0}"/>
              </a:ext>
            </a:extLst>
          </p:cNvPr>
          <p:cNvSpPr>
            <a:spLocks noGrp="1"/>
          </p:cNvSpPr>
          <p:nvPr>
            <p:ph type="title"/>
          </p:nvPr>
        </p:nvSpPr>
        <p:spPr/>
        <p:txBody>
          <a:bodyPr>
            <a:normAutofit fontScale="90000"/>
          </a:bodyPr>
          <a:lstStyle/>
          <a:p>
            <a:pPr algn="ctr"/>
            <a:r>
              <a:rPr lang="en-US" dirty="0"/>
              <a:t>Revelation 21</a:t>
            </a:r>
          </a:p>
        </p:txBody>
      </p:sp>
    </p:spTree>
    <p:extLst>
      <p:ext uri="{BB962C8B-B14F-4D97-AF65-F5344CB8AC3E}">
        <p14:creationId xmlns:p14="http://schemas.microsoft.com/office/powerpoint/2010/main" val="1579390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947C9-1C2C-1D1D-3EE2-0F3F39C359C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0DAF48-6AED-8940-3387-754C1A50FF52}"/>
              </a:ext>
            </a:extLst>
          </p:cNvPr>
          <p:cNvSpPr>
            <a:spLocks noGrp="1"/>
          </p:cNvSpPr>
          <p:nvPr>
            <p:ph idx="1"/>
          </p:nvPr>
        </p:nvSpPr>
        <p:spPr/>
        <p:txBody>
          <a:bodyPr>
            <a:normAutofit/>
          </a:bodyPr>
          <a:lstStyle/>
          <a:p>
            <a:pPr algn="l"/>
            <a:r>
              <a:rPr lang="en-US" sz="3600" baseline="30000" dirty="0">
                <a:solidFill>
                  <a:srgbClr val="000000"/>
                </a:solidFill>
              </a:rPr>
              <a:t>3 </a:t>
            </a:r>
            <a:r>
              <a:rPr lang="en-US" sz="3600" dirty="0">
                <a:solidFill>
                  <a:srgbClr val="000000"/>
                </a:solidFill>
              </a:rPr>
              <a:t>I heard a loud voice from the throne say, “See! God’s </a:t>
            </a:r>
            <a:r>
              <a:rPr lang="en-US" sz="3600" dirty="0" err="1">
                <a:solidFill>
                  <a:srgbClr val="000000"/>
                </a:solidFill>
              </a:rPr>
              <a:t>Sh’khinah</a:t>
            </a:r>
            <a:r>
              <a:rPr lang="en-US" sz="3600" dirty="0">
                <a:solidFill>
                  <a:srgbClr val="000000"/>
                </a:solidFill>
              </a:rPr>
              <a:t> is with mankind, and </a:t>
            </a:r>
            <a:r>
              <a:rPr lang="en-US" sz="3600" b="1" u="sng" dirty="0">
                <a:solidFill>
                  <a:srgbClr val="FF0000"/>
                </a:solidFill>
                <a:highlight>
                  <a:srgbClr val="FFFF00"/>
                </a:highlight>
              </a:rPr>
              <a:t>HE WILL LIVE WITH THEM</a:t>
            </a:r>
            <a:r>
              <a:rPr lang="en-US" sz="3600" dirty="0">
                <a:solidFill>
                  <a:srgbClr val="000000"/>
                </a:solidFill>
              </a:rPr>
              <a:t>. They will be His people, and He Himself, God-with-them, will be their God.</a:t>
            </a:r>
          </a:p>
          <a:p>
            <a:pPr algn="l"/>
            <a:r>
              <a:rPr lang="en-US" sz="3600" baseline="30000" dirty="0">
                <a:solidFill>
                  <a:srgbClr val="000000"/>
                </a:solidFill>
              </a:rPr>
              <a:t>4 </a:t>
            </a:r>
            <a:r>
              <a:rPr lang="en-US" sz="3600" dirty="0">
                <a:solidFill>
                  <a:srgbClr val="000000"/>
                </a:solidFill>
              </a:rPr>
              <a:t>He will </a:t>
            </a:r>
            <a:r>
              <a:rPr lang="en-US" sz="3600" b="1" u="sng" dirty="0">
                <a:solidFill>
                  <a:srgbClr val="FF0000"/>
                </a:solidFill>
                <a:highlight>
                  <a:srgbClr val="FFFF00"/>
                </a:highlight>
              </a:rPr>
              <a:t>WIPE AWAY EVERY TEAR</a:t>
            </a:r>
            <a:r>
              <a:rPr lang="en-US" sz="3600" dirty="0">
                <a:solidFill>
                  <a:srgbClr val="000000"/>
                </a:solidFill>
              </a:rPr>
              <a:t> from their eyes.</a:t>
            </a:r>
          </a:p>
          <a:p>
            <a:pPr algn="l"/>
            <a:r>
              <a:rPr lang="en-US" sz="3600" dirty="0">
                <a:solidFill>
                  <a:srgbClr val="000000"/>
                </a:solidFill>
              </a:rPr>
              <a:t>There will </a:t>
            </a:r>
            <a:r>
              <a:rPr lang="en-US" sz="3600" b="1" u="sng" dirty="0">
                <a:solidFill>
                  <a:srgbClr val="FF0000"/>
                </a:solidFill>
                <a:highlight>
                  <a:srgbClr val="FFFF00"/>
                </a:highlight>
              </a:rPr>
              <a:t>NO LONGER BE ANY DEATH</a:t>
            </a:r>
            <a:r>
              <a:rPr lang="en-US" sz="3600" dirty="0">
                <a:solidFill>
                  <a:srgbClr val="000000"/>
                </a:solidFill>
              </a:rPr>
              <a:t>; and there will </a:t>
            </a:r>
            <a:r>
              <a:rPr lang="en-US" sz="3600" b="1" u="sng" dirty="0">
                <a:solidFill>
                  <a:srgbClr val="FF0000"/>
                </a:solidFill>
                <a:highlight>
                  <a:srgbClr val="FFFF00"/>
                </a:highlight>
              </a:rPr>
              <a:t>NO LONGER BE ANY MOURNING, CRYING OR PAIN</a:t>
            </a:r>
            <a:r>
              <a:rPr lang="en-US" sz="3600" dirty="0">
                <a:solidFill>
                  <a:srgbClr val="000000"/>
                </a:solidFill>
              </a:rPr>
              <a:t>;</a:t>
            </a:r>
          </a:p>
          <a:p>
            <a:pPr algn="l"/>
            <a:r>
              <a:rPr lang="en-US" sz="3600" b="1" u="sng" dirty="0">
                <a:solidFill>
                  <a:srgbClr val="FF0000"/>
                </a:solidFill>
                <a:highlight>
                  <a:srgbClr val="FFFF00"/>
                </a:highlight>
              </a:rPr>
              <a:t>BECAUSE THE OLD ORDER HAS PASSED AWAY</a:t>
            </a:r>
            <a:r>
              <a:rPr lang="en-US" sz="3600" dirty="0">
                <a:solidFill>
                  <a:srgbClr val="000000"/>
                </a:solidFill>
              </a:rPr>
              <a:t>.”</a:t>
            </a:r>
          </a:p>
          <a:p>
            <a:endParaRPr lang="en-US" sz="3600" dirty="0"/>
          </a:p>
        </p:txBody>
      </p:sp>
      <p:sp>
        <p:nvSpPr>
          <p:cNvPr id="3" name="Title 2">
            <a:extLst>
              <a:ext uri="{FF2B5EF4-FFF2-40B4-BE49-F238E27FC236}">
                <a16:creationId xmlns:a16="http://schemas.microsoft.com/office/drawing/2014/main" id="{947DB08A-4620-4044-81EA-B8A34D10E4E8}"/>
              </a:ext>
            </a:extLst>
          </p:cNvPr>
          <p:cNvSpPr>
            <a:spLocks noGrp="1"/>
          </p:cNvSpPr>
          <p:nvPr>
            <p:ph type="title"/>
          </p:nvPr>
        </p:nvSpPr>
        <p:spPr/>
        <p:txBody>
          <a:bodyPr>
            <a:normAutofit fontScale="90000"/>
          </a:bodyPr>
          <a:lstStyle/>
          <a:p>
            <a:pPr algn="ctr"/>
            <a:r>
              <a:rPr lang="en-US" dirty="0"/>
              <a:t>Revelation 21</a:t>
            </a:r>
          </a:p>
        </p:txBody>
      </p:sp>
    </p:spTree>
    <p:extLst>
      <p:ext uri="{BB962C8B-B14F-4D97-AF65-F5344CB8AC3E}">
        <p14:creationId xmlns:p14="http://schemas.microsoft.com/office/powerpoint/2010/main" val="2511132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7AC924-EAC9-DA47-4F39-8A59D1C446DA}"/>
              </a:ext>
            </a:extLst>
          </p:cNvPr>
          <p:cNvSpPr>
            <a:spLocks noGrp="1"/>
          </p:cNvSpPr>
          <p:nvPr>
            <p:ph idx="1"/>
          </p:nvPr>
        </p:nvSpPr>
        <p:spPr/>
        <p:txBody>
          <a:bodyPr>
            <a:normAutofit/>
          </a:bodyPr>
          <a:lstStyle/>
          <a:p>
            <a:pPr algn="l"/>
            <a:r>
              <a:rPr lang="en-US" sz="3600" baseline="30000" dirty="0">
                <a:solidFill>
                  <a:srgbClr val="000000"/>
                </a:solidFill>
              </a:rPr>
              <a:t>5 </a:t>
            </a:r>
            <a:r>
              <a:rPr lang="en-US" sz="3600" dirty="0">
                <a:solidFill>
                  <a:srgbClr val="000000"/>
                </a:solidFill>
              </a:rPr>
              <a:t>Then the One sitting on the throne said, </a:t>
            </a:r>
            <a:r>
              <a:rPr lang="en-US" sz="3600" b="1" u="sng" dirty="0">
                <a:solidFill>
                  <a:srgbClr val="FF0000"/>
                </a:solidFill>
                <a:highlight>
                  <a:srgbClr val="FFFF00"/>
                </a:highlight>
              </a:rPr>
              <a:t>“LOOK! I AM MAKING EVERYTHING NEW!</a:t>
            </a:r>
            <a:r>
              <a:rPr lang="en-US" sz="3600" b="1" dirty="0">
                <a:solidFill>
                  <a:srgbClr val="FF0000"/>
                </a:solidFill>
                <a:highlight>
                  <a:srgbClr val="FFFF00"/>
                </a:highlight>
              </a:rPr>
              <a:t>”</a:t>
            </a:r>
            <a:r>
              <a:rPr lang="en-US" sz="3600" b="1" dirty="0">
                <a:solidFill>
                  <a:srgbClr val="000000"/>
                </a:solidFill>
              </a:rPr>
              <a:t> </a:t>
            </a:r>
            <a:r>
              <a:rPr lang="en-US" sz="3600" dirty="0">
                <a:solidFill>
                  <a:srgbClr val="000000"/>
                </a:solidFill>
              </a:rPr>
              <a:t>Also, he said, “Write, ‘These words are true and trustworthy!’” </a:t>
            </a:r>
            <a:r>
              <a:rPr lang="en-US" sz="3600" baseline="30000" dirty="0">
                <a:solidFill>
                  <a:srgbClr val="000000"/>
                </a:solidFill>
              </a:rPr>
              <a:t>6 </a:t>
            </a:r>
            <a:r>
              <a:rPr lang="en-US" sz="3600" dirty="0">
                <a:solidFill>
                  <a:srgbClr val="000000"/>
                </a:solidFill>
              </a:rPr>
              <a:t>And he said to me, “</a:t>
            </a:r>
            <a:r>
              <a:rPr lang="en-US" sz="3600" b="1" u="sng" dirty="0">
                <a:solidFill>
                  <a:srgbClr val="FF0000"/>
                </a:solidFill>
                <a:highlight>
                  <a:srgbClr val="FFFF00"/>
                </a:highlight>
              </a:rPr>
              <a:t>IT IS DONE</a:t>
            </a:r>
            <a:r>
              <a:rPr lang="en-US" sz="3600" b="1" dirty="0">
                <a:solidFill>
                  <a:srgbClr val="FF0000"/>
                </a:solidFill>
                <a:highlight>
                  <a:srgbClr val="FFFF00"/>
                </a:highlight>
              </a:rPr>
              <a:t> [completed: </a:t>
            </a:r>
            <a:r>
              <a:rPr lang="he-IL" sz="3600" b="1" dirty="0">
                <a:solidFill>
                  <a:srgbClr val="FF0000"/>
                </a:solidFill>
                <a:highlight>
                  <a:srgbClr val="FFFF00"/>
                </a:highlight>
              </a:rPr>
              <a:t>עָצַר</a:t>
            </a:r>
            <a:r>
              <a:rPr lang="en-US" sz="3600" b="1" dirty="0">
                <a:solidFill>
                  <a:srgbClr val="FF0000"/>
                </a:solidFill>
                <a:highlight>
                  <a:srgbClr val="FFFF00"/>
                </a:highlight>
              </a:rPr>
              <a:t> – </a:t>
            </a:r>
            <a:r>
              <a:rPr lang="en-US" sz="3600" b="1" dirty="0" err="1">
                <a:solidFill>
                  <a:srgbClr val="FF0000"/>
                </a:solidFill>
                <a:highlight>
                  <a:srgbClr val="FFFF00"/>
                </a:highlight>
              </a:rPr>
              <a:t>atzar</a:t>
            </a:r>
            <a:r>
              <a:rPr lang="en-US" sz="3600" b="1" dirty="0">
                <a:solidFill>
                  <a:srgbClr val="FF0000"/>
                </a:solidFill>
                <a:highlight>
                  <a:srgbClr val="FFFF00"/>
                </a:highlight>
              </a:rPr>
              <a:t>]</a:t>
            </a:r>
            <a:r>
              <a:rPr lang="en-US" sz="3600" dirty="0">
                <a:solidFill>
                  <a:srgbClr val="000000"/>
                </a:solidFill>
              </a:rPr>
              <a:t>!</a:t>
            </a:r>
          </a:p>
          <a:p>
            <a:pPr algn="l"/>
            <a:r>
              <a:rPr lang="en-US" sz="3600" dirty="0">
                <a:solidFill>
                  <a:srgbClr val="FF0000"/>
                </a:solidFill>
                <a:highlight>
                  <a:srgbClr val="FFFF00"/>
                </a:highlight>
              </a:rPr>
              <a:t>I am the ‘A’ and the ‘Z,’ the </a:t>
            </a:r>
            <a:r>
              <a:rPr lang="en-US" sz="3600" b="1" u="sng" dirty="0">
                <a:solidFill>
                  <a:srgbClr val="FF0000"/>
                </a:solidFill>
                <a:highlight>
                  <a:srgbClr val="FFFF00"/>
                </a:highlight>
              </a:rPr>
              <a:t>BEGINNING AND THE END</a:t>
            </a:r>
            <a:r>
              <a:rPr lang="en-US" sz="3600" dirty="0">
                <a:solidFill>
                  <a:srgbClr val="000000"/>
                </a:solidFill>
              </a:rPr>
              <a:t>. </a:t>
            </a:r>
          </a:p>
          <a:p>
            <a:pPr algn="l"/>
            <a:r>
              <a:rPr lang="en-US" sz="3600" b="1" u="sng" dirty="0">
                <a:solidFill>
                  <a:srgbClr val="FF0000"/>
                </a:solidFill>
                <a:highlight>
                  <a:srgbClr val="FFFF00"/>
                </a:highlight>
              </a:rPr>
              <a:t>TO ANYONE WHO IS THIRSTY I MYSELF WILL GIVE WATER FREE OF CHARGE FROM THE FOUNTAIN OF LIFE</a:t>
            </a:r>
            <a:r>
              <a:rPr lang="en-US" sz="3600" dirty="0">
                <a:solidFill>
                  <a:srgbClr val="000000"/>
                </a:solidFill>
              </a:rPr>
              <a:t>.</a:t>
            </a:r>
          </a:p>
        </p:txBody>
      </p:sp>
      <p:sp>
        <p:nvSpPr>
          <p:cNvPr id="3" name="Title 2">
            <a:extLst>
              <a:ext uri="{FF2B5EF4-FFF2-40B4-BE49-F238E27FC236}">
                <a16:creationId xmlns:a16="http://schemas.microsoft.com/office/drawing/2014/main" id="{657F9581-5542-4A6E-0403-F1E1E6DDC2D0}"/>
              </a:ext>
            </a:extLst>
          </p:cNvPr>
          <p:cNvSpPr>
            <a:spLocks noGrp="1"/>
          </p:cNvSpPr>
          <p:nvPr>
            <p:ph type="title"/>
          </p:nvPr>
        </p:nvSpPr>
        <p:spPr/>
        <p:txBody>
          <a:bodyPr>
            <a:normAutofit fontScale="90000"/>
          </a:bodyPr>
          <a:lstStyle/>
          <a:p>
            <a:pPr algn="ctr"/>
            <a:r>
              <a:rPr lang="en-US" dirty="0"/>
              <a:t>Revelation 21</a:t>
            </a:r>
          </a:p>
        </p:txBody>
      </p:sp>
    </p:spTree>
    <p:extLst>
      <p:ext uri="{BB962C8B-B14F-4D97-AF65-F5344CB8AC3E}">
        <p14:creationId xmlns:p14="http://schemas.microsoft.com/office/powerpoint/2010/main" val="178170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p:cTn id="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A8823-27A5-25CA-AB0E-76EF036EEB1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F57A08-FB61-8B0D-388E-35CEAB5C2DEC}"/>
              </a:ext>
            </a:extLst>
          </p:cNvPr>
          <p:cNvSpPr>
            <a:spLocks noGrp="1"/>
          </p:cNvSpPr>
          <p:nvPr>
            <p:ph idx="1"/>
          </p:nvPr>
        </p:nvSpPr>
        <p:spPr/>
        <p:txBody>
          <a:bodyPr>
            <a:normAutofit/>
          </a:bodyPr>
          <a:lstStyle/>
          <a:p>
            <a:pPr algn="l"/>
            <a:r>
              <a:rPr lang="en-US" sz="4800" baseline="30000" dirty="0">
                <a:solidFill>
                  <a:srgbClr val="000000"/>
                </a:solidFill>
              </a:rPr>
              <a:t>7 </a:t>
            </a:r>
            <a:r>
              <a:rPr lang="en-US" sz="4800" dirty="0">
                <a:solidFill>
                  <a:srgbClr val="000000"/>
                </a:solidFill>
              </a:rPr>
              <a:t>He who wins the victory will receive these things, and </a:t>
            </a:r>
            <a:r>
              <a:rPr lang="en-US" sz="4800" dirty="0">
                <a:solidFill>
                  <a:srgbClr val="FF0000"/>
                </a:solidFill>
                <a:highlight>
                  <a:srgbClr val="FFFF00"/>
                </a:highlight>
              </a:rPr>
              <a:t>I will be his God, and </a:t>
            </a:r>
            <a:r>
              <a:rPr lang="en-US" sz="4800" b="1" u="sng" dirty="0">
                <a:solidFill>
                  <a:srgbClr val="FF0000"/>
                </a:solidFill>
                <a:highlight>
                  <a:srgbClr val="FFFF00"/>
                </a:highlight>
              </a:rPr>
              <a:t>HE WILL BE MY SON</a:t>
            </a:r>
            <a:r>
              <a:rPr lang="en-US" sz="3600" dirty="0">
                <a:solidFill>
                  <a:srgbClr val="000000"/>
                </a:solidFill>
              </a:rPr>
              <a:t>.</a:t>
            </a:r>
            <a:endParaRPr lang="en-US" sz="3600" dirty="0"/>
          </a:p>
        </p:txBody>
      </p:sp>
      <p:sp>
        <p:nvSpPr>
          <p:cNvPr id="3" name="Title 2">
            <a:extLst>
              <a:ext uri="{FF2B5EF4-FFF2-40B4-BE49-F238E27FC236}">
                <a16:creationId xmlns:a16="http://schemas.microsoft.com/office/drawing/2014/main" id="{844E00B9-BBE9-ABBE-C098-7F5890EEA51B}"/>
              </a:ext>
            </a:extLst>
          </p:cNvPr>
          <p:cNvSpPr>
            <a:spLocks noGrp="1"/>
          </p:cNvSpPr>
          <p:nvPr>
            <p:ph type="title"/>
          </p:nvPr>
        </p:nvSpPr>
        <p:spPr/>
        <p:txBody>
          <a:bodyPr>
            <a:normAutofit fontScale="90000"/>
          </a:bodyPr>
          <a:lstStyle/>
          <a:p>
            <a:pPr algn="ctr"/>
            <a:r>
              <a:rPr lang="en-US" dirty="0"/>
              <a:t>Revelation 21</a:t>
            </a:r>
          </a:p>
        </p:txBody>
      </p:sp>
    </p:spTree>
    <p:extLst>
      <p:ext uri="{BB962C8B-B14F-4D97-AF65-F5344CB8AC3E}">
        <p14:creationId xmlns:p14="http://schemas.microsoft.com/office/powerpoint/2010/main" val="611867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marL="0" indent="0">
              <a:buNone/>
            </a:pPr>
            <a:r>
              <a:rPr lang="en-US" sz="4000" b="1" baseline="30000" dirty="0"/>
              <a:t>4 </a:t>
            </a:r>
            <a:r>
              <a:rPr lang="en-US" sz="4000" dirty="0"/>
              <a:t>In the Messiah, </a:t>
            </a:r>
            <a:r>
              <a:rPr lang="en-US" sz="4000" b="1" u="sng" dirty="0">
                <a:solidFill>
                  <a:srgbClr val="FF0000"/>
                </a:solidFill>
                <a:highlight>
                  <a:srgbClr val="FFFF00"/>
                </a:highlight>
              </a:rPr>
              <a:t>HE CHOSE US</a:t>
            </a:r>
            <a:r>
              <a:rPr lang="en-US" sz="4000" b="1" dirty="0">
                <a:solidFill>
                  <a:srgbClr val="FF0000"/>
                </a:solidFill>
                <a:highlight>
                  <a:srgbClr val="FFFF00"/>
                </a:highlight>
              </a:rPr>
              <a:t> </a:t>
            </a:r>
            <a:r>
              <a:rPr lang="en-US" sz="4000" dirty="0">
                <a:solidFill>
                  <a:srgbClr val="FF0000"/>
                </a:solidFill>
                <a:highlight>
                  <a:srgbClr val="FFFF00"/>
                </a:highlight>
              </a:rPr>
              <a:t>IN LOVE BEFORE THE CREATION OF THE UNIVERSE </a:t>
            </a:r>
            <a:r>
              <a:rPr lang="en-US" sz="4000" b="1" u="sng" dirty="0">
                <a:solidFill>
                  <a:srgbClr val="FF0000"/>
                </a:solidFill>
                <a:highlight>
                  <a:srgbClr val="FFFF00"/>
                </a:highlight>
              </a:rPr>
              <a:t>TO BE</a:t>
            </a:r>
            <a:r>
              <a:rPr lang="en-US" sz="4000" b="1" dirty="0">
                <a:solidFill>
                  <a:srgbClr val="FF0000"/>
                </a:solidFill>
                <a:highlight>
                  <a:srgbClr val="FFFF00"/>
                </a:highlight>
              </a:rPr>
              <a:t> </a:t>
            </a:r>
            <a:r>
              <a:rPr lang="en-US" sz="4000" dirty="0">
                <a:solidFill>
                  <a:srgbClr val="FF0000"/>
                </a:solidFill>
                <a:highlight>
                  <a:srgbClr val="FFFF00"/>
                </a:highlight>
              </a:rPr>
              <a:t>HOLY AND WITHOUT DEFECT </a:t>
            </a:r>
            <a:r>
              <a:rPr lang="en-US" sz="4000" b="1" u="sng" dirty="0">
                <a:solidFill>
                  <a:srgbClr val="FF0000"/>
                </a:solidFill>
                <a:highlight>
                  <a:srgbClr val="FFFF00"/>
                </a:highlight>
              </a:rPr>
              <a:t>IN HIS PRESENCE</a:t>
            </a:r>
            <a:r>
              <a:rPr lang="en-US" sz="4000" dirty="0"/>
              <a:t>.</a:t>
            </a:r>
          </a:p>
          <a:p>
            <a:pPr marL="0" indent="0">
              <a:buNone/>
            </a:pPr>
            <a:r>
              <a:rPr lang="en-US" sz="4000" b="1" baseline="30000" dirty="0"/>
              <a:t>5 </a:t>
            </a:r>
            <a:r>
              <a:rPr lang="en-US" sz="4000" dirty="0">
                <a:solidFill>
                  <a:srgbClr val="FF0000"/>
                </a:solidFill>
                <a:highlight>
                  <a:srgbClr val="FFFF00"/>
                </a:highlight>
              </a:rPr>
              <a:t>HE DETERMINED IN ADVANCE THAT </a:t>
            </a:r>
            <a:r>
              <a:rPr lang="en-US" sz="4000" b="1" u="sng" dirty="0">
                <a:solidFill>
                  <a:srgbClr val="FF0000"/>
                </a:solidFill>
                <a:highlight>
                  <a:srgbClr val="FFFF00"/>
                </a:highlight>
              </a:rPr>
              <a:t>THROUGH YESHUA</a:t>
            </a:r>
            <a:r>
              <a:rPr lang="en-US" sz="4000" dirty="0">
                <a:solidFill>
                  <a:srgbClr val="FF0000"/>
                </a:solidFill>
                <a:highlight>
                  <a:srgbClr val="FFFF00"/>
                </a:highlight>
              </a:rPr>
              <a:t> THE MESSIAH, </a:t>
            </a:r>
            <a:r>
              <a:rPr lang="en-US" sz="5400" b="1" u="sng" dirty="0">
                <a:solidFill>
                  <a:srgbClr val="FF0000"/>
                </a:solidFill>
                <a:highlight>
                  <a:srgbClr val="FFFF00"/>
                </a:highlight>
              </a:rPr>
              <a:t>WE WOULD BE HIS SONS</a:t>
            </a:r>
            <a:r>
              <a:rPr lang="en-US" sz="4000" dirty="0"/>
              <a:t> — in keeping with his pleasure and purpose —</a:t>
            </a:r>
          </a:p>
          <a:p>
            <a:pPr marL="0" indent="0">
              <a:buNone/>
            </a:pPr>
            <a:endParaRPr lang="en-US" sz="4000" dirty="0"/>
          </a:p>
          <a:p>
            <a:pPr algn="ctr"/>
            <a:r>
              <a:rPr lang="en-US" sz="4000" dirty="0"/>
              <a:t>Romans 8</a:t>
            </a:r>
          </a:p>
          <a:p>
            <a:r>
              <a:rPr lang="en-US" sz="4000" dirty="0"/>
              <a:t>18 I don’t think the sufferings we are going through now are even worth comparing with the glory that will be revealed to us in the future. 19 </a:t>
            </a:r>
            <a:r>
              <a:rPr lang="en-US" sz="4000" dirty="0">
                <a:solidFill>
                  <a:srgbClr val="FF0000"/>
                </a:solidFill>
                <a:highlight>
                  <a:srgbClr val="FFFF00"/>
                </a:highlight>
              </a:rPr>
              <a:t>The creation waits eagerly for the sons of God to be revealed</a:t>
            </a:r>
          </a:p>
        </p:txBody>
      </p:sp>
      <p:sp>
        <p:nvSpPr>
          <p:cNvPr id="6" name="Title 1">
            <a:extLst>
              <a:ext uri="{FF2B5EF4-FFF2-40B4-BE49-F238E27FC236}">
                <a16:creationId xmlns:a16="http://schemas.microsoft.com/office/drawing/2014/main" id="{31A5B422-8FFB-071B-2176-B2BD1E386894}"/>
              </a:ext>
            </a:extLst>
          </p:cNvPr>
          <p:cNvSpPr>
            <a:spLocks noGrp="1"/>
          </p:cNvSpPr>
          <p:nvPr>
            <p:ph type="title"/>
          </p:nvPr>
        </p:nvSpPr>
        <p:spPr/>
        <p:txBody>
          <a:bodyPr>
            <a:noAutofit/>
          </a:bodyPr>
          <a:lstStyle/>
          <a:p>
            <a:r>
              <a:rPr lang="en-US" sz="4800" dirty="0"/>
              <a:t>Ephesians 1 – God’s Plan of Redemption</a:t>
            </a:r>
          </a:p>
        </p:txBody>
      </p:sp>
    </p:spTree>
    <p:extLst>
      <p:ext uri="{BB962C8B-B14F-4D97-AF65-F5344CB8AC3E}">
        <p14:creationId xmlns:p14="http://schemas.microsoft.com/office/powerpoint/2010/main" val="264039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ukkot - Sukkot &amp; Simchat Torah">
            <a:extLst>
              <a:ext uri="{FF2B5EF4-FFF2-40B4-BE49-F238E27FC236}">
                <a16:creationId xmlns:a16="http://schemas.microsoft.com/office/drawing/2014/main" id="{640B3C00-E261-D12D-DA85-850D1A1A48E6}"/>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tretch/>
        </p:blipFill>
        <p:spPr bwMode="auto">
          <a:xfrm>
            <a:off x="0" y="0"/>
            <a:ext cx="12141391" cy="6858000"/>
          </a:xfrm>
          <a:prstGeom prst="rect">
            <a:avLst/>
          </a:prstGeom>
          <a:ln>
            <a:noFill/>
          </a:ln>
          <a:effectLst>
            <a:softEdge rad="112500"/>
          </a:effectLst>
        </p:spPr>
      </p:pic>
      <p:sp>
        <p:nvSpPr>
          <p:cNvPr id="3" name="Content Placeholder 2"/>
          <p:cNvSpPr>
            <a:spLocks noGrp="1"/>
          </p:cNvSpPr>
          <p:nvPr>
            <p:ph idx="1"/>
          </p:nvPr>
        </p:nvSpPr>
        <p:spPr/>
        <p:txBody>
          <a:bodyPr>
            <a:noAutofit/>
          </a:bodyPr>
          <a:lstStyle/>
          <a:p>
            <a:pPr marL="685800" indent="-685800">
              <a:buFont typeface="Arial" panose="020B0604020202020204" pitchFamily="34" charset="0"/>
              <a:buChar char="•"/>
            </a:pPr>
            <a:r>
              <a:rPr lang="en-US" sz="4300" dirty="0"/>
              <a:t>The Book of Revelation reveals the </a:t>
            </a:r>
            <a:r>
              <a:rPr lang="en-US" sz="4300" dirty="0">
                <a:solidFill>
                  <a:srgbClr val="FF0000"/>
                </a:solidFill>
                <a:highlight>
                  <a:srgbClr val="FFFF00"/>
                </a:highlight>
              </a:rPr>
              <a:t>FINAL SUKKOT, HOSHANA RABBAH, &amp; ATZERET</a:t>
            </a:r>
          </a:p>
          <a:p>
            <a:pPr marL="685800" indent="-685800">
              <a:buFont typeface="Arial" panose="020B0604020202020204" pitchFamily="34" charset="0"/>
              <a:buChar char="•"/>
            </a:pPr>
            <a:r>
              <a:rPr lang="en-US" sz="4300" dirty="0"/>
              <a:t>It will commence with God coming to </a:t>
            </a:r>
            <a:r>
              <a:rPr lang="en-US" sz="4300" dirty="0">
                <a:solidFill>
                  <a:srgbClr val="FF0000"/>
                </a:solidFill>
                <a:highlight>
                  <a:srgbClr val="FFFF00"/>
                </a:highlight>
              </a:rPr>
              <a:t>TABERNACLE</a:t>
            </a:r>
            <a:r>
              <a:rPr lang="en-US" sz="4300" dirty="0"/>
              <a:t> – to </a:t>
            </a:r>
            <a:r>
              <a:rPr lang="en-US" sz="4300" dirty="0">
                <a:solidFill>
                  <a:srgbClr val="FF0000"/>
                </a:solidFill>
                <a:highlight>
                  <a:srgbClr val="FFFF00"/>
                </a:highlight>
              </a:rPr>
              <a:t>DWELL</a:t>
            </a:r>
            <a:r>
              <a:rPr lang="en-US" sz="4300" dirty="0"/>
              <a:t> with His people and His people will </a:t>
            </a:r>
            <a:r>
              <a:rPr lang="en-US" sz="4300" dirty="0">
                <a:solidFill>
                  <a:srgbClr val="FF0000"/>
                </a:solidFill>
                <a:highlight>
                  <a:srgbClr val="FFFF00"/>
                </a:highlight>
              </a:rPr>
              <a:t>DWELL</a:t>
            </a:r>
            <a:r>
              <a:rPr lang="en-US" sz="4300" dirty="0"/>
              <a:t> with Him forevermore</a:t>
            </a:r>
          </a:p>
          <a:p>
            <a:pPr marL="685800" indent="-685800">
              <a:buFont typeface="Arial" panose="020B0604020202020204" pitchFamily="34" charset="0"/>
              <a:buChar char="•"/>
            </a:pPr>
            <a:r>
              <a:rPr lang="en-US" sz="4300" dirty="0"/>
              <a:t>And on the “Eighth Day,” He </a:t>
            </a:r>
            <a:r>
              <a:rPr lang="en-US" sz="4300" dirty="0">
                <a:solidFill>
                  <a:srgbClr val="FF0000"/>
                </a:solidFill>
                <a:highlight>
                  <a:srgbClr val="FFFF00"/>
                </a:highlight>
              </a:rPr>
              <a:t>MAKES ALL THINGS NEW!!!!</a:t>
            </a:r>
          </a:p>
        </p:txBody>
      </p:sp>
      <p:sp>
        <p:nvSpPr>
          <p:cNvPr id="2" name="Title 1"/>
          <p:cNvSpPr>
            <a:spLocks noGrp="1"/>
          </p:cNvSpPr>
          <p:nvPr>
            <p:ph type="title"/>
          </p:nvPr>
        </p:nvSpPr>
        <p:spPr/>
        <p:txBody>
          <a:bodyPr>
            <a:normAutofit fontScale="90000"/>
          </a:bodyPr>
          <a:lstStyle/>
          <a:p>
            <a:pPr algn="ctr"/>
            <a:r>
              <a:rPr lang="en-US" dirty="0"/>
              <a:t>Sukkot</a:t>
            </a:r>
          </a:p>
        </p:txBody>
      </p:sp>
    </p:spTree>
    <p:extLst>
      <p:ext uri="{BB962C8B-B14F-4D97-AF65-F5344CB8AC3E}">
        <p14:creationId xmlns:p14="http://schemas.microsoft.com/office/powerpoint/2010/main" val="31361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ukkot - Sukkot &amp; Simchat Torah">
            <a:extLst>
              <a:ext uri="{FF2B5EF4-FFF2-40B4-BE49-F238E27FC236}">
                <a16:creationId xmlns:a16="http://schemas.microsoft.com/office/drawing/2014/main" id="{9499B263-D432-AAE8-84E0-A9A3516BCC00}"/>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tretch/>
        </p:blipFill>
        <p:spPr bwMode="auto">
          <a:xfrm>
            <a:off x="0" y="0"/>
            <a:ext cx="12141391" cy="6858000"/>
          </a:xfrm>
          <a:prstGeom prst="rect">
            <a:avLst/>
          </a:prstGeom>
          <a:ln>
            <a:noFill/>
          </a:ln>
          <a:effectLst>
            <a:softEdge rad="112500"/>
          </a:effectLst>
        </p:spPr>
      </p:pic>
      <p:sp>
        <p:nvSpPr>
          <p:cNvPr id="3" name="Content Placeholder 2"/>
          <p:cNvSpPr>
            <a:spLocks noGrp="1"/>
          </p:cNvSpPr>
          <p:nvPr>
            <p:ph idx="1"/>
          </p:nvPr>
        </p:nvSpPr>
        <p:spPr/>
        <p:txBody>
          <a:bodyPr>
            <a:normAutofit fontScale="77500" lnSpcReduction="20000"/>
          </a:bodyPr>
          <a:lstStyle/>
          <a:p>
            <a:pPr marL="0" indent="0" algn="ctr">
              <a:buNone/>
            </a:pPr>
            <a:r>
              <a:rPr lang="en-US" sz="5400" dirty="0" err="1"/>
              <a:t>Z’man</a:t>
            </a:r>
            <a:r>
              <a:rPr lang="en-US" sz="5400" dirty="0"/>
              <a:t> </a:t>
            </a:r>
            <a:r>
              <a:rPr lang="en-US" sz="5400" dirty="0" err="1"/>
              <a:t>Simchatenu</a:t>
            </a:r>
            <a:r>
              <a:rPr lang="en-US" sz="5400" dirty="0"/>
              <a:t> </a:t>
            </a:r>
          </a:p>
          <a:p>
            <a:pPr marL="0" indent="0">
              <a:buNone/>
            </a:pPr>
            <a:endParaRPr lang="en-US" sz="5400" dirty="0"/>
          </a:p>
          <a:p>
            <a:pPr marL="0" indent="0" algn="ctr">
              <a:buNone/>
            </a:pPr>
            <a:r>
              <a:rPr lang="en-US" sz="5400" dirty="0"/>
              <a:t>The “</a:t>
            </a:r>
            <a:r>
              <a:rPr lang="en-US" sz="5400" dirty="0" err="1"/>
              <a:t>Micrey</a:t>
            </a:r>
            <a:r>
              <a:rPr lang="en-US" sz="5400" dirty="0"/>
              <a:t> Kodesh” [Holy Rehearsal] of Sukkot…</a:t>
            </a:r>
          </a:p>
          <a:p>
            <a:pPr algn="ctr"/>
            <a:r>
              <a:rPr lang="en-US" sz="5400" dirty="0">
                <a:solidFill>
                  <a:srgbClr val="FF0000"/>
                </a:solidFill>
                <a:highlight>
                  <a:srgbClr val="FFFF00"/>
                </a:highlight>
              </a:rPr>
              <a:t>ALL THE FRUIT OF THE HARVEST HAS BEEN GATHERED!!! </a:t>
            </a:r>
          </a:p>
          <a:p>
            <a:pPr algn="ctr"/>
            <a:r>
              <a:rPr lang="en-US" sz="5400" dirty="0"/>
              <a:t>…And of </a:t>
            </a:r>
            <a:r>
              <a:rPr lang="en-US" sz="5400" dirty="0" err="1"/>
              <a:t>Sh’mini</a:t>
            </a:r>
            <a:r>
              <a:rPr lang="en-US" sz="5400" dirty="0"/>
              <a:t> Atzeret</a:t>
            </a:r>
          </a:p>
          <a:p>
            <a:pPr algn="ctr"/>
            <a:r>
              <a:rPr lang="en-US" sz="5400" dirty="0">
                <a:solidFill>
                  <a:srgbClr val="FF0000"/>
                </a:solidFill>
                <a:highlight>
                  <a:srgbClr val="FFFF00"/>
                </a:highlight>
              </a:rPr>
              <a:t>IT IS DONE!!!</a:t>
            </a:r>
          </a:p>
          <a:p>
            <a:pPr marL="0" indent="0" algn="ctr">
              <a:buNone/>
            </a:pPr>
            <a:r>
              <a:rPr lang="en-US" sz="5400" dirty="0">
                <a:solidFill>
                  <a:srgbClr val="FF0000"/>
                </a:solidFill>
                <a:highlight>
                  <a:srgbClr val="FFFF00"/>
                </a:highlight>
              </a:rPr>
              <a:t>THE BOOKS ARE CLOSED!!!</a:t>
            </a:r>
          </a:p>
          <a:p>
            <a:pPr marL="0" indent="0" algn="ctr">
              <a:buNone/>
            </a:pPr>
            <a:r>
              <a:rPr lang="en-US" sz="5400" dirty="0">
                <a:solidFill>
                  <a:srgbClr val="FF0000"/>
                </a:solidFill>
                <a:highlight>
                  <a:srgbClr val="FFFF00"/>
                </a:highlight>
              </a:rPr>
              <a:t>ALL THINGS ARE MADE NEW</a:t>
            </a:r>
          </a:p>
        </p:txBody>
      </p:sp>
      <p:sp>
        <p:nvSpPr>
          <p:cNvPr id="2" name="Title 1"/>
          <p:cNvSpPr>
            <a:spLocks noGrp="1"/>
          </p:cNvSpPr>
          <p:nvPr>
            <p:ph type="title"/>
          </p:nvPr>
        </p:nvSpPr>
        <p:spPr/>
        <p:txBody>
          <a:bodyPr>
            <a:normAutofit fontScale="90000"/>
          </a:bodyPr>
          <a:lstStyle/>
          <a:p>
            <a:pPr algn="ctr"/>
            <a:r>
              <a:rPr lang="en-US" dirty="0"/>
              <a:t>The Time of Our Rejoicing</a:t>
            </a:r>
          </a:p>
        </p:txBody>
      </p:sp>
    </p:spTree>
    <p:extLst>
      <p:ext uri="{BB962C8B-B14F-4D97-AF65-F5344CB8AC3E}">
        <p14:creationId xmlns:p14="http://schemas.microsoft.com/office/powerpoint/2010/main" val="281302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ukkot - Sukkot &amp; Simchat Torah">
            <a:extLst>
              <a:ext uri="{FF2B5EF4-FFF2-40B4-BE49-F238E27FC236}">
                <a16:creationId xmlns:a16="http://schemas.microsoft.com/office/drawing/2014/main" id="{52E5CCA5-B49A-CCA9-962F-05F96AD04934}"/>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tretch/>
        </p:blipFill>
        <p:spPr bwMode="auto">
          <a:xfrm>
            <a:off x="0" y="0"/>
            <a:ext cx="12141391" cy="6858000"/>
          </a:xfrm>
          <a:prstGeom prst="rect">
            <a:avLst/>
          </a:prstGeom>
          <a:ln>
            <a:noFill/>
          </a:ln>
          <a:effectLst>
            <a:softEdge rad="112500"/>
          </a:effectLst>
        </p:spPr>
      </p:pic>
      <p:sp>
        <p:nvSpPr>
          <p:cNvPr id="3" name="Content Placeholder 2"/>
          <p:cNvSpPr>
            <a:spLocks noGrp="1"/>
          </p:cNvSpPr>
          <p:nvPr>
            <p:ph idx="1"/>
          </p:nvPr>
        </p:nvSpPr>
        <p:spPr/>
        <p:txBody>
          <a:bodyPr>
            <a:normAutofit/>
          </a:bodyPr>
          <a:lstStyle/>
          <a:p>
            <a:pPr marL="0" marR="0" indent="0" algn="l" rtl="0">
              <a:buNone/>
            </a:pPr>
            <a:r>
              <a:rPr lang="en-US" sz="4000" b="0" i="0" u="none" strike="noStrike" baseline="0" dirty="0">
                <a:solidFill>
                  <a:schemeClr val="bg1"/>
                </a:solidFill>
              </a:rPr>
              <a:t>(22)  “For just as the new heavens and the new earth, which I will make, will endure before Me”—</a:t>
            </a:r>
            <a:r>
              <a:rPr lang="en-US" sz="4000" b="0" i="0" u="none" strike="noStrike" baseline="0" dirty="0">
                <a:solidFill>
                  <a:srgbClr val="FF0000"/>
                </a:solidFill>
                <a:highlight>
                  <a:srgbClr val="FFFF00"/>
                </a:highlight>
              </a:rPr>
              <a:t>it is a declaration of Adonai</a:t>
            </a:r>
            <a:r>
              <a:rPr lang="en-US" sz="4000" b="0" i="0" u="none" strike="noStrike" baseline="0" dirty="0">
                <a:solidFill>
                  <a:schemeClr val="bg1"/>
                </a:solidFill>
              </a:rPr>
              <a:t>—“so your descendants and your name will endure.”</a:t>
            </a:r>
          </a:p>
          <a:p>
            <a:pPr marL="0" marR="0" indent="0" algn="l" rtl="0">
              <a:buNone/>
            </a:pPr>
            <a:r>
              <a:rPr lang="en-US" sz="4000" b="0" i="0" u="none" strike="noStrike" baseline="0" dirty="0">
                <a:solidFill>
                  <a:schemeClr val="bg1"/>
                </a:solidFill>
              </a:rPr>
              <a:t>(23)  “And it will come to pass, that from one New Moon to another, and from one Shabbat to another, </a:t>
            </a:r>
            <a:r>
              <a:rPr lang="en-US" sz="4000" i="0" strike="noStrike" baseline="0" dirty="0">
                <a:solidFill>
                  <a:srgbClr val="FF0000"/>
                </a:solidFill>
                <a:highlight>
                  <a:srgbClr val="FFFF00"/>
                </a:highlight>
              </a:rPr>
              <a:t>ALL FLESH WILL COME TO BOW DOWN BEFORE ME</a:t>
            </a:r>
            <a:r>
              <a:rPr lang="en-US" sz="4000" b="0" i="0" u="none" strike="noStrike" baseline="0" dirty="0">
                <a:solidFill>
                  <a:schemeClr val="bg1"/>
                </a:solidFill>
              </a:rPr>
              <a:t>,” says Adonai.</a:t>
            </a:r>
          </a:p>
        </p:txBody>
      </p:sp>
      <p:sp>
        <p:nvSpPr>
          <p:cNvPr id="2" name="Title 1"/>
          <p:cNvSpPr>
            <a:spLocks noGrp="1"/>
          </p:cNvSpPr>
          <p:nvPr>
            <p:ph type="title"/>
          </p:nvPr>
        </p:nvSpPr>
        <p:spPr/>
        <p:txBody>
          <a:bodyPr>
            <a:normAutofit fontScale="90000"/>
          </a:bodyPr>
          <a:lstStyle/>
          <a:p>
            <a:pPr algn="ctr"/>
            <a:r>
              <a:rPr lang="en-US" dirty="0"/>
              <a:t>Isaiah 66</a:t>
            </a:r>
          </a:p>
        </p:txBody>
      </p:sp>
    </p:spTree>
    <p:extLst>
      <p:ext uri="{BB962C8B-B14F-4D97-AF65-F5344CB8AC3E}">
        <p14:creationId xmlns:p14="http://schemas.microsoft.com/office/powerpoint/2010/main" val="419713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448394"/>
          </a:xfrm>
        </p:spPr>
        <p:txBody>
          <a:bodyPr anchor="ctr">
            <a:normAutofit fontScale="90000"/>
          </a:bodyPr>
          <a:lstStyle/>
          <a:p>
            <a:pPr algn="ctr">
              <a:defRPr/>
            </a:pPr>
            <a:r>
              <a:rPr lang="en-US" dirty="0">
                <a:effectLst>
                  <a:outerShdw blurRad="38100" dist="38100" dir="2700000" algn="tl">
                    <a:srgbClr val="000000">
                      <a:alpha val="43137"/>
                    </a:srgbClr>
                  </a:outerShdw>
                </a:effectLst>
              </a:rPr>
              <a:t>The Feasts of the Lord</a:t>
            </a:r>
          </a:p>
        </p:txBody>
      </p:sp>
      <p:sp>
        <p:nvSpPr>
          <p:cNvPr id="5" name="Rectangle 4"/>
          <p:cNvSpPr/>
          <p:nvPr/>
        </p:nvSpPr>
        <p:spPr bwMode="auto">
          <a:xfrm>
            <a:off x="4814000" y="1220616"/>
            <a:ext cx="2636136" cy="3916622"/>
          </a:xfrm>
          <a:prstGeom prst="rect">
            <a:avLst/>
          </a:prstGeom>
          <a:solidFill>
            <a:srgbClr val="00800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w="900" cmpd="sng">
                  <a:solidFill>
                    <a:srgbClr val="A5B592">
                      <a:satMod val="190000"/>
                      <a:alpha val="55000"/>
                    </a:srgbClr>
                  </a:solidFill>
                  <a:prstDash val="solid"/>
                </a:ln>
                <a:solidFill>
                  <a:srgbClr val="A5B592">
                    <a:satMod val="200000"/>
                    <a:tint val="3000"/>
                  </a:srgbClr>
                </a:solidFill>
                <a:effectLst>
                  <a:outerShdw blurRad="38100" dist="38100" dir="2700000" algn="tl">
                    <a:srgbClr val="000000">
                      <a:alpha val="43137"/>
                    </a:srgbClr>
                  </a:outerShdw>
                </a:effectLst>
                <a:uLnTx/>
                <a:uFillTx/>
                <a:latin typeface="Arial" charset="0"/>
                <a:ea typeface="ＭＳ Ｐゴシック" pitchFamily="-32" charset="-128"/>
                <a:cs typeface="+mn-cs"/>
              </a:rPr>
              <a:t>THE GREAT SUMMER</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i="1" dirty="0">
                <a:ln w="900" cmpd="sng">
                  <a:solidFill>
                    <a:srgbClr val="A5B592">
                      <a:satMod val="190000"/>
                      <a:alpha val="55000"/>
                    </a:srgbClr>
                  </a:solidFill>
                  <a:prstDash val="solid"/>
                </a:ln>
                <a:solidFill>
                  <a:srgbClr val="A5B592">
                    <a:satMod val="200000"/>
                    <a:tint val="3000"/>
                  </a:srgbClr>
                </a:solidFill>
                <a:effectLst>
                  <a:outerShdw blurRad="38100" dist="38100" dir="2700000" algn="tl">
                    <a:srgbClr val="000000">
                      <a:alpha val="43137"/>
                    </a:srgbClr>
                  </a:outerShdw>
                </a:effectLst>
                <a:latin typeface="Arial" charset="0"/>
                <a:ea typeface="ＭＳ Ｐゴシック" pitchFamily="-32" charset="-128"/>
              </a:rPr>
              <a:t>‘</a:t>
            </a:r>
            <a:r>
              <a:rPr kumimoji="0" lang="en-US" sz="3200" b="1" i="1" u="none" strike="noStrike" kern="1200" cap="none" spc="0" normalizeH="0" baseline="0" noProof="0" dirty="0">
                <a:ln w="900" cmpd="sng">
                  <a:solidFill>
                    <a:srgbClr val="A5B592">
                      <a:satMod val="190000"/>
                      <a:alpha val="55000"/>
                    </a:srgbClr>
                  </a:solidFill>
                  <a:prstDash val="solid"/>
                </a:ln>
                <a:solidFill>
                  <a:srgbClr val="A5B592">
                    <a:satMod val="200000"/>
                    <a:tint val="3000"/>
                  </a:srgbClr>
                </a:solidFill>
                <a:effectLst>
                  <a:outerShdw blurRad="38100" dist="38100" dir="2700000" algn="tl">
                    <a:srgbClr val="000000">
                      <a:alpha val="43137"/>
                    </a:srgbClr>
                  </a:outerShdw>
                </a:effectLst>
                <a:uLnTx/>
                <a:uFillTx/>
                <a:latin typeface="Arial" charset="0"/>
                <a:ea typeface="ＭＳ Ｐゴシック" pitchFamily="-32" charset="-128"/>
                <a:cs typeface="+mn-cs"/>
              </a:rPr>
              <a:t>HARVEST’</a:t>
            </a:r>
            <a:endParaRPr kumimoji="0" lang="en-US" sz="2800" b="1" i="0" u="none" strike="noStrike" kern="1200" cap="none" spc="0" normalizeH="0" baseline="0" noProof="0" dirty="0">
              <a:ln w="900" cmpd="sng">
                <a:solidFill>
                  <a:srgbClr val="A5B592">
                    <a:satMod val="190000"/>
                    <a:alpha val="55000"/>
                  </a:srgbClr>
                </a:solidFill>
                <a:prstDash val="solid"/>
              </a:ln>
              <a:solidFill>
                <a:srgbClr val="A5B592">
                  <a:satMod val="200000"/>
                  <a:tint val="3000"/>
                </a:srgbClr>
              </a:solidFill>
              <a:effectLst>
                <a:outerShdw blurRad="38100" dist="38100" dir="2700000" algn="tl">
                  <a:srgbClr val="000000">
                    <a:alpha val="43137"/>
                  </a:srgbClr>
                </a:outerShdw>
              </a:effectLst>
              <a:uLnTx/>
              <a:uFillTx/>
              <a:latin typeface="Arial" charset="0"/>
              <a:ea typeface="ＭＳ Ｐゴシック" pitchFamily="-32" charset="-128"/>
              <a:cs typeface="+mn-cs"/>
            </a:endParaRPr>
          </a:p>
        </p:txBody>
      </p:sp>
      <p:cxnSp>
        <p:nvCxnSpPr>
          <p:cNvPr id="9" name="Straight Connector 8"/>
          <p:cNvCxnSpPr/>
          <p:nvPr/>
        </p:nvCxnSpPr>
        <p:spPr>
          <a:xfrm flipH="1">
            <a:off x="969130" y="2280582"/>
            <a:ext cx="1421" cy="947687"/>
          </a:xfrm>
          <a:prstGeom prst="line">
            <a:avLst/>
          </a:prstGeom>
        </p:spPr>
        <p:style>
          <a:lnRef idx="3">
            <a:schemeClr val="accent1"/>
          </a:lnRef>
          <a:fillRef idx="0">
            <a:schemeClr val="accent1"/>
          </a:fillRef>
          <a:effectRef idx="2">
            <a:schemeClr val="accent1"/>
          </a:effectRef>
          <a:fontRef idx="minor">
            <a:schemeClr val="tx1"/>
          </a:fontRef>
        </p:style>
      </p:cxnSp>
      <p:cxnSp>
        <p:nvCxnSpPr>
          <p:cNvPr id="10" name="Straight Connector 9"/>
          <p:cNvCxnSpPr/>
          <p:nvPr/>
        </p:nvCxnSpPr>
        <p:spPr>
          <a:xfrm flipH="1">
            <a:off x="1618959" y="2280582"/>
            <a:ext cx="1421" cy="2225954"/>
          </a:xfrm>
          <a:prstGeom prst="line">
            <a:avLst/>
          </a:prstGeom>
        </p:spPr>
        <p:style>
          <a:lnRef idx="3">
            <a:schemeClr val="accent1"/>
          </a:lnRef>
          <a:fillRef idx="0">
            <a:schemeClr val="accent1"/>
          </a:fillRef>
          <a:effectRef idx="2">
            <a:schemeClr val="accent1"/>
          </a:effectRef>
          <a:fontRef idx="minor">
            <a:schemeClr val="tx1"/>
          </a:fontRef>
        </p:style>
      </p:cxnSp>
      <p:cxnSp>
        <p:nvCxnSpPr>
          <p:cNvPr id="12" name="Straight Connector 11"/>
          <p:cNvCxnSpPr/>
          <p:nvPr/>
        </p:nvCxnSpPr>
        <p:spPr>
          <a:xfrm flipH="1">
            <a:off x="2264884" y="2280582"/>
            <a:ext cx="1421" cy="947687"/>
          </a:xfrm>
          <a:prstGeom prst="line">
            <a:avLst/>
          </a:prstGeom>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flipH="1">
            <a:off x="4070934" y="2281100"/>
            <a:ext cx="1421" cy="947687"/>
          </a:xfrm>
          <a:prstGeom prst="line">
            <a:avLst/>
          </a:prstGeom>
        </p:spPr>
        <p:style>
          <a:lnRef idx="3">
            <a:schemeClr val="accent1"/>
          </a:lnRef>
          <a:fillRef idx="0">
            <a:schemeClr val="accent1"/>
          </a:fillRef>
          <a:effectRef idx="2">
            <a:schemeClr val="accent1"/>
          </a:effectRef>
          <a:fontRef idx="minor">
            <a:schemeClr val="tx1"/>
          </a:fontRef>
        </p:style>
      </p:cxnSp>
      <p:sp>
        <p:nvSpPr>
          <p:cNvPr id="18" name="Rounded Rectangle 17"/>
          <p:cNvSpPr/>
          <p:nvPr/>
        </p:nvSpPr>
        <p:spPr>
          <a:xfrm>
            <a:off x="260725" y="3228269"/>
            <a:ext cx="1298254" cy="93365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nstantia"/>
                <a:ea typeface="+mn-ea"/>
                <a:cs typeface="+mn-cs"/>
              </a:rPr>
              <a:t>PASSOVER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nstantia"/>
                <a:ea typeface="+mn-ea"/>
                <a:cs typeface="+mn-cs"/>
              </a:rPr>
              <a:t>PESACH</a:t>
            </a:r>
          </a:p>
        </p:txBody>
      </p:sp>
      <p:sp>
        <p:nvSpPr>
          <p:cNvPr id="19" name="Rounded Rectangle 18"/>
          <p:cNvSpPr/>
          <p:nvPr/>
        </p:nvSpPr>
        <p:spPr>
          <a:xfrm>
            <a:off x="1685474" y="3228269"/>
            <a:ext cx="1230041" cy="93365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nstantia"/>
                <a:ea typeface="+mn-ea"/>
                <a:cs typeface="+mn-cs"/>
              </a:rPr>
              <a:t>FIRST FRUITS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nstantia"/>
                <a:ea typeface="+mn-ea"/>
                <a:cs typeface="+mn-cs"/>
              </a:rPr>
              <a:t>HAG HABIKURIM</a:t>
            </a:r>
            <a:endPar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nstantia"/>
              <a:ea typeface="+mn-ea"/>
              <a:cs typeface="+mn-cs"/>
            </a:endParaRPr>
          </a:p>
        </p:txBody>
      </p:sp>
      <p:sp>
        <p:nvSpPr>
          <p:cNvPr id="24" name="Rounded Rectangle 23"/>
          <p:cNvSpPr/>
          <p:nvPr/>
        </p:nvSpPr>
        <p:spPr>
          <a:xfrm>
            <a:off x="785229" y="4298170"/>
            <a:ext cx="1667458" cy="93365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nstantia"/>
                <a:ea typeface="+mn-ea"/>
                <a:cs typeface="+mn-cs"/>
              </a:rPr>
              <a:t>UNLEAVENED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nstantia"/>
                <a:ea typeface="+mn-ea"/>
                <a:cs typeface="+mn-cs"/>
              </a:rPr>
              <a:t>BREAD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nstantia"/>
                <a:ea typeface="+mn-ea"/>
                <a:cs typeface="+mn-cs"/>
              </a:rPr>
              <a:t>HAG HAMATZOT</a:t>
            </a:r>
          </a:p>
        </p:txBody>
      </p:sp>
      <p:sp>
        <p:nvSpPr>
          <p:cNvPr id="4" name="Left-Right Arrow 3"/>
          <p:cNvSpPr/>
          <p:nvPr/>
        </p:nvSpPr>
        <p:spPr bwMode="auto">
          <a:xfrm>
            <a:off x="2271722" y="2371722"/>
            <a:ext cx="1799212" cy="616874"/>
          </a:xfrm>
          <a:prstGeom prst="leftRightArrow">
            <a:avLst>
              <a:gd name="adj1" fmla="val 69251"/>
              <a:gd name="adj2" fmla="val 61550"/>
            </a:avLst>
          </a:prstGeom>
          <a:ln>
            <a:headEnd type="none" w="med" len="med"/>
            <a:tailEnd type="none" w="med" len="med"/>
          </a:ln>
          <a:effectLst>
            <a:outerShdw blurRad="50800" dist="38100" dir="10800000" algn="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nstantia"/>
                <a:ea typeface="ＭＳ Ｐゴシック" pitchFamily="-32" charset="-128"/>
                <a:cs typeface="+mn-cs"/>
              </a:rPr>
              <a:t>COUNTING THE OMER</a:t>
            </a:r>
          </a:p>
        </p:txBody>
      </p:sp>
      <p:cxnSp>
        <p:nvCxnSpPr>
          <p:cNvPr id="32" name="Elbow Connector 26">
            <a:extLst>
              <a:ext uri="{FF2B5EF4-FFF2-40B4-BE49-F238E27FC236}">
                <a16:creationId xmlns:a16="http://schemas.microsoft.com/office/drawing/2014/main" id="{190DE6CE-87E0-483F-91D8-C8C91EC885C0}"/>
              </a:ext>
            </a:extLst>
          </p:cNvPr>
          <p:cNvCxnSpPr>
            <a:cxnSpLocks/>
          </p:cNvCxnSpPr>
          <p:nvPr/>
        </p:nvCxnSpPr>
        <p:spPr bwMode="auto">
          <a:xfrm flipV="1">
            <a:off x="4129340" y="5158748"/>
            <a:ext cx="1964612" cy="957272"/>
          </a:xfrm>
          <a:prstGeom prst="bentConnector2">
            <a:avLst/>
          </a:prstGeom>
          <a:ln w="57150">
            <a:solidFill>
              <a:srgbClr val="FFFF00"/>
            </a:solidFill>
            <a:headEnd type="none" w="med" len="med"/>
            <a:tailEnd type="triangle"/>
          </a:ln>
        </p:spPr>
        <p:style>
          <a:lnRef idx="3">
            <a:schemeClr val="accent1"/>
          </a:lnRef>
          <a:fillRef idx="0">
            <a:schemeClr val="accent1"/>
          </a:fillRef>
          <a:effectRef idx="2">
            <a:schemeClr val="accent1"/>
          </a:effectRef>
          <a:fontRef idx="minor">
            <a:schemeClr val="tx1"/>
          </a:fontRef>
        </p:style>
      </p:cxnSp>
      <p:cxnSp>
        <p:nvCxnSpPr>
          <p:cNvPr id="64" name="Straight Arrow Connector 63">
            <a:extLst>
              <a:ext uri="{FF2B5EF4-FFF2-40B4-BE49-F238E27FC236}">
                <a16:creationId xmlns:a16="http://schemas.microsoft.com/office/drawing/2014/main" id="{1922BDA3-BF74-4481-BEEA-988FF4B6F28E}"/>
              </a:ext>
            </a:extLst>
          </p:cNvPr>
          <p:cNvCxnSpPr>
            <a:cxnSpLocks/>
            <a:stCxn id="20" idx="2"/>
            <a:endCxn id="28" idx="0"/>
          </p:cNvCxnSpPr>
          <p:nvPr/>
        </p:nvCxnSpPr>
        <p:spPr>
          <a:xfrm flipH="1">
            <a:off x="4072354" y="4162441"/>
            <a:ext cx="1" cy="428712"/>
          </a:xfrm>
          <a:prstGeom prst="straightConnector1">
            <a:avLst/>
          </a:prstGeom>
          <a:ln>
            <a:solidFill>
              <a:srgbClr val="FFFF00"/>
            </a:solidFill>
            <a:tailEnd type="triangle"/>
          </a:ln>
        </p:spPr>
        <p:style>
          <a:lnRef idx="3">
            <a:schemeClr val="accent1"/>
          </a:lnRef>
          <a:fillRef idx="0">
            <a:schemeClr val="accent1"/>
          </a:fillRef>
          <a:effectRef idx="2">
            <a:schemeClr val="accent1"/>
          </a:effectRef>
          <a:fontRef idx="minor">
            <a:schemeClr val="tx1"/>
          </a:fontRef>
        </p:style>
      </p:cxnSp>
      <p:sp>
        <p:nvSpPr>
          <p:cNvPr id="43" name="Title 1">
            <a:extLst>
              <a:ext uri="{FF2B5EF4-FFF2-40B4-BE49-F238E27FC236}">
                <a16:creationId xmlns:a16="http://schemas.microsoft.com/office/drawing/2014/main" id="{7315ED1D-DA40-454F-9A2E-02DFB801B122}"/>
              </a:ext>
            </a:extLst>
          </p:cNvPr>
          <p:cNvSpPr txBox="1">
            <a:spLocks/>
          </p:cNvSpPr>
          <p:nvPr/>
        </p:nvSpPr>
        <p:spPr>
          <a:xfrm>
            <a:off x="493207" y="211328"/>
            <a:ext cx="11272787" cy="847112"/>
          </a:xfrm>
          <a:prstGeom prst="rect">
            <a:avLst/>
          </a:prstGeom>
          <a:solidFill>
            <a:srgbClr val="7030A0"/>
          </a:solidFill>
          <a:ln/>
        </p:spPr>
        <p:style>
          <a:lnRef idx="0">
            <a:schemeClr val="accent5"/>
          </a:lnRef>
          <a:fillRef idx="3">
            <a:schemeClr val="accent5"/>
          </a:fillRef>
          <a:effectRef idx="3">
            <a:schemeClr val="accent5"/>
          </a:effectRef>
          <a:fontRef idx="minor">
            <a:schemeClr val="lt1"/>
          </a:fontRef>
        </p:style>
        <p:txBody>
          <a:bodyPr vert="horz" rtlCol="0" anchor="ctr" anchorCtr="0">
            <a:noAutofit/>
          </a:bodyPr>
          <a:lstStyle>
            <a:lvl1pPr algn="l" rtl="0" eaLnBrk="1" latinLnBrk="0" hangingPunct="1">
              <a:spcBef>
                <a:spcPct val="0"/>
              </a:spcBef>
              <a:buNone/>
              <a:defRPr kumimoji="0" lang="en-US" sz="6000" b="0" kern="1200" spc="-100" baseline="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100" normalizeH="0" baseline="0" noProof="0" dirty="0">
                <a:ln w="3200">
                  <a:solidFill>
                    <a:srgbClr val="BF840D">
                      <a:shade val="75000"/>
                      <a:alpha val="25000"/>
                    </a:srgbClr>
                  </a:solidFill>
                  <a:prstDash val="solid"/>
                  <a:round/>
                </a:ln>
                <a:solidFill>
                  <a:srgbClr val="F9F9F9"/>
                </a:solidFill>
                <a:effectLst>
                  <a:outerShdw blurRad="38100" dist="38100" dir="2700000" algn="tl">
                    <a:srgbClr val="000000">
                      <a:alpha val="43137"/>
                    </a:srgbClr>
                  </a:outerShdw>
                </a:effectLst>
                <a:uLnTx/>
                <a:uFillTx/>
                <a:latin typeface="Constantia"/>
                <a:ea typeface="+mj-ea"/>
                <a:cs typeface="+mj-cs"/>
              </a:rPr>
              <a:t>God’s Plan of Redemption</a:t>
            </a:r>
          </a:p>
        </p:txBody>
      </p:sp>
      <p:sp>
        <p:nvSpPr>
          <p:cNvPr id="6" name="Rectangle 5"/>
          <p:cNvSpPr/>
          <p:nvPr/>
        </p:nvSpPr>
        <p:spPr>
          <a:xfrm>
            <a:off x="391583" y="1666582"/>
            <a:ext cx="4295922" cy="646331"/>
          </a:xfrm>
          <a:prstGeom prst="rect">
            <a:avLst/>
          </a:prstGeom>
          <a:ln/>
        </p:spPr>
        <p:style>
          <a:lnRef idx="0">
            <a:schemeClr val="accent1"/>
          </a:lnRef>
          <a:fillRef idx="3">
            <a:schemeClr val="accent1"/>
          </a:fillRef>
          <a:effectRef idx="3">
            <a:schemeClr val="accent1"/>
          </a:effectRef>
          <a:fontRef idx="minor">
            <a:schemeClr val="lt1"/>
          </a:fontRef>
        </p:style>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solidFill>
                    <a:srgbClr val="FFFF00"/>
                  </a:solidFill>
                  <a:prstDash val="solid"/>
                </a:ln>
                <a:solidFill>
                  <a:schemeClr val="tx1"/>
                </a:solidFill>
                <a:effectLst>
                  <a:outerShdw blurRad="38100" dist="38100" dir="2700000" algn="tl">
                    <a:srgbClr val="000000">
                      <a:alpha val="43137"/>
                    </a:srgbClr>
                  </a:outerShdw>
                </a:effectLst>
                <a:uLnTx/>
                <a:uFillTx/>
                <a:latin typeface="Constantia"/>
                <a:ea typeface="+mn-ea"/>
                <a:cs typeface="+mn-cs"/>
              </a:rPr>
              <a:t>SPRING FEASTS</a:t>
            </a:r>
          </a:p>
        </p:txBody>
      </p:sp>
      <p:sp>
        <p:nvSpPr>
          <p:cNvPr id="45" name="Left-Right Arrow Callout 44">
            <a:extLst>
              <a:ext uri="{FF2B5EF4-FFF2-40B4-BE49-F238E27FC236}">
                <a16:creationId xmlns:a16="http://schemas.microsoft.com/office/drawing/2014/main" id="{A0CF7511-3AE7-DF4B-A1CC-8692739DF7B6}"/>
              </a:ext>
            </a:extLst>
          </p:cNvPr>
          <p:cNvSpPr/>
          <p:nvPr/>
        </p:nvSpPr>
        <p:spPr bwMode="auto">
          <a:xfrm>
            <a:off x="170121" y="6355195"/>
            <a:ext cx="11918960" cy="359113"/>
          </a:xfrm>
          <a:prstGeom prst="leftRightArrowCallout">
            <a:avLst>
              <a:gd name="adj1" fmla="val 25000"/>
              <a:gd name="adj2" fmla="val 25000"/>
              <a:gd name="adj3" fmla="val 25000"/>
              <a:gd name="adj4" fmla="val 96907"/>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onstantia"/>
                <a:ea typeface="ＭＳ Ｐゴシック" pitchFamily="-32" charset="-128"/>
                <a:cs typeface="+mn-cs"/>
              </a:rPr>
              <a:t>         1</a:t>
            </a:r>
            <a:r>
              <a:rPr kumimoji="0" lang="en-US" sz="1400" b="1" i="0" u="none" strike="noStrike" kern="1200" cap="none" spc="0" normalizeH="0" baseline="30000" noProof="0" dirty="0">
                <a:ln>
                  <a:noFill/>
                </a:ln>
                <a:solidFill>
                  <a:srgbClr val="FFFF00"/>
                </a:solidFill>
                <a:effectLst>
                  <a:outerShdw blurRad="38100" dist="38100" dir="2700000" algn="tl">
                    <a:srgbClr val="000000">
                      <a:alpha val="43137"/>
                    </a:srgbClr>
                  </a:outerShdw>
                </a:effectLst>
                <a:uLnTx/>
                <a:uFillTx/>
                <a:latin typeface="Constantia"/>
                <a:ea typeface="ＭＳ Ｐゴシック" pitchFamily="-32" charset="-128"/>
                <a:cs typeface="+mn-cs"/>
              </a:rPr>
              <a:t>ST</a:t>
            </a:r>
            <a:r>
              <a:rPr kumimoji="0" lang="en-US" sz="1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onstantia"/>
                <a:ea typeface="ＭＳ Ｐゴシック" pitchFamily="-32" charset="-128"/>
                <a:cs typeface="+mn-cs"/>
              </a:rPr>
              <a:t> DAY            3</a:t>
            </a:r>
            <a:r>
              <a:rPr kumimoji="0" lang="en-US" sz="1400" b="1" i="0" u="none" strike="noStrike" kern="1200" cap="none" spc="0" normalizeH="0" baseline="30000" noProof="0" dirty="0">
                <a:ln>
                  <a:noFill/>
                </a:ln>
                <a:solidFill>
                  <a:srgbClr val="FFFF00"/>
                </a:solidFill>
                <a:effectLst>
                  <a:outerShdw blurRad="38100" dist="38100" dir="2700000" algn="tl">
                    <a:srgbClr val="000000">
                      <a:alpha val="43137"/>
                    </a:srgbClr>
                  </a:outerShdw>
                </a:effectLst>
                <a:uLnTx/>
                <a:uFillTx/>
                <a:latin typeface="Constantia"/>
                <a:ea typeface="ＭＳ Ｐゴシック" pitchFamily="-32" charset="-128"/>
                <a:cs typeface="+mn-cs"/>
              </a:rPr>
              <a:t>RD</a:t>
            </a:r>
            <a:r>
              <a:rPr kumimoji="0" lang="en-US" sz="1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onstantia"/>
                <a:ea typeface="ＭＳ Ｐゴシック" pitchFamily="-32" charset="-128"/>
                <a:cs typeface="+mn-cs"/>
              </a:rPr>
              <a:t> DAY</a:t>
            </a:r>
            <a:r>
              <a:rPr kumimoji="0" lang="en-US"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onstantia"/>
                <a:ea typeface="ＭＳ Ｐゴシック" pitchFamily="-32" charset="-128"/>
                <a:cs typeface="+mn-cs"/>
              </a:rPr>
              <a:t>                   </a:t>
            </a:r>
            <a:r>
              <a:rPr kumimoji="0" lang="en-US" sz="1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onstantia"/>
                <a:ea typeface="ＭＳ Ｐゴシック" pitchFamily="-32" charset="-128"/>
                <a:cs typeface="+mn-cs"/>
              </a:rPr>
              <a:t>50</a:t>
            </a:r>
            <a:r>
              <a:rPr kumimoji="0" lang="en-US" sz="1400" b="1" i="0" u="none" strike="noStrike" kern="1200" cap="none" spc="0" normalizeH="0" baseline="30000" noProof="0" dirty="0">
                <a:ln>
                  <a:noFill/>
                </a:ln>
                <a:solidFill>
                  <a:srgbClr val="FFFF00"/>
                </a:solidFill>
                <a:effectLst>
                  <a:outerShdw blurRad="38100" dist="38100" dir="2700000" algn="tl">
                    <a:srgbClr val="000000">
                      <a:alpha val="43137"/>
                    </a:srgbClr>
                  </a:outerShdw>
                </a:effectLst>
                <a:uLnTx/>
                <a:uFillTx/>
                <a:latin typeface="Constantia"/>
                <a:ea typeface="ＭＳ Ｐゴシック" pitchFamily="-32" charset="-128"/>
                <a:cs typeface="+mn-cs"/>
              </a:rPr>
              <a:t>TH</a:t>
            </a:r>
            <a:r>
              <a:rPr kumimoji="0" lang="en-US" sz="1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onstantia"/>
                <a:ea typeface="ＭＳ Ｐゴシック" pitchFamily="-32" charset="-128"/>
                <a:cs typeface="+mn-cs"/>
              </a:rPr>
              <a:t> DAY                                                                                     1</a:t>
            </a:r>
            <a:r>
              <a:rPr kumimoji="0" lang="en-US" sz="1400" b="1" i="0" u="none" strike="noStrike" kern="1200" cap="none" spc="0" normalizeH="0" baseline="30000" noProof="0" dirty="0">
                <a:ln>
                  <a:noFill/>
                </a:ln>
                <a:solidFill>
                  <a:srgbClr val="FFFF00"/>
                </a:solidFill>
                <a:effectLst>
                  <a:outerShdw blurRad="38100" dist="38100" dir="2700000" algn="tl">
                    <a:srgbClr val="000000">
                      <a:alpha val="43137"/>
                    </a:srgbClr>
                  </a:outerShdw>
                </a:effectLst>
                <a:uLnTx/>
                <a:uFillTx/>
                <a:latin typeface="Constantia"/>
                <a:ea typeface="ＭＳ Ｐゴシック" pitchFamily="-32" charset="-128"/>
                <a:cs typeface="+mn-cs"/>
              </a:rPr>
              <a:t>ST</a:t>
            </a:r>
            <a:r>
              <a:rPr kumimoji="0" lang="en-US" sz="1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onstantia"/>
                <a:ea typeface="ＭＳ Ｐゴシック" pitchFamily="-32" charset="-128"/>
                <a:cs typeface="+mn-cs"/>
              </a:rPr>
              <a:t> DAY               10</a:t>
            </a:r>
            <a:r>
              <a:rPr kumimoji="0" lang="en-US" sz="1400" b="1" i="0" u="none" strike="noStrike" kern="1200" cap="none" spc="0" normalizeH="0" baseline="30000" noProof="0" dirty="0">
                <a:ln>
                  <a:noFill/>
                </a:ln>
                <a:solidFill>
                  <a:srgbClr val="FFFF00"/>
                </a:solidFill>
                <a:effectLst>
                  <a:outerShdw blurRad="38100" dist="38100" dir="2700000" algn="tl">
                    <a:srgbClr val="000000">
                      <a:alpha val="43137"/>
                    </a:srgbClr>
                  </a:outerShdw>
                </a:effectLst>
                <a:uLnTx/>
                <a:uFillTx/>
                <a:latin typeface="Constantia"/>
                <a:ea typeface="ＭＳ Ｐゴシック" pitchFamily="-32" charset="-128"/>
                <a:cs typeface="+mn-cs"/>
              </a:rPr>
              <a:t>TH</a:t>
            </a:r>
            <a:r>
              <a:rPr kumimoji="0" lang="en-US" sz="1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onstantia"/>
                <a:ea typeface="ＭＳ Ｐゴシック" pitchFamily="-32" charset="-128"/>
                <a:cs typeface="+mn-cs"/>
              </a:rPr>
              <a:t> DAY       15</a:t>
            </a:r>
            <a:r>
              <a:rPr kumimoji="0" lang="en-US" sz="1400" b="1" i="0" u="none" strike="noStrike" kern="1200" cap="none" spc="0" normalizeH="0" baseline="30000" noProof="0" dirty="0">
                <a:ln>
                  <a:noFill/>
                </a:ln>
                <a:solidFill>
                  <a:srgbClr val="FFFF00"/>
                </a:solidFill>
                <a:effectLst>
                  <a:outerShdw blurRad="38100" dist="38100" dir="2700000" algn="tl">
                    <a:srgbClr val="000000">
                      <a:alpha val="43137"/>
                    </a:srgbClr>
                  </a:outerShdw>
                </a:effectLst>
                <a:uLnTx/>
                <a:uFillTx/>
                <a:latin typeface="Constantia"/>
                <a:ea typeface="ＭＳ Ｐゴシック" pitchFamily="-32" charset="-128"/>
                <a:cs typeface="+mn-cs"/>
              </a:rPr>
              <a:t>TH</a:t>
            </a:r>
            <a:r>
              <a:rPr kumimoji="0" lang="en-US" sz="1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onstantia"/>
                <a:ea typeface="ＭＳ Ｐゴシック" pitchFamily="-32" charset="-128"/>
                <a:cs typeface="+mn-cs"/>
              </a:rPr>
              <a:t> – 22</a:t>
            </a:r>
            <a:r>
              <a:rPr kumimoji="0" lang="en-US" sz="1400" b="1" i="0" u="none" strike="noStrike" kern="1200" cap="none" spc="0" normalizeH="0" baseline="30000" noProof="0" dirty="0">
                <a:ln>
                  <a:noFill/>
                </a:ln>
                <a:solidFill>
                  <a:srgbClr val="FFFF00"/>
                </a:solidFill>
                <a:effectLst>
                  <a:outerShdw blurRad="38100" dist="38100" dir="2700000" algn="tl">
                    <a:srgbClr val="000000">
                      <a:alpha val="43137"/>
                    </a:srgbClr>
                  </a:outerShdw>
                </a:effectLst>
                <a:uLnTx/>
                <a:uFillTx/>
                <a:latin typeface="Constantia"/>
                <a:ea typeface="ＭＳ Ｐゴシック" pitchFamily="-32" charset="-128"/>
                <a:cs typeface="+mn-cs"/>
              </a:rPr>
              <a:t>ND</a:t>
            </a:r>
            <a:r>
              <a:rPr kumimoji="0" lang="en-US" sz="1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onstantia"/>
                <a:ea typeface="ＭＳ Ｐゴシック" pitchFamily="-32" charset="-128"/>
                <a:cs typeface="+mn-cs"/>
              </a:rPr>
              <a:t> Day</a:t>
            </a:r>
            <a:endPar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onstantia"/>
              <a:ea typeface="ＭＳ Ｐゴシック" pitchFamily="-32" charset="-128"/>
              <a:cs typeface="+mn-cs"/>
            </a:endParaRPr>
          </a:p>
        </p:txBody>
      </p:sp>
      <p:sp>
        <p:nvSpPr>
          <p:cNvPr id="28" name="Rounded Rectangle 35">
            <a:extLst>
              <a:ext uri="{FF2B5EF4-FFF2-40B4-BE49-F238E27FC236}">
                <a16:creationId xmlns:a16="http://schemas.microsoft.com/office/drawing/2014/main" id="{75E8D661-DC37-47AB-9761-479FF129D9D7}"/>
              </a:ext>
            </a:extLst>
          </p:cNvPr>
          <p:cNvSpPr/>
          <p:nvPr/>
        </p:nvSpPr>
        <p:spPr>
          <a:xfrm>
            <a:off x="3432274" y="4591153"/>
            <a:ext cx="1280159" cy="1683364"/>
          </a:xfrm>
          <a:prstGeom prst="roundRect">
            <a:avLst/>
          </a:prstGeom>
          <a:solidFill>
            <a:srgbClr val="FFFF00"/>
          </a:solidFill>
          <a:ln>
            <a:solidFill>
              <a:srgbClr val="FF0000"/>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nchor="ctr">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50800"/>
                <a:solidFill>
                  <a:prstClr val="black">
                    <a:shade val="50000"/>
                  </a:prstClr>
                </a:solidFill>
                <a:effectLst>
                  <a:outerShdw blurRad="38100" dist="38100" dir="2700000" algn="tl">
                    <a:srgbClr val="000000">
                      <a:alpha val="43137"/>
                    </a:srgbClr>
                  </a:outerShdw>
                </a:effectLst>
                <a:uLnTx/>
                <a:uFillTx/>
                <a:latin typeface="Berlin Sans FB Demi" pitchFamily="34" charset="0"/>
                <a:ea typeface="+mn-ea"/>
                <a:cs typeface="+mn-cs"/>
              </a:rPr>
              <a:t>The Ruach HaKodesh Coming to Empower The Body of Messiah For The Harvest</a:t>
            </a:r>
          </a:p>
        </p:txBody>
      </p:sp>
      <p:cxnSp>
        <p:nvCxnSpPr>
          <p:cNvPr id="11" name="Straight Connector 10"/>
          <p:cNvCxnSpPr>
            <a:cxnSpLocks/>
            <a:stCxn id="7" idx="2"/>
            <a:endCxn id="22" idx="0"/>
          </p:cNvCxnSpPr>
          <p:nvPr/>
        </p:nvCxnSpPr>
        <p:spPr>
          <a:xfrm>
            <a:off x="9547162" y="2327258"/>
            <a:ext cx="23499" cy="1932619"/>
          </a:xfrm>
          <a:prstGeom prst="line">
            <a:avLst/>
          </a:prstGeom>
          <a:ln>
            <a:solidFill>
              <a:schemeClr val="tx1">
                <a:lumMod val="9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accent2"/>
          </a:lnRef>
          <a:fillRef idx="0">
            <a:schemeClr val="accent2"/>
          </a:fillRef>
          <a:effectRef idx="2">
            <a:schemeClr val="accent2"/>
          </a:effectRef>
          <a:fontRef idx="minor">
            <a:schemeClr val="tx1"/>
          </a:fontRef>
        </p:style>
      </p:cxnSp>
      <p:cxnSp>
        <p:nvCxnSpPr>
          <p:cNvPr id="14" name="Straight Connector 13"/>
          <p:cNvCxnSpPr>
            <a:cxnSpLocks/>
            <a:endCxn id="25" idx="0"/>
          </p:cNvCxnSpPr>
          <p:nvPr/>
        </p:nvCxnSpPr>
        <p:spPr>
          <a:xfrm>
            <a:off x="8269939" y="2349920"/>
            <a:ext cx="0" cy="759069"/>
          </a:xfrm>
          <a:prstGeom prst="line">
            <a:avLst/>
          </a:prstGeom>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accent2"/>
          </a:lnRef>
          <a:fillRef idx="0">
            <a:schemeClr val="accent2"/>
          </a:fillRef>
          <a:effectRef idx="2">
            <a:schemeClr val="accent2"/>
          </a:effectRef>
          <a:fontRef idx="minor">
            <a:schemeClr val="tx1"/>
          </a:fontRef>
        </p:style>
      </p:cxnSp>
      <p:cxnSp>
        <p:nvCxnSpPr>
          <p:cNvPr id="15" name="Straight Connector 14"/>
          <p:cNvCxnSpPr>
            <a:cxnSpLocks/>
            <a:endCxn id="40" idx="0"/>
          </p:cNvCxnSpPr>
          <p:nvPr/>
        </p:nvCxnSpPr>
        <p:spPr>
          <a:xfrm>
            <a:off x="10747790" y="2349920"/>
            <a:ext cx="17825" cy="750865"/>
          </a:xfrm>
          <a:prstGeom prst="line">
            <a:avLst/>
          </a:prstGeom>
          <a:ln>
            <a:solidFill>
              <a:schemeClr val="tx1">
                <a:lumMod val="9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accent2"/>
          </a:lnRef>
          <a:fillRef idx="0">
            <a:schemeClr val="accent2"/>
          </a:fillRef>
          <a:effectRef idx="2">
            <a:schemeClr val="accent2"/>
          </a:effectRef>
          <a:fontRef idx="minor">
            <a:schemeClr val="tx1"/>
          </a:fontRef>
        </p:style>
      </p:cxnSp>
      <p:sp>
        <p:nvSpPr>
          <p:cNvPr id="26" name="Left-Right Arrow 25"/>
          <p:cNvSpPr/>
          <p:nvPr/>
        </p:nvSpPr>
        <p:spPr>
          <a:xfrm>
            <a:off x="8314594" y="2326607"/>
            <a:ext cx="1208121" cy="720782"/>
          </a:xfrm>
          <a:prstGeom prst="leftRightArrow">
            <a:avLst>
              <a:gd name="adj1" fmla="val 57210"/>
              <a:gd name="adj2" fmla="val 28572"/>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Constantia"/>
                <a:ea typeface="+mn-ea"/>
                <a:cs typeface="+mn-cs"/>
              </a:rPr>
              <a:t>Days of Awe</a:t>
            </a:r>
          </a:p>
        </p:txBody>
      </p:sp>
      <p:sp>
        <p:nvSpPr>
          <p:cNvPr id="22" name="Rounded Rectangle 21"/>
          <p:cNvSpPr/>
          <p:nvPr/>
        </p:nvSpPr>
        <p:spPr>
          <a:xfrm>
            <a:off x="8846209" y="4259877"/>
            <a:ext cx="1448904" cy="936153"/>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nstantia"/>
                <a:ea typeface="+mn-ea"/>
                <a:cs typeface="+mn-cs"/>
              </a:rPr>
              <a:t>DAY OF ATONEMENT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nstantia"/>
                <a:ea typeface="+mn-ea"/>
                <a:cs typeface="+mn-cs"/>
              </a:rPr>
              <a:t>YOM KIPPUR</a:t>
            </a:r>
          </a:p>
        </p:txBody>
      </p:sp>
      <p:sp>
        <p:nvSpPr>
          <p:cNvPr id="40" name="Rounded Rectangle 39"/>
          <p:cNvSpPr/>
          <p:nvPr/>
        </p:nvSpPr>
        <p:spPr>
          <a:xfrm>
            <a:off x="9863542" y="3100785"/>
            <a:ext cx="1804145" cy="996916"/>
          </a:xfrm>
          <a:prstGeom prst="roundRect">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normalizeH="0" baseline="0" noProof="0" dirty="0">
                <a:ln w="0"/>
                <a:solidFill>
                  <a:srgbClr val="FFFF00"/>
                </a:solidFill>
                <a:effectLst>
                  <a:outerShdw blurRad="38100" dist="19050" dir="2700000" algn="tl" rotWithShape="0">
                    <a:schemeClr val="dk1">
                      <a:alpha val="40000"/>
                    </a:schemeClr>
                  </a:outerShdw>
                </a:effectLst>
                <a:uLnTx/>
                <a:uFillTx/>
                <a:latin typeface="Constantia"/>
                <a:ea typeface="+mn-ea"/>
                <a:cs typeface="+mn-cs"/>
              </a:rPr>
              <a:t>TABERNACLES</a:t>
            </a:r>
            <a:endParaRPr kumimoji="0" lang="en-US" sz="1400" b="1" i="0" u="none" strike="noStrike" kern="1200" normalizeH="0" baseline="0" noProof="0" dirty="0">
              <a:ln w="0"/>
              <a:solidFill>
                <a:srgbClr val="FFFF00"/>
              </a:solidFill>
              <a:effectLst>
                <a:outerShdw blurRad="38100" dist="19050" dir="2700000" algn="tl" rotWithShape="0">
                  <a:schemeClr val="dk1">
                    <a:alpha val="40000"/>
                  </a:schemeClr>
                </a:outerShdw>
              </a:effectLst>
              <a:uLnTx/>
              <a:uFillTx/>
              <a:latin typeface="Constantia"/>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normalizeH="0" baseline="0" noProof="0" dirty="0">
                <a:ln w="0"/>
                <a:solidFill>
                  <a:srgbClr val="FFFF00"/>
                </a:solidFill>
                <a:effectLst>
                  <a:outerShdw blurRad="38100" dist="19050" dir="2700000" algn="tl" rotWithShape="0">
                    <a:schemeClr val="dk1">
                      <a:alpha val="40000"/>
                    </a:schemeClr>
                  </a:outerShdw>
                </a:effectLst>
                <a:uLnTx/>
                <a:uFillTx/>
                <a:latin typeface="Constantia"/>
                <a:ea typeface="+mn-ea"/>
                <a:cs typeface="+mn-cs"/>
              </a:rPr>
              <a:t>SUKKOT</a:t>
            </a:r>
          </a:p>
        </p:txBody>
      </p:sp>
      <p:sp>
        <p:nvSpPr>
          <p:cNvPr id="25" name="Rounded Rectangle 24"/>
          <p:cNvSpPr/>
          <p:nvPr/>
        </p:nvSpPr>
        <p:spPr>
          <a:xfrm>
            <a:off x="7568492" y="3108989"/>
            <a:ext cx="1402894" cy="98591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nstantia"/>
                <a:ea typeface="+mn-ea"/>
                <a:cs typeface="+mn-cs"/>
              </a:rPr>
              <a:t>FEAST OF TRUMPETS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nstantia"/>
                <a:ea typeface="+mn-ea"/>
                <a:cs typeface="+mn-cs"/>
              </a:rPr>
              <a:t>YOM T’RUAH</a:t>
            </a:r>
          </a:p>
        </p:txBody>
      </p:sp>
      <p:sp>
        <p:nvSpPr>
          <p:cNvPr id="7" name="Rectangle 6"/>
          <p:cNvSpPr/>
          <p:nvPr/>
        </p:nvSpPr>
        <p:spPr>
          <a:xfrm>
            <a:off x="7648491" y="1619372"/>
            <a:ext cx="3797342" cy="707886"/>
          </a:xfrm>
          <a:prstGeom prst="rect">
            <a:avLst/>
          </a:prstGeom>
          <a:ln/>
        </p:spPr>
        <p:style>
          <a:lnRef idx="0">
            <a:schemeClr val="accent2"/>
          </a:lnRef>
          <a:fillRef idx="3">
            <a:schemeClr val="accent2"/>
          </a:fillRef>
          <a:effectRef idx="3">
            <a:schemeClr val="accent2"/>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w="12700">
                  <a:solidFill>
                    <a:schemeClr val="bg2"/>
                  </a:solidFill>
                </a:ln>
                <a:solidFill>
                  <a:prstClr val="white"/>
                </a:solidFill>
                <a:effectLst>
                  <a:outerShdw blurRad="38100" dist="38100" dir="2700000" algn="tl">
                    <a:srgbClr val="000000">
                      <a:alpha val="43137"/>
                    </a:srgbClr>
                  </a:outerShdw>
                </a:effectLst>
                <a:uLnTx/>
                <a:uFillTx/>
                <a:latin typeface="Constantia"/>
                <a:ea typeface="+mn-ea"/>
                <a:cs typeface="+mn-cs"/>
              </a:rPr>
              <a:t>FALL FEASTS</a:t>
            </a:r>
          </a:p>
        </p:txBody>
      </p:sp>
      <p:cxnSp>
        <p:nvCxnSpPr>
          <p:cNvPr id="3" name="Elbow Connector 26">
            <a:extLst>
              <a:ext uri="{FF2B5EF4-FFF2-40B4-BE49-F238E27FC236}">
                <a16:creationId xmlns:a16="http://schemas.microsoft.com/office/drawing/2014/main" id="{ED6EF6D5-2598-1576-4AA7-5347A663598A}"/>
              </a:ext>
            </a:extLst>
          </p:cNvPr>
          <p:cNvCxnSpPr>
            <a:cxnSpLocks/>
            <a:endCxn id="40" idx="2"/>
          </p:cNvCxnSpPr>
          <p:nvPr/>
        </p:nvCxnSpPr>
        <p:spPr bwMode="auto">
          <a:xfrm flipV="1">
            <a:off x="6093952" y="4097701"/>
            <a:ext cx="4671663" cy="2008406"/>
          </a:xfrm>
          <a:prstGeom prst="bentConnector2">
            <a:avLst/>
          </a:prstGeom>
          <a:ln w="57150">
            <a:solidFill>
              <a:srgbClr val="FFFF00"/>
            </a:solidFill>
            <a:headEnd type="none" w="med" len="med"/>
            <a:tailEnd type="triangle"/>
          </a:ln>
        </p:spPr>
        <p:style>
          <a:lnRef idx="3">
            <a:schemeClr val="accent1"/>
          </a:lnRef>
          <a:fillRef idx="0">
            <a:schemeClr val="accent1"/>
          </a:fillRef>
          <a:effectRef idx="2">
            <a:schemeClr val="accent1"/>
          </a:effectRef>
          <a:fontRef idx="minor">
            <a:schemeClr val="tx1"/>
          </a:fontRef>
        </p:style>
      </p:cxnSp>
      <p:sp>
        <p:nvSpPr>
          <p:cNvPr id="23" name="Rounded Rectangle 35">
            <a:extLst>
              <a:ext uri="{FF2B5EF4-FFF2-40B4-BE49-F238E27FC236}">
                <a16:creationId xmlns:a16="http://schemas.microsoft.com/office/drawing/2014/main" id="{8839CD25-254F-9538-F29D-1615C6A36955}"/>
              </a:ext>
            </a:extLst>
          </p:cNvPr>
          <p:cNvSpPr/>
          <p:nvPr/>
        </p:nvSpPr>
        <p:spPr>
          <a:xfrm>
            <a:off x="10557516" y="4010493"/>
            <a:ext cx="1498881" cy="1683364"/>
          </a:xfrm>
          <a:prstGeom prst="roundRect">
            <a:avLst/>
          </a:prstGeom>
          <a:solidFill>
            <a:srgbClr val="FFFF00"/>
          </a:solidFill>
          <a:ln>
            <a:solidFill>
              <a:srgbClr val="FF0000"/>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nchor="ctr">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w="50800"/>
                <a:solidFill>
                  <a:prstClr val="black">
                    <a:shade val="50000"/>
                  </a:prstClr>
                </a:solidFill>
                <a:effectLst>
                  <a:outerShdw blurRad="38100" dist="38100" dir="2700000" algn="tl">
                    <a:srgbClr val="000000">
                      <a:alpha val="43137"/>
                    </a:srgbClr>
                  </a:outerShdw>
                </a:effectLst>
                <a:uLnTx/>
                <a:uFillTx/>
                <a:latin typeface="Berlin Sans FB Demi" pitchFamily="34" charset="0"/>
                <a:ea typeface="+mn-ea"/>
                <a:cs typeface="+mn-cs"/>
              </a:rPr>
              <a:t>Celebrating The Ingathering Of The Harvest</a:t>
            </a:r>
          </a:p>
        </p:txBody>
      </p:sp>
      <p:sp>
        <p:nvSpPr>
          <p:cNvPr id="20" name="Rounded Rectangle 19"/>
          <p:cNvSpPr/>
          <p:nvPr/>
        </p:nvSpPr>
        <p:spPr>
          <a:xfrm>
            <a:off x="3432275" y="3228787"/>
            <a:ext cx="1280160" cy="933654"/>
          </a:xfrm>
          <a:prstGeom prst="roundRect">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w="0"/>
                <a:solidFill>
                  <a:srgbClr val="FFFF00"/>
                </a:solidFill>
                <a:effectLst>
                  <a:outerShdw blurRad="38100" dist="38100" dir="2700000" algn="tl">
                    <a:srgbClr val="000000">
                      <a:alpha val="43137"/>
                    </a:srgbClr>
                  </a:outerShdw>
                </a:effectLst>
                <a:uLnTx/>
                <a:uFillTx/>
                <a:latin typeface="Constantia"/>
                <a:ea typeface="+mn-ea"/>
                <a:cs typeface="+mn-cs"/>
              </a:rPr>
              <a:t>FEAST OF WEEKS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w="0"/>
                <a:solidFill>
                  <a:srgbClr val="FFFF00"/>
                </a:solidFill>
                <a:effectLst>
                  <a:outerShdw blurRad="38100" dist="38100" dir="2700000" algn="tl">
                    <a:srgbClr val="000000">
                      <a:alpha val="43137"/>
                    </a:srgbClr>
                  </a:outerShdw>
                </a:effectLst>
                <a:uLnTx/>
                <a:uFillTx/>
                <a:latin typeface="Constantia"/>
                <a:ea typeface="+mn-ea"/>
                <a:cs typeface="+mn-cs"/>
              </a:rPr>
              <a:t>SHAVUOT</a:t>
            </a:r>
          </a:p>
        </p:txBody>
      </p:sp>
    </p:spTree>
    <p:extLst>
      <p:ext uri="{BB962C8B-B14F-4D97-AF65-F5344CB8AC3E}">
        <p14:creationId xmlns:p14="http://schemas.microsoft.com/office/powerpoint/2010/main" val="2913952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0"/>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40"/>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p:cTn id="15" dur="500" fill="hold"/>
                                        <p:tgtEl>
                                          <p:spTgt spid="64"/>
                                        </p:tgtEl>
                                        <p:attrNameLst>
                                          <p:attrName>ppt_w</p:attrName>
                                        </p:attrNameLst>
                                      </p:cBhvr>
                                      <p:tavLst>
                                        <p:tav tm="0">
                                          <p:val>
                                            <p:fltVal val="0"/>
                                          </p:val>
                                        </p:tav>
                                        <p:tav tm="100000">
                                          <p:val>
                                            <p:strVal val="#ppt_w"/>
                                          </p:val>
                                        </p:tav>
                                      </p:tavLst>
                                    </p:anim>
                                    <p:anim calcmode="lin" valueType="num">
                                      <p:cBhvr>
                                        <p:cTn id="16" dur="500" fill="hold"/>
                                        <p:tgtEl>
                                          <p:spTgt spid="64"/>
                                        </p:tgtEl>
                                        <p:attrNameLst>
                                          <p:attrName>ppt_h</p:attrName>
                                        </p:attrNameLst>
                                      </p:cBhvr>
                                      <p:tavLst>
                                        <p:tav tm="0">
                                          <p:val>
                                            <p:fltVal val="0"/>
                                          </p:val>
                                        </p:tav>
                                        <p:tav tm="100000">
                                          <p:val>
                                            <p:strVal val="#ppt_h"/>
                                          </p:val>
                                        </p:tav>
                                      </p:tavLst>
                                    </p:anim>
                                    <p:animEffect transition="in" filter="fade">
                                      <p:cBhvr>
                                        <p:cTn id="17" dur="500"/>
                                        <p:tgtEl>
                                          <p:spTgt spid="6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p:cTn id="20" dur="500" fill="hold"/>
                                        <p:tgtEl>
                                          <p:spTgt spid="28"/>
                                        </p:tgtEl>
                                        <p:attrNameLst>
                                          <p:attrName>ppt_w</p:attrName>
                                        </p:attrNameLst>
                                      </p:cBhvr>
                                      <p:tavLst>
                                        <p:tav tm="0">
                                          <p:val>
                                            <p:fltVal val="0"/>
                                          </p:val>
                                        </p:tav>
                                        <p:tav tm="100000">
                                          <p:val>
                                            <p:strVal val="#ppt_w"/>
                                          </p:val>
                                        </p:tav>
                                      </p:tavLst>
                                    </p:anim>
                                    <p:anim calcmode="lin" valueType="num">
                                      <p:cBhvr>
                                        <p:cTn id="21" dur="500" fill="hold"/>
                                        <p:tgtEl>
                                          <p:spTgt spid="28"/>
                                        </p:tgtEl>
                                        <p:attrNameLst>
                                          <p:attrName>ppt_h</p:attrName>
                                        </p:attrNameLst>
                                      </p:cBhvr>
                                      <p:tavLst>
                                        <p:tav tm="0">
                                          <p:val>
                                            <p:fltVal val="0"/>
                                          </p:val>
                                        </p:tav>
                                        <p:tav tm="100000">
                                          <p:val>
                                            <p:strVal val="#ppt_h"/>
                                          </p:val>
                                        </p:tav>
                                      </p:tavLst>
                                    </p:anim>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500" fill="hold"/>
                                        <p:tgtEl>
                                          <p:spTgt spid="32"/>
                                        </p:tgtEl>
                                        <p:attrNameLst>
                                          <p:attrName>ppt_w</p:attrName>
                                        </p:attrNameLst>
                                      </p:cBhvr>
                                      <p:tavLst>
                                        <p:tav tm="0">
                                          <p:val>
                                            <p:fltVal val="0"/>
                                          </p:val>
                                        </p:tav>
                                        <p:tav tm="100000">
                                          <p:val>
                                            <p:strVal val="#ppt_w"/>
                                          </p:val>
                                        </p:tav>
                                      </p:tavLst>
                                    </p:anim>
                                    <p:anim calcmode="lin" valueType="num">
                                      <p:cBhvr>
                                        <p:cTn id="28" dur="500" fill="hold"/>
                                        <p:tgtEl>
                                          <p:spTgt spid="32"/>
                                        </p:tgtEl>
                                        <p:attrNameLst>
                                          <p:attrName>ppt_h</p:attrName>
                                        </p:attrNameLst>
                                      </p:cBhvr>
                                      <p:tavLst>
                                        <p:tav tm="0">
                                          <p:val>
                                            <p:fltVal val="0"/>
                                          </p:val>
                                        </p:tav>
                                        <p:tav tm="100000">
                                          <p:val>
                                            <p:strVal val="#ppt_h"/>
                                          </p:val>
                                        </p:tav>
                                      </p:tavLst>
                                    </p:anim>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fill="hold"/>
                                        <p:tgtEl>
                                          <p:spTgt spid="3"/>
                                        </p:tgtEl>
                                        <p:attrNameLst>
                                          <p:attrName>ppt_w</p:attrName>
                                        </p:attrNameLst>
                                      </p:cBhvr>
                                      <p:tavLst>
                                        <p:tav tm="0">
                                          <p:val>
                                            <p:fltVal val="0"/>
                                          </p:val>
                                        </p:tav>
                                        <p:tav tm="100000">
                                          <p:val>
                                            <p:strVal val="#ppt_w"/>
                                          </p:val>
                                        </p:tav>
                                      </p:tavLst>
                                    </p:anim>
                                    <p:anim calcmode="lin" valueType="num">
                                      <p:cBhvr>
                                        <p:cTn id="42" dur="500" fill="hold"/>
                                        <p:tgtEl>
                                          <p:spTgt spid="3"/>
                                        </p:tgtEl>
                                        <p:attrNameLst>
                                          <p:attrName>ppt_h</p:attrName>
                                        </p:attrNameLst>
                                      </p:cBhvr>
                                      <p:tavLst>
                                        <p:tav tm="0">
                                          <p:val>
                                            <p:fltVal val="0"/>
                                          </p:val>
                                        </p:tav>
                                        <p:tav tm="100000">
                                          <p:val>
                                            <p:strVal val="#ppt_h"/>
                                          </p:val>
                                        </p:tav>
                                      </p:tavLst>
                                    </p:anim>
                                    <p:animEffect transition="in" filter="fade">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500" fill="hold"/>
                                        <p:tgtEl>
                                          <p:spTgt spid="23"/>
                                        </p:tgtEl>
                                        <p:attrNameLst>
                                          <p:attrName>ppt_w</p:attrName>
                                        </p:attrNameLst>
                                      </p:cBhvr>
                                      <p:tavLst>
                                        <p:tav tm="0">
                                          <p:val>
                                            <p:fltVal val="0"/>
                                          </p:val>
                                        </p:tav>
                                        <p:tav tm="100000">
                                          <p:val>
                                            <p:strVal val="#ppt_w"/>
                                          </p:val>
                                        </p:tav>
                                      </p:tavLst>
                                    </p:anim>
                                    <p:anim calcmode="lin" valueType="num">
                                      <p:cBhvr>
                                        <p:cTn id="49" dur="500" fill="hold"/>
                                        <p:tgtEl>
                                          <p:spTgt spid="23"/>
                                        </p:tgtEl>
                                        <p:attrNameLst>
                                          <p:attrName>ppt_h</p:attrName>
                                        </p:attrNameLst>
                                      </p:cBhvr>
                                      <p:tavLst>
                                        <p:tav tm="0">
                                          <p:val>
                                            <p:fltVal val="0"/>
                                          </p:val>
                                        </p:tav>
                                        <p:tav tm="100000">
                                          <p:val>
                                            <p:strVal val="#ppt_h"/>
                                          </p:val>
                                        </p:tav>
                                      </p:tavLst>
                                    </p:anim>
                                    <p:animEffect transition="in" filter="fade">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8" grpId="0" animBg="1"/>
      <p:bldP spid="40" grpId="0" animBg="1"/>
      <p:bldP spid="23" grpId="0" animBg="1"/>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4000" b="1" baseline="30000" dirty="0"/>
              <a:t>7 </a:t>
            </a:r>
            <a:r>
              <a:rPr lang="en-US" sz="4000" dirty="0"/>
              <a:t>In union with him, </a:t>
            </a:r>
            <a:r>
              <a:rPr lang="en-US" sz="4000" b="1" u="sng" dirty="0">
                <a:solidFill>
                  <a:srgbClr val="FF0000"/>
                </a:solidFill>
                <a:highlight>
                  <a:srgbClr val="FFFF00"/>
                </a:highlight>
              </a:rPr>
              <a:t>THROUGH THE SHEDDING OF HIS BLOOD, WE ARE SET FREE</a:t>
            </a:r>
            <a:r>
              <a:rPr lang="en-US" sz="4000" dirty="0">
                <a:solidFill>
                  <a:srgbClr val="FF0000"/>
                </a:solidFill>
                <a:highlight>
                  <a:srgbClr val="FFFF00"/>
                </a:highlight>
              </a:rPr>
              <a:t> — OUR SINS ARE FORGIVEN</a:t>
            </a:r>
            <a:r>
              <a:rPr lang="en-US" sz="4000" dirty="0"/>
              <a:t>; this accords with the wealth of the grace </a:t>
            </a:r>
            <a:r>
              <a:rPr lang="en-US" sz="4000" b="1" baseline="30000" dirty="0"/>
              <a:t>8 </a:t>
            </a:r>
            <a:r>
              <a:rPr lang="en-US" sz="4000" dirty="0"/>
              <a:t>he has </a:t>
            </a:r>
            <a:r>
              <a:rPr lang="en-US" sz="4000" b="1" u="sng" dirty="0">
                <a:solidFill>
                  <a:srgbClr val="FF0000"/>
                </a:solidFill>
                <a:highlight>
                  <a:srgbClr val="FFFF00"/>
                </a:highlight>
              </a:rPr>
              <a:t>LAVISHED</a:t>
            </a:r>
            <a:r>
              <a:rPr lang="en-US" sz="4000" dirty="0"/>
              <a:t> on us. </a:t>
            </a:r>
          </a:p>
          <a:p>
            <a:pPr marL="0" indent="0">
              <a:buNone/>
            </a:pPr>
            <a:r>
              <a:rPr lang="en-US" sz="4000" dirty="0"/>
              <a:t>In all his wisdom and insight </a:t>
            </a:r>
            <a:r>
              <a:rPr lang="en-US" sz="4000" b="1" baseline="30000" dirty="0"/>
              <a:t>9 </a:t>
            </a:r>
            <a:r>
              <a:rPr lang="en-US" sz="4000" b="1" u="sng" dirty="0">
                <a:solidFill>
                  <a:srgbClr val="FF0000"/>
                </a:solidFill>
                <a:highlight>
                  <a:srgbClr val="FFFF00"/>
                </a:highlight>
              </a:rPr>
              <a:t>HE HAS MADE KNOWN TO US HIS SECRET PLAN</a:t>
            </a:r>
            <a:r>
              <a:rPr lang="en-US" sz="4000" dirty="0"/>
              <a:t>, which by his own will he designed beforehand in connection with the Messiah </a:t>
            </a:r>
            <a:endParaRPr lang="en-US" sz="4400" dirty="0"/>
          </a:p>
        </p:txBody>
      </p:sp>
      <p:sp>
        <p:nvSpPr>
          <p:cNvPr id="6" name="Title 1">
            <a:extLst>
              <a:ext uri="{FF2B5EF4-FFF2-40B4-BE49-F238E27FC236}">
                <a16:creationId xmlns:a16="http://schemas.microsoft.com/office/drawing/2014/main" id="{31A5B422-8FFB-071B-2176-B2BD1E386894}"/>
              </a:ext>
            </a:extLst>
          </p:cNvPr>
          <p:cNvSpPr>
            <a:spLocks noGrp="1"/>
          </p:cNvSpPr>
          <p:nvPr>
            <p:ph type="title"/>
          </p:nvPr>
        </p:nvSpPr>
        <p:spPr/>
        <p:txBody>
          <a:bodyPr>
            <a:noAutofit/>
          </a:bodyPr>
          <a:lstStyle/>
          <a:p>
            <a:r>
              <a:rPr lang="en-US" sz="4800" dirty="0"/>
              <a:t>Ephesians 1 – God’s Plan of Redemption</a:t>
            </a:r>
          </a:p>
        </p:txBody>
      </p:sp>
    </p:spTree>
    <p:extLst>
      <p:ext uri="{BB962C8B-B14F-4D97-AF65-F5344CB8AC3E}">
        <p14:creationId xmlns:p14="http://schemas.microsoft.com/office/powerpoint/2010/main" val="1762370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3600" b="1" baseline="30000" dirty="0"/>
              <a:t>10 </a:t>
            </a:r>
            <a:r>
              <a:rPr lang="en-US" sz="3600" dirty="0"/>
              <a:t>and will put into effect </a:t>
            </a:r>
            <a:r>
              <a:rPr lang="en-US" sz="3600" b="1" u="sng" dirty="0">
                <a:solidFill>
                  <a:srgbClr val="FF0000"/>
                </a:solidFill>
                <a:highlight>
                  <a:srgbClr val="FFFF00"/>
                </a:highlight>
              </a:rPr>
              <a:t>WHEN THE TIME IS RIPE </a:t>
            </a:r>
            <a:r>
              <a:rPr lang="en-US" sz="3600" dirty="0"/>
              <a:t>— </a:t>
            </a:r>
            <a:r>
              <a:rPr lang="en-US" sz="3600" b="1" u="sng" dirty="0">
                <a:solidFill>
                  <a:srgbClr val="FF0000"/>
                </a:solidFill>
                <a:highlight>
                  <a:srgbClr val="FFFF00"/>
                </a:highlight>
              </a:rPr>
              <a:t>HIS PLAN</a:t>
            </a:r>
            <a:r>
              <a:rPr lang="en-US" sz="3600" dirty="0">
                <a:solidFill>
                  <a:srgbClr val="FF0000"/>
                </a:solidFill>
                <a:highlight>
                  <a:srgbClr val="FFFF00"/>
                </a:highlight>
              </a:rPr>
              <a:t> TO PLACE EVERYTHING IN HEAVEN AND ON EARTH UNDER THE MESSIAH’S HEADSHIP</a:t>
            </a:r>
            <a:r>
              <a:rPr lang="en-US" sz="3600" dirty="0"/>
              <a:t>. </a:t>
            </a:r>
          </a:p>
          <a:p>
            <a:pPr marL="0" indent="0">
              <a:buNone/>
            </a:pPr>
            <a:r>
              <a:rPr lang="en-US" sz="3600" b="1" baseline="30000" dirty="0"/>
              <a:t>11 </a:t>
            </a:r>
            <a:r>
              <a:rPr lang="en-US" sz="3600" dirty="0"/>
              <a:t>Also in union with him </a:t>
            </a:r>
            <a:r>
              <a:rPr lang="en-US" sz="3600" b="1" u="sng" dirty="0">
                <a:solidFill>
                  <a:srgbClr val="FF0000"/>
                </a:solidFill>
                <a:highlight>
                  <a:srgbClr val="FFFF00"/>
                </a:highlight>
              </a:rPr>
              <a:t>WE WERE GIVEN AN INHERITANCE</a:t>
            </a:r>
            <a:r>
              <a:rPr lang="en-US" sz="3600" dirty="0"/>
              <a:t>, we who were picked in advance according to the purpose of the One who effects everything in keeping with the decision of his will, </a:t>
            </a:r>
            <a:r>
              <a:rPr lang="en-US" sz="3600" b="1" baseline="30000" dirty="0"/>
              <a:t>12 </a:t>
            </a:r>
            <a:r>
              <a:rPr lang="en-US" sz="3600" dirty="0"/>
              <a:t>so that we </a:t>
            </a:r>
            <a:r>
              <a:rPr lang="en-US" sz="3600" dirty="0">
                <a:solidFill>
                  <a:srgbClr val="FF0000"/>
                </a:solidFill>
                <a:highlight>
                  <a:srgbClr val="FFFF00"/>
                </a:highlight>
              </a:rPr>
              <a:t>WHO EARLIER HAD PUT OUR HOPE IN THE MESSIAH WOULD BRING HIM PRAISE</a:t>
            </a:r>
            <a:r>
              <a:rPr lang="en-US" sz="3600" dirty="0"/>
              <a:t> commensurate with his glory. </a:t>
            </a:r>
          </a:p>
        </p:txBody>
      </p:sp>
      <p:sp>
        <p:nvSpPr>
          <p:cNvPr id="6" name="Title 1">
            <a:extLst>
              <a:ext uri="{FF2B5EF4-FFF2-40B4-BE49-F238E27FC236}">
                <a16:creationId xmlns:a16="http://schemas.microsoft.com/office/drawing/2014/main" id="{5A0D4913-6FD2-A39F-0EA8-0E0259661CB5}"/>
              </a:ext>
            </a:extLst>
          </p:cNvPr>
          <p:cNvSpPr>
            <a:spLocks noGrp="1"/>
          </p:cNvSpPr>
          <p:nvPr>
            <p:ph type="title"/>
          </p:nvPr>
        </p:nvSpPr>
        <p:spPr/>
        <p:txBody>
          <a:bodyPr>
            <a:noAutofit/>
          </a:bodyPr>
          <a:lstStyle/>
          <a:p>
            <a:r>
              <a:rPr lang="en-US" sz="4800" dirty="0"/>
              <a:t>Ephesians 1 – God’s Plan of Redemption</a:t>
            </a:r>
          </a:p>
        </p:txBody>
      </p:sp>
    </p:spTree>
    <p:extLst>
      <p:ext uri="{BB962C8B-B14F-4D97-AF65-F5344CB8AC3E}">
        <p14:creationId xmlns:p14="http://schemas.microsoft.com/office/powerpoint/2010/main" val="152312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4000" b="1" baseline="30000" dirty="0"/>
              <a:t>13 </a:t>
            </a:r>
            <a:r>
              <a:rPr lang="en-US" sz="4000" dirty="0"/>
              <a:t>Furthermore, you who heard the message of the truth, the Good News offering you deliverance, and </a:t>
            </a:r>
            <a:r>
              <a:rPr lang="en-US" sz="4000" b="1" u="sng" dirty="0">
                <a:solidFill>
                  <a:srgbClr val="FF0000"/>
                </a:solidFill>
                <a:highlight>
                  <a:srgbClr val="FFFF00"/>
                </a:highlight>
              </a:rPr>
              <a:t>PUT YOUR TRUST IN THE MESSIAH WERE SEALED</a:t>
            </a:r>
            <a:r>
              <a:rPr lang="en-US" sz="4000" dirty="0">
                <a:solidFill>
                  <a:srgbClr val="FF0000"/>
                </a:solidFill>
                <a:highlight>
                  <a:srgbClr val="FFFF00"/>
                </a:highlight>
              </a:rPr>
              <a:t> BY HIM WITH THE PROMISED </a:t>
            </a:r>
            <a:r>
              <a:rPr lang="en-US" sz="4000" i="1" dirty="0">
                <a:solidFill>
                  <a:srgbClr val="FF0000"/>
                </a:solidFill>
                <a:highlight>
                  <a:srgbClr val="FFFF00"/>
                </a:highlight>
              </a:rPr>
              <a:t>RUACH HAKODESH</a:t>
            </a:r>
            <a:r>
              <a:rPr lang="en-US" sz="4000" dirty="0"/>
              <a:t>, </a:t>
            </a:r>
          </a:p>
          <a:p>
            <a:pPr marL="0" indent="0">
              <a:buNone/>
            </a:pPr>
            <a:r>
              <a:rPr lang="en-US" sz="4000" b="1" baseline="30000" dirty="0"/>
              <a:t>14 </a:t>
            </a:r>
            <a:r>
              <a:rPr lang="en-US" sz="4000" dirty="0"/>
              <a:t>who guarantees our inheritance </a:t>
            </a:r>
            <a:r>
              <a:rPr lang="en-US" sz="4000" b="1" u="sng" dirty="0">
                <a:solidFill>
                  <a:srgbClr val="FF0000"/>
                </a:solidFill>
                <a:highlight>
                  <a:srgbClr val="FFFF00"/>
                </a:highlight>
              </a:rPr>
              <a:t>UNTIL WE COME INTO POSSESSION OF IT </a:t>
            </a:r>
            <a:r>
              <a:rPr lang="en-US" sz="4000" dirty="0"/>
              <a:t>and thus bring him praise commensurate with his glory.</a:t>
            </a:r>
            <a:endParaRPr lang="en-US" sz="4400" dirty="0"/>
          </a:p>
        </p:txBody>
      </p:sp>
      <p:sp>
        <p:nvSpPr>
          <p:cNvPr id="6" name="Title 1">
            <a:extLst>
              <a:ext uri="{FF2B5EF4-FFF2-40B4-BE49-F238E27FC236}">
                <a16:creationId xmlns:a16="http://schemas.microsoft.com/office/drawing/2014/main" id="{5A0D4913-6FD2-A39F-0EA8-0E0259661CB5}"/>
              </a:ext>
            </a:extLst>
          </p:cNvPr>
          <p:cNvSpPr>
            <a:spLocks noGrp="1"/>
          </p:cNvSpPr>
          <p:nvPr>
            <p:ph type="title"/>
          </p:nvPr>
        </p:nvSpPr>
        <p:spPr/>
        <p:txBody>
          <a:bodyPr>
            <a:noAutofit/>
          </a:bodyPr>
          <a:lstStyle/>
          <a:p>
            <a:r>
              <a:rPr lang="en-US" sz="4800" dirty="0"/>
              <a:t>Ephesians 1 – God’s Plan of Redemption</a:t>
            </a:r>
          </a:p>
        </p:txBody>
      </p:sp>
    </p:spTree>
    <p:extLst>
      <p:ext uri="{BB962C8B-B14F-4D97-AF65-F5344CB8AC3E}">
        <p14:creationId xmlns:p14="http://schemas.microsoft.com/office/powerpoint/2010/main" val="359119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2068" y="914400"/>
            <a:ext cx="11736977" cy="5640199"/>
          </a:xfrm>
        </p:spPr>
        <p:txBody>
          <a:bodyPr>
            <a:noAutofit/>
          </a:bodyPr>
          <a:lstStyle/>
          <a:p>
            <a:pPr marL="0" indent="0">
              <a:buNone/>
            </a:pPr>
            <a:r>
              <a:rPr lang="en-US" sz="3600" dirty="0"/>
              <a:t>The goal of God's plan of redemption and the ultimate purpose of Yeshua’s second coming and the Fall Feasts:</a:t>
            </a:r>
          </a:p>
          <a:p>
            <a:pPr marL="0" indent="0">
              <a:buNone/>
            </a:pPr>
            <a:r>
              <a:rPr lang="en-US" sz="3600" dirty="0"/>
              <a:t>1. The redemption of Israel, the Resurrection of the believer and the concomitant call to war – The final Yom </a:t>
            </a:r>
            <a:r>
              <a:rPr lang="en-US" sz="3600" dirty="0" err="1"/>
              <a:t>T’ruah</a:t>
            </a:r>
            <a:endParaRPr lang="en-US" sz="3600" dirty="0"/>
          </a:p>
          <a:p>
            <a:pPr marL="0" indent="0">
              <a:buNone/>
            </a:pPr>
            <a:r>
              <a:rPr lang="en-US" sz="3600" dirty="0"/>
              <a:t>2. The wrath of God poured out on evil – The Days of Awe</a:t>
            </a:r>
          </a:p>
          <a:p>
            <a:r>
              <a:rPr lang="en-US" sz="3600" dirty="0"/>
              <a:t>3. Opening the Scroll of Life: the final separation of good and evil, the eradication of all sin, the purifying of His people to fully become the promised Holy Nation  – The final Yom Kippur</a:t>
            </a:r>
          </a:p>
        </p:txBody>
      </p:sp>
      <p:sp>
        <p:nvSpPr>
          <p:cNvPr id="2" name="Title 1"/>
          <p:cNvSpPr>
            <a:spLocks noGrp="1"/>
          </p:cNvSpPr>
          <p:nvPr>
            <p:ph type="title"/>
          </p:nvPr>
        </p:nvSpPr>
        <p:spPr>
          <a:xfrm>
            <a:off x="410390" y="184559"/>
            <a:ext cx="11360332" cy="813731"/>
          </a:xfrm>
        </p:spPr>
        <p:txBody>
          <a:bodyPr>
            <a:noAutofit/>
          </a:bodyPr>
          <a:lstStyle/>
          <a:p>
            <a:r>
              <a:rPr lang="en-US" sz="4800" dirty="0"/>
              <a:t>Redemption: The Ultimate Purpose of God</a:t>
            </a:r>
          </a:p>
        </p:txBody>
      </p:sp>
    </p:spTree>
    <p:extLst>
      <p:ext uri="{BB962C8B-B14F-4D97-AF65-F5344CB8AC3E}">
        <p14:creationId xmlns:p14="http://schemas.microsoft.com/office/powerpoint/2010/main" val="73005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lnSpc>
                <a:spcPct val="120000"/>
              </a:lnSpc>
              <a:buNone/>
            </a:pPr>
            <a:r>
              <a:rPr lang="en-US" sz="3600" dirty="0"/>
              <a:t>4. The celebration of the Ingathering of the Harvest on the Final Sukkot</a:t>
            </a:r>
          </a:p>
          <a:p>
            <a:pPr marL="0" indent="0">
              <a:lnSpc>
                <a:spcPct val="120000"/>
              </a:lnSpc>
              <a:buNone/>
            </a:pPr>
            <a:r>
              <a:rPr lang="en-US" sz="3600" dirty="0"/>
              <a:t>5. The establishment of His Kingdom on the earth, the New Jerusalem – The Marriage Supper of the Lamb – so that Adonai may dwell with us, IN HIS FULL SH’CHINAH GLORY, and we with Him, with no possibility of sin and evil – Hoshana Raba into the Eighth Day Celebration</a:t>
            </a:r>
            <a:endParaRPr lang="en-US" dirty="0"/>
          </a:p>
        </p:txBody>
      </p:sp>
      <p:sp>
        <p:nvSpPr>
          <p:cNvPr id="2" name="Title 1"/>
          <p:cNvSpPr>
            <a:spLocks noGrp="1"/>
          </p:cNvSpPr>
          <p:nvPr>
            <p:ph type="title"/>
          </p:nvPr>
        </p:nvSpPr>
        <p:spPr/>
        <p:txBody>
          <a:bodyPr>
            <a:noAutofit/>
          </a:bodyPr>
          <a:lstStyle/>
          <a:p>
            <a:r>
              <a:rPr lang="en-US" sz="4800" dirty="0"/>
              <a:t>Redemption: The Ultimate Purpose of God</a:t>
            </a:r>
          </a:p>
        </p:txBody>
      </p:sp>
    </p:spTree>
    <p:extLst>
      <p:ext uri="{BB962C8B-B14F-4D97-AF65-F5344CB8AC3E}">
        <p14:creationId xmlns:p14="http://schemas.microsoft.com/office/powerpoint/2010/main" val="43260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448394"/>
          </a:xfrm>
        </p:spPr>
        <p:txBody>
          <a:bodyPr anchor="ctr">
            <a:normAutofit fontScale="90000"/>
          </a:bodyPr>
          <a:lstStyle/>
          <a:p>
            <a:pPr algn="ctr">
              <a:defRPr/>
            </a:pPr>
            <a:r>
              <a:rPr lang="en-US" dirty="0">
                <a:effectLst>
                  <a:outerShdw blurRad="38100" dist="38100" dir="2700000" algn="tl">
                    <a:srgbClr val="000000">
                      <a:alpha val="43137"/>
                    </a:srgbClr>
                  </a:outerShdw>
                </a:effectLst>
              </a:rPr>
              <a:t>THE REDEMPTION PLAN OF GOD</a:t>
            </a:r>
          </a:p>
        </p:txBody>
      </p:sp>
      <p:grpSp>
        <p:nvGrpSpPr>
          <p:cNvPr id="29" name="Group 28">
            <a:extLst>
              <a:ext uri="{FF2B5EF4-FFF2-40B4-BE49-F238E27FC236}">
                <a16:creationId xmlns:a16="http://schemas.microsoft.com/office/drawing/2014/main" id="{F950C8C2-D6BF-7A9B-3F51-7273D92C425F}"/>
              </a:ext>
            </a:extLst>
          </p:cNvPr>
          <p:cNvGrpSpPr/>
          <p:nvPr/>
        </p:nvGrpSpPr>
        <p:grpSpPr>
          <a:xfrm>
            <a:off x="239782" y="930548"/>
            <a:ext cx="4472653" cy="5204420"/>
            <a:chOff x="239782" y="930548"/>
            <a:chExt cx="4472653" cy="5204420"/>
          </a:xfrm>
        </p:grpSpPr>
        <p:sp>
          <p:nvSpPr>
            <p:cNvPr id="31" name="Right Brace 30">
              <a:extLst>
                <a:ext uri="{FF2B5EF4-FFF2-40B4-BE49-F238E27FC236}">
                  <a16:creationId xmlns:a16="http://schemas.microsoft.com/office/drawing/2014/main" id="{C0101760-7CAA-4600-B2CD-06FE90190E2A}"/>
                </a:ext>
              </a:extLst>
            </p:cNvPr>
            <p:cNvSpPr/>
            <p:nvPr/>
          </p:nvSpPr>
          <p:spPr>
            <a:xfrm rot="5400000">
              <a:off x="1336532" y="4012861"/>
              <a:ext cx="483654" cy="2677153"/>
            </a:xfrm>
            <a:prstGeom prst="rightBrace">
              <a:avLst>
                <a:gd name="adj1" fmla="val 9169"/>
                <a:gd name="adj2" fmla="val 50635"/>
              </a:avLst>
            </a:prstGeom>
            <a:ln w="76200">
              <a:solidFill>
                <a:srgbClr val="FFFF00"/>
              </a:solidFill>
            </a:ln>
          </p:spPr>
          <p:style>
            <a:lnRef idx="3">
              <a:schemeClr val="accent4"/>
            </a:lnRef>
            <a:fillRef idx="0">
              <a:schemeClr val="accent4"/>
            </a:fillRef>
            <a:effectRef idx="2">
              <a:schemeClr val="accent4"/>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Constantia"/>
                <a:ea typeface="+mn-ea"/>
                <a:cs typeface="+mn-cs"/>
              </a:endParaRPr>
            </a:p>
          </p:txBody>
        </p:sp>
        <p:sp>
          <p:nvSpPr>
            <p:cNvPr id="6" name="Rectangle 5"/>
            <p:cNvSpPr/>
            <p:nvPr/>
          </p:nvSpPr>
          <p:spPr>
            <a:xfrm>
              <a:off x="391583" y="1591357"/>
              <a:ext cx="4295922" cy="646331"/>
            </a:xfrm>
            <a:prstGeom prst="rect">
              <a:avLst/>
            </a:prstGeom>
            <a:ln/>
          </p:spPr>
          <p:style>
            <a:lnRef idx="0">
              <a:schemeClr val="accent1"/>
            </a:lnRef>
            <a:fillRef idx="3">
              <a:schemeClr val="accent1"/>
            </a:fillRef>
            <a:effectRef idx="3">
              <a:schemeClr val="accent1"/>
            </a:effectRef>
            <a:fontRef idx="minor">
              <a:schemeClr val="lt1"/>
            </a:fontRef>
          </p:style>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prstDash val="solid"/>
                  </a:ln>
                  <a:gradFill rotWithShape="1">
                    <a:gsLst>
                      <a:gs pos="0">
                        <a:srgbClr val="D092A7">
                          <a:tint val="70000"/>
                          <a:satMod val="200000"/>
                        </a:srgbClr>
                      </a:gs>
                      <a:gs pos="40000">
                        <a:srgbClr val="D092A7">
                          <a:tint val="90000"/>
                          <a:satMod val="130000"/>
                        </a:srgbClr>
                      </a:gs>
                      <a:gs pos="50000">
                        <a:srgbClr val="D092A7">
                          <a:tint val="90000"/>
                          <a:satMod val="130000"/>
                        </a:srgbClr>
                      </a:gs>
                      <a:gs pos="68000">
                        <a:srgbClr val="D092A7">
                          <a:tint val="90000"/>
                          <a:satMod val="130000"/>
                        </a:srgbClr>
                      </a:gs>
                      <a:gs pos="100000">
                        <a:srgbClr val="D092A7">
                          <a:tint val="70000"/>
                          <a:satMod val="200000"/>
                        </a:srgbClr>
                      </a:gs>
                    </a:gsLst>
                    <a:lin ang="5400000"/>
                  </a:gradFill>
                  <a:effectLst>
                    <a:outerShdw blurRad="38100" dist="38100" dir="2700000" algn="tl">
                      <a:srgbClr val="000000">
                        <a:alpha val="43137"/>
                      </a:srgbClr>
                    </a:outerShdw>
                  </a:effectLst>
                  <a:uLnTx/>
                  <a:uFillTx/>
                  <a:latin typeface="Constantia"/>
                  <a:ea typeface="+mn-ea"/>
                  <a:cs typeface="+mn-cs"/>
                </a:rPr>
                <a:t>SPRING FEASTS</a:t>
              </a:r>
            </a:p>
          </p:txBody>
        </p:sp>
        <p:cxnSp>
          <p:nvCxnSpPr>
            <p:cNvPr id="9" name="Straight Connector 8"/>
            <p:cNvCxnSpPr/>
            <p:nvPr/>
          </p:nvCxnSpPr>
          <p:spPr>
            <a:xfrm flipH="1">
              <a:off x="969130" y="2280582"/>
              <a:ext cx="1421" cy="947687"/>
            </a:xfrm>
            <a:prstGeom prst="line">
              <a:avLst/>
            </a:prstGeom>
          </p:spPr>
          <p:style>
            <a:lnRef idx="3">
              <a:schemeClr val="accent1"/>
            </a:lnRef>
            <a:fillRef idx="0">
              <a:schemeClr val="accent1"/>
            </a:fillRef>
            <a:effectRef idx="2">
              <a:schemeClr val="accent1"/>
            </a:effectRef>
            <a:fontRef idx="minor">
              <a:schemeClr val="tx1"/>
            </a:fontRef>
          </p:style>
        </p:cxnSp>
        <p:cxnSp>
          <p:nvCxnSpPr>
            <p:cNvPr id="10" name="Straight Connector 9"/>
            <p:cNvCxnSpPr/>
            <p:nvPr/>
          </p:nvCxnSpPr>
          <p:spPr>
            <a:xfrm flipH="1">
              <a:off x="1618959" y="2280582"/>
              <a:ext cx="1421" cy="2225954"/>
            </a:xfrm>
            <a:prstGeom prst="line">
              <a:avLst/>
            </a:prstGeom>
          </p:spPr>
          <p:style>
            <a:lnRef idx="3">
              <a:schemeClr val="accent1"/>
            </a:lnRef>
            <a:fillRef idx="0">
              <a:schemeClr val="accent1"/>
            </a:fillRef>
            <a:effectRef idx="2">
              <a:schemeClr val="accent1"/>
            </a:effectRef>
            <a:fontRef idx="minor">
              <a:schemeClr val="tx1"/>
            </a:fontRef>
          </p:style>
        </p:cxnSp>
        <p:cxnSp>
          <p:nvCxnSpPr>
            <p:cNvPr id="12" name="Straight Connector 11"/>
            <p:cNvCxnSpPr/>
            <p:nvPr/>
          </p:nvCxnSpPr>
          <p:spPr>
            <a:xfrm flipH="1">
              <a:off x="2264884" y="2280582"/>
              <a:ext cx="1421" cy="947687"/>
            </a:xfrm>
            <a:prstGeom prst="line">
              <a:avLst/>
            </a:prstGeom>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flipH="1">
              <a:off x="4070934" y="2281100"/>
              <a:ext cx="1421" cy="947687"/>
            </a:xfrm>
            <a:prstGeom prst="line">
              <a:avLst/>
            </a:prstGeom>
          </p:spPr>
          <p:style>
            <a:lnRef idx="3">
              <a:schemeClr val="accent1"/>
            </a:lnRef>
            <a:fillRef idx="0">
              <a:schemeClr val="accent1"/>
            </a:fillRef>
            <a:effectRef idx="2">
              <a:schemeClr val="accent1"/>
            </a:effectRef>
            <a:fontRef idx="minor">
              <a:schemeClr val="tx1"/>
            </a:fontRef>
          </p:style>
        </p:cxnSp>
        <p:sp>
          <p:nvSpPr>
            <p:cNvPr id="18" name="Rounded Rectangle 17"/>
            <p:cNvSpPr/>
            <p:nvPr/>
          </p:nvSpPr>
          <p:spPr>
            <a:xfrm>
              <a:off x="260725" y="3228269"/>
              <a:ext cx="1298254" cy="93365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nstantia"/>
                  <a:ea typeface="+mn-ea"/>
                  <a:cs typeface="+mn-cs"/>
                </a:rPr>
                <a:t>PASSOVER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nstantia"/>
                  <a:ea typeface="+mn-ea"/>
                  <a:cs typeface="+mn-cs"/>
                </a:rPr>
                <a:t>PESACH</a:t>
              </a:r>
            </a:p>
          </p:txBody>
        </p:sp>
        <p:sp>
          <p:nvSpPr>
            <p:cNvPr id="19" name="Rounded Rectangle 18"/>
            <p:cNvSpPr/>
            <p:nvPr/>
          </p:nvSpPr>
          <p:spPr>
            <a:xfrm>
              <a:off x="1685474" y="3228269"/>
              <a:ext cx="1230041" cy="93365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nstantia"/>
                  <a:ea typeface="+mn-ea"/>
                  <a:cs typeface="+mn-cs"/>
                </a:rPr>
                <a:t>FIRST FRUITS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nstantia"/>
                  <a:ea typeface="+mn-ea"/>
                  <a:cs typeface="+mn-cs"/>
                </a:rPr>
                <a:t>HAG HABIKURIM</a:t>
              </a:r>
              <a:endPar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nstantia"/>
                <a:ea typeface="+mn-ea"/>
                <a:cs typeface="+mn-cs"/>
              </a:endParaRPr>
            </a:p>
          </p:txBody>
        </p:sp>
        <p:sp>
          <p:nvSpPr>
            <p:cNvPr id="20" name="Rounded Rectangle 19"/>
            <p:cNvSpPr/>
            <p:nvPr/>
          </p:nvSpPr>
          <p:spPr>
            <a:xfrm>
              <a:off x="3432275" y="3228787"/>
              <a:ext cx="1280160" cy="93365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onstantia"/>
                  <a:ea typeface="+mn-ea"/>
                  <a:cs typeface="+mn-cs"/>
                </a:rPr>
                <a:t>FEAST OF WEEKS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onstantia"/>
                  <a:ea typeface="+mn-ea"/>
                  <a:cs typeface="+mn-cs"/>
                </a:rPr>
                <a:t>SHAVUOT</a:t>
              </a:r>
            </a:p>
          </p:txBody>
        </p:sp>
        <p:sp>
          <p:nvSpPr>
            <p:cNvPr id="24" name="Rounded Rectangle 23"/>
            <p:cNvSpPr/>
            <p:nvPr/>
          </p:nvSpPr>
          <p:spPr>
            <a:xfrm>
              <a:off x="785229" y="4298170"/>
              <a:ext cx="1667458" cy="93365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nstantia"/>
                  <a:ea typeface="+mn-ea"/>
                  <a:cs typeface="+mn-cs"/>
                </a:rPr>
                <a:t>UNLEAVENED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nstantia"/>
                  <a:ea typeface="+mn-ea"/>
                  <a:cs typeface="+mn-cs"/>
                </a:rPr>
                <a:t>BREAD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nstantia"/>
                  <a:ea typeface="+mn-ea"/>
                  <a:cs typeface="+mn-cs"/>
                </a:rPr>
                <a:t>HAG HAMATZOT</a:t>
              </a:r>
            </a:p>
          </p:txBody>
        </p:sp>
        <p:sp>
          <p:nvSpPr>
            <p:cNvPr id="4" name="Left-Right Arrow 3"/>
            <p:cNvSpPr/>
            <p:nvPr/>
          </p:nvSpPr>
          <p:spPr bwMode="auto">
            <a:xfrm>
              <a:off x="2271722" y="2371722"/>
              <a:ext cx="1799212" cy="616874"/>
            </a:xfrm>
            <a:prstGeom prst="leftRightArrow">
              <a:avLst>
                <a:gd name="adj1" fmla="val 69251"/>
                <a:gd name="adj2" fmla="val 61550"/>
              </a:avLst>
            </a:prstGeom>
            <a:ln>
              <a:headEnd type="none" w="med" len="med"/>
              <a:tailEnd type="none" w="med" len="med"/>
            </a:ln>
            <a:effectLst>
              <a:outerShdw blurRad="50800" dist="38100" dir="10800000" algn="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nstantia"/>
                  <a:ea typeface="ＭＳ Ｐゴシック" pitchFamily="-32" charset="-128"/>
                  <a:cs typeface="+mn-cs"/>
                </a:rPr>
                <a:t>COUNTING THE OMER</a:t>
              </a:r>
            </a:p>
          </p:txBody>
        </p:sp>
        <p:sp>
          <p:nvSpPr>
            <p:cNvPr id="27" name="Rounded Rectangle 34">
              <a:extLst>
                <a:ext uri="{FF2B5EF4-FFF2-40B4-BE49-F238E27FC236}">
                  <a16:creationId xmlns:a16="http://schemas.microsoft.com/office/drawing/2014/main" id="{67E05DD9-78DB-4C15-AFF1-DB5F2142EDEF}"/>
                </a:ext>
              </a:extLst>
            </p:cNvPr>
            <p:cNvSpPr/>
            <p:nvPr/>
          </p:nvSpPr>
          <p:spPr>
            <a:xfrm>
              <a:off x="391583" y="5651315"/>
              <a:ext cx="2441082" cy="483653"/>
            </a:xfrm>
            <a:prstGeom prst="roundRect">
              <a:avLst/>
            </a:prstGeom>
            <a:solidFill>
              <a:srgbClr val="FFFF00"/>
            </a:solidFill>
            <a:ln>
              <a:solidFill>
                <a:srgbClr val="FF0000"/>
              </a:solidFill>
            </a:ln>
          </p:spPr>
          <p:style>
            <a:lnRef idx="0">
              <a:schemeClr val="accent1"/>
            </a:lnRef>
            <a:fillRef idx="3">
              <a:schemeClr val="accent1"/>
            </a:fillRef>
            <a:effectRef idx="3">
              <a:schemeClr val="accent1"/>
            </a:effectRef>
            <a:fontRef idx="minor">
              <a:schemeClr val="lt1"/>
            </a:fontRef>
          </p:style>
          <p:txBody>
            <a:bodyPr anchor="ctr">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50800"/>
                  <a:solidFill>
                    <a:prstClr val="black">
                      <a:shade val="50000"/>
                    </a:prstClr>
                  </a:solidFill>
                  <a:effectLst/>
                  <a:uLnTx/>
                  <a:uFillTx/>
                  <a:latin typeface="Berlin Sans FB Demi" pitchFamily="34" charset="0"/>
                  <a:ea typeface="+mn-ea"/>
                  <a:cs typeface="+mn-cs"/>
                </a:rPr>
                <a:t>Death, Burial And Resurrection of Messiah </a:t>
              </a:r>
            </a:p>
          </p:txBody>
        </p:sp>
        <p:sp>
          <p:nvSpPr>
            <p:cNvPr id="28" name="Rounded Rectangle 35">
              <a:extLst>
                <a:ext uri="{FF2B5EF4-FFF2-40B4-BE49-F238E27FC236}">
                  <a16:creationId xmlns:a16="http://schemas.microsoft.com/office/drawing/2014/main" id="{75E8D661-DC37-47AB-9761-479FF129D9D7}"/>
                </a:ext>
              </a:extLst>
            </p:cNvPr>
            <p:cNvSpPr/>
            <p:nvPr/>
          </p:nvSpPr>
          <p:spPr>
            <a:xfrm>
              <a:off x="3432274" y="4591153"/>
              <a:ext cx="1280159" cy="1498751"/>
            </a:xfrm>
            <a:prstGeom prst="roundRect">
              <a:avLst/>
            </a:prstGeom>
            <a:solidFill>
              <a:srgbClr val="FFFF00"/>
            </a:solidFill>
            <a:ln>
              <a:solidFill>
                <a:srgbClr val="FF0000"/>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nchor="ctr">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50800"/>
                  <a:solidFill>
                    <a:prstClr val="black">
                      <a:shade val="50000"/>
                    </a:prstClr>
                  </a:solidFill>
                  <a:effectLst>
                    <a:outerShdw blurRad="38100" dist="38100" dir="2700000" algn="tl">
                      <a:srgbClr val="000000">
                        <a:alpha val="43137"/>
                      </a:srgbClr>
                    </a:outerShdw>
                  </a:effectLst>
                  <a:uLnTx/>
                  <a:uFillTx/>
                  <a:latin typeface="Berlin Sans FB Demi" pitchFamily="34" charset="0"/>
                  <a:ea typeface="+mn-ea"/>
                  <a:cs typeface="+mn-cs"/>
                </a:rPr>
                <a:t>The Ruach HaKodesh Coming to Inhabit &amp; Empower The Body of Messiah</a:t>
              </a:r>
            </a:p>
          </p:txBody>
        </p:sp>
        <p:sp>
          <p:nvSpPr>
            <p:cNvPr id="41" name="Rounded Rectangle 51">
              <a:extLst>
                <a:ext uri="{FF2B5EF4-FFF2-40B4-BE49-F238E27FC236}">
                  <a16:creationId xmlns:a16="http://schemas.microsoft.com/office/drawing/2014/main" id="{37341338-34A7-49BE-8E5A-79BF30BFADFF}"/>
                </a:ext>
              </a:extLst>
            </p:cNvPr>
            <p:cNvSpPr/>
            <p:nvPr/>
          </p:nvSpPr>
          <p:spPr>
            <a:xfrm>
              <a:off x="810482" y="930548"/>
              <a:ext cx="3459765" cy="573048"/>
            </a:xfrm>
            <a:prstGeom prst="roundRect">
              <a:avLst>
                <a:gd name="adj" fmla="val 45239"/>
              </a:avLst>
            </a:prstGeom>
            <a:solidFill>
              <a:srgbClr val="FF0000"/>
            </a:solidFill>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Berlin Sans FB Demi" pitchFamily="34" charset="0"/>
                  <a:ea typeface="+mn-ea"/>
                  <a:cs typeface="+mn-cs"/>
                </a:rPr>
                <a:t>Isaiah 61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Berlin Sans FB Demi" pitchFamily="34" charset="0"/>
                  <a:ea typeface="+mn-ea"/>
                  <a:cs typeface="+mn-cs"/>
                </a:rPr>
                <a:t>“THE </a:t>
              </a:r>
              <a:r>
                <a:rPr kumimoji="0" lang="en-US" sz="1400" b="1" i="0" u="none" strike="noStrike" kern="1200" cap="all" spc="0" normalizeH="0" baseline="0" noProof="0" dirty="0">
                  <a:ln>
                    <a:noFill/>
                  </a:ln>
                  <a:solidFill>
                    <a:srgbClr val="FFFF00"/>
                  </a:solidFill>
                  <a:effectLst>
                    <a:outerShdw blurRad="38100" dist="38100" dir="2700000" algn="tl">
                      <a:srgbClr val="000000">
                        <a:alpha val="43137"/>
                      </a:srgbClr>
                    </a:outerShdw>
                  </a:effectLst>
                  <a:uLnTx/>
                  <a:uFillTx/>
                  <a:latin typeface="Berlin Sans FB Demi" pitchFamily="34" charset="0"/>
                  <a:ea typeface="+mn-ea"/>
                  <a:cs typeface="+mn-cs"/>
                </a:rPr>
                <a:t>YEAR</a:t>
              </a:r>
              <a:r>
                <a:rPr kumimoji="0" lang="en-US" sz="14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Berlin Sans FB Demi" pitchFamily="34" charset="0"/>
                  <a:ea typeface="+mn-ea"/>
                  <a:cs typeface="+mn-cs"/>
                </a:rPr>
                <a:t> OF THE LORD’S </a:t>
              </a:r>
              <a:r>
                <a:rPr kumimoji="0" lang="en-US" sz="1400" b="1" i="0" u="none" strike="noStrike" kern="1200" cap="all" spc="0" normalizeH="0" baseline="0" noProof="0" dirty="0">
                  <a:ln>
                    <a:noFill/>
                  </a:ln>
                  <a:solidFill>
                    <a:srgbClr val="FFFF00"/>
                  </a:solidFill>
                  <a:effectLst>
                    <a:outerShdw blurRad="38100" dist="38100" dir="2700000" algn="tl">
                      <a:srgbClr val="000000">
                        <a:alpha val="43137"/>
                      </a:srgbClr>
                    </a:outerShdw>
                  </a:effectLst>
                  <a:uLnTx/>
                  <a:uFillTx/>
                  <a:latin typeface="Berlin Sans FB Demi" pitchFamily="34" charset="0"/>
                  <a:ea typeface="+mn-ea"/>
                  <a:cs typeface="+mn-cs"/>
                </a:rPr>
                <a:t>FAVOR</a:t>
              </a:r>
              <a:r>
                <a:rPr kumimoji="0" lang="en-US" sz="14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Berlin Sans FB Demi" pitchFamily="34" charset="0"/>
                  <a:ea typeface="+mn-ea"/>
                  <a:cs typeface="+mn-cs"/>
                </a:rPr>
                <a:t>”</a:t>
              </a:r>
            </a:p>
          </p:txBody>
        </p:sp>
        <p:cxnSp>
          <p:nvCxnSpPr>
            <p:cNvPr id="64" name="Straight Arrow Connector 63">
              <a:extLst>
                <a:ext uri="{FF2B5EF4-FFF2-40B4-BE49-F238E27FC236}">
                  <a16:creationId xmlns:a16="http://schemas.microsoft.com/office/drawing/2014/main" id="{1922BDA3-BF74-4481-BEEA-988FF4B6F28E}"/>
                </a:ext>
              </a:extLst>
            </p:cNvPr>
            <p:cNvCxnSpPr>
              <a:stCxn id="20" idx="2"/>
              <a:endCxn id="28" idx="0"/>
            </p:cNvCxnSpPr>
            <p:nvPr/>
          </p:nvCxnSpPr>
          <p:spPr>
            <a:xfrm flipH="1">
              <a:off x="4072354" y="4162441"/>
              <a:ext cx="1" cy="428712"/>
            </a:xfrm>
            <a:prstGeom prst="straightConnector1">
              <a:avLst/>
            </a:prstGeom>
            <a:ln>
              <a:solidFill>
                <a:srgbClr val="FFFF00"/>
              </a:solidFill>
              <a:tailEnd type="triangle"/>
            </a:ln>
          </p:spPr>
          <p:style>
            <a:lnRef idx="3">
              <a:schemeClr val="accent1"/>
            </a:lnRef>
            <a:fillRef idx="0">
              <a:schemeClr val="accent1"/>
            </a:fillRef>
            <a:effectRef idx="2">
              <a:schemeClr val="accent1"/>
            </a:effectRef>
            <a:fontRef idx="minor">
              <a:schemeClr val="tx1"/>
            </a:fontRef>
          </p:style>
        </p:cxnSp>
        <p:sp>
          <p:nvSpPr>
            <p:cNvPr id="83" name="Rounded Rectangle 34">
              <a:extLst>
                <a:ext uri="{FF2B5EF4-FFF2-40B4-BE49-F238E27FC236}">
                  <a16:creationId xmlns:a16="http://schemas.microsoft.com/office/drawing/2014/main" id="{F6F08303-C322-4E26-B8FB-58C2D2F82031}"/>
                </a:ext>
              </a:extLst>
            </p:cNvPr>
            <p:cNvSpPr/>
            <p:nvPr/>
          </p:nvSpPr>
          <p:spPr>
            <a:xfrm>
              <a:off x="341766" y="2434666"/>
              <a:ext cx="1697891" cy="483653"/>
            </a:xfrm>
            <a:prstGeom prst="roundRect">
              <a:avLst/>
            </a:prstGeom>
            <a:solidFill>
              <a:srgbClr val="FFFF00"/>
            </a:solidFill>
            <a:ln>
              <a:solidFill>
                <a:srgbClr val="FF0000"/>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nchor="ctr">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50800"/>
                  <a:solidFill>
                    <a:prstClr val="black">
                      <a:shade val="50000"/>
                    </a:prstClr>
                  </a:solidFill>
                  <a:effectLst/>
                  <a:uLnTx/>
                  <a:uFillTx/>
                  <a:latin typeface="Berlin Sans FB Demi" pitchFamily="34" charset="0"/>
                  <a:ea typeface="+mn-ea"/>
                  <a:cs typeface="+mn-cs"/>
                </a:rPr>
                <a:t>Tarrying In Jerusalem Until Power On High</a:t>
              </a:r>
            </a:p>
          </p:txBody>
        </p:sp>
        <p:cxnSp>
          <p:nvCxnSpPr>
            <p:cNvPr id="84" name="Straight Arrow Connector 83">
              <a:extLst>
                <a:ext uri="{FF2B5EF4-FFF2-40B4-BE49-F238E27FC236}">
                  <a16:creationId xmlns:a16="http://schemas.microsoft.com/office/drawing/2014/main" id="{91AB8F32-4674-4E21-AB7A-16EC046BF10C}"/>
                </a:ext>
              </a:extLst>
            </p:cNvPr>
            <p:cNvCxnSpPr>
              <a:cxnSpLocks/>
            </p:cNvCxnSpPr>
            <p:nvPr/>
          </p:nvCxnSpPr>
          <p:spPr>
            <a:xfrm>
              <a:off x="2017593" y="2684113"/>
              <a:ext cx="357378" cy="0"/>
            </a:xfrm>
            <a:prstGeom prst="straightConnector1">
              <a:avLst/>
            </a:prstGeom>
            <a:ln>
              <a:solidFill>
                <a:srgbClr val="FFFF00"/>
              </a:solidFill>
              <a:tailEnd type="triangle"/>
            </a:ln>
          </p:spPr>
          <p:style>
            <a:lnRef idx="3">
              <a:schemeClr val="accent1"/>
            </a:lnRef>
            <a:fillRef idx="0">
              <a:schemeClr val="accent1"/>
            </a:fillRef>
            <a:effectRef idx="2">
              <a:schemeClr val="accent1"/>
            </a:effectRef>
            <a:fontRef idx="minor">
              <a:schemeClr val="tx1"/>
            </a:fontRef>
          </p:style>
        </p:cxnSp>
      </p:grpSp>
      <p:sp>
        <p:nvSpPr>
          <p:cNvPr id="5" name="Rectangle 4"/>
          <p:cNvSpPr/>
          <p:nvPr/>
        </p:nvSpPr>
        <p:spPr bwMode="auto">
          <a:xfrm>
            <a:off x="4750232" y="1221363"/>
            <a:ext cx="3052210" cy="5152423"/>
          </a:xfrm>
          <a:prstGeom prst="rect">
            <a:avLst/>
          </a:prstGeom>
          <a:solidFill>
            <a:srgbClr val="00800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dirty="0">
              <a:ln w="900" cmpd="sng">
                <a:solidFill>
                  <a:srgbClr val="A5B592">
                    <a:satMod val="190000"/>
                    <a:alpha val="55000"/>
                  </a:srgbClr>
                </a:solidFill>
                <a:prstDash val="solid"/>
              </a:ln>
              <a:solidFill>
                <a:srgbClr val="A5B592">
                  <a:satMod val="200000"/>
                  <a:tint val="3000"/>
                </a:srgbClr>
              </a:solidFill>
              <a:effectLst>
                <a:outerShdw blurRad="38100" dist="38100" dir="2700000" algn="tl">
                  <a:srgbClr val="000000">
                    <a:alpha val="43137"/>
                  </a:srgbClr>
                </a:outerShdw>
              </a:effectLst>
              <a:uLnTx/>
              <a:uFillTx/>
              <a:latin typeface="Arial" charset="0"/>
              <a:ea typeface="ＭＳ Ｐゴシック" pitchFamily="-32"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dirty="0">
              <a:ln w="900" cmpd="sng">
                <a:solidFill>
                  <a:srgbClr val="A5B592">
                    <a:satMod val="190000"/>
                    <a:alpha val="55000"/>
                  </a:srgbClr>
                </a:solidFill>
                <a:prstDash val="solid"/>
              </a:ln>
              <a:solidFill>
                <a:srgbClr val="A5B592">
                  <a:satMod val="200000"/>
                  <a:tint val="3000"/>
                </a:srgbClr>
              </a:solidFill>
              <a:effectLst>
                <a:outerShdw blurRad="38100" dist="38100" dir="2700000" algn="tl">
                  <a:srgbClr val="000000">
                    <a:alpha val="43137"/>
                  </a:srgbClr>
                </a:outerShdw>
              </a:effectLst>
              <a:uLnTx/>
              <a:uFillTx/>
              <a:latin typeface="Arial" charset="0"/>
              <a:ea typeface="ＭＳ Ｐゴシック" pitchFamily="-32"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w="900" cmpd="sng">
                  <a:solidFill>
                    <a:srgbClr val="A5B592">
                      <a:satMod val="190000"/>
                      <a:alpha val="55000"/>
                    </a:srgbClr>
                  </a:solidFill>
                  <a:prstDash val="solid"/>
                </a:ln>
                <a:solidFill>
                  <a:srgbClr val="A5B592">
                    <a:satMod val="200000"/>
                    <a:tint val="3000"/>
                  </a:srgbClr>
                </a:solidFill>
                <a:effectLst>
                  <a:outerShdw blurRad="38100" dist="38100" dir="2700000" algn="tl">
                    <a:srgbClr val="000000">
                      <a:alpha val="43137"/>
                    </a:srgbClr>
                  </a:outerShdw>
                </a:effectLst>
                <a:uLnTx/>
                <a:uFillTx/>
                <a:latin typeface="Arial" charset="0"/>
                <a:ea typeface="ＭＳ Ｐゴシック" pitchFamily="-32" charset="-128"/>
                <a:cs typeface="+mn-cs"/>
              </a:rPr>
              <a:t>THE GREAT SUMMER</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b="1" i="1" dirty="0">
                <a:ln w="900" cmpd="sng">
                  <a:solidFill>
                    <a:srgbClr val="A5B592">
                      <a:satMod val="190000"/>
                      <a:alpha val="55000"/>
                    </a:srgbClr>
                  </a:solidFill>
                  <a:prstDash val="solid"/>
                </a:ln>
                <a:solidFill>
                  <a:srgbClr val="A5B592">
                    <a:satMod val="200000"/>
                    <a:tint val="3000"/>
                  </a:srgbClr>
                </a:solidFill>
                <a:effectLst>
                  <a:outerShdw blurRad="38100" dist="38100" dir="2700000" algn="tl">
                    <a:srgbClr val="000000">
                      <a:alpha val="43137"/>
                    </a:srgbClr>
                  </a:outerShdw>
                </a:effectLst>
                <a:latin typeface="Arial" charset="0"/>
                <a:ea typeface="ＭＳ Ｐゴシック" pitchFamily="-32" charset="-128"/>
              </a:rPr>
              <a:t>‘</a:t>
            </a:r>
            <a:r>
              <a:rPr kumimoji="0" lang="en-US" sz="4000" b="1" i="1" u="none" strike="noStrike" kern="1200" cap="none" spc="0" normalizeH="0" baseline="0" noProof="0" dirty="0">
                <a:ln w="900" cmpd="sng">
                  <a:solidFill>
                    <a:srgbClr val="A5B592">
                      <a:satMod val="190000"/>
                      <a:alpha val="55000"/>
                    </a:srgbClr>
                  </a:solidFill>
                  <a:prstDash val="solid"/>
                </a:ln>
                <a:solidFill>
                  <a:srgbClr val="A5B592">
                    <a:satMod val="200000"/>
                    <a:tint val="3000"/>
                  </a:srgbClr>
                </a:solidFill>
                <a:effectLst>
                  <a:outerShdw blurRad="38100" dist="38100" dir="2700000" algn="tl">
                    <a:srgbClr val="000000">
                      <a:alpha val="43137"/>
                    </a:srgbClr>
                  </a:outerShdw>
                </a:effectLst>
                <a:uLnTx/>
                <a:uFillTx/>
                <a:latin typeface="Arial" charset="0"/>
                <a:ea typeface="ＭＳ Ｐゴシック" pitchFamily="-32" charset="-128"/>
                <a:cs typeface="+mn-cs"/>
              </a:rPr>
              <a:t>HARVEST’</a:t>
            </a:r>
            <a:endParaRPr kumimoji="0" lang="en-US" sz="3600" b="1" i="0" u="none" strike="noStrike" kern="1200" cap="none" spc="0" normalizeH="0" baseline="0" noProof="0" dirty="0">
              <a:ln w="900" cmpd="sng">
                <a:solidFill>
                  <a:srgbClr val="A5B592">
                    <a:satMod val="190000"/>
                    <a:alpha val="55000"/>
                  </a:srgbClr>
                </a:solidFill>
                <a:prstDash val="solid"/>
              </a:ln>
              <a:solidFill>
                <a:srgbClr val="A5B592">
                  <a:satMod val="200000"/>
                  <a:tint val="3000"/>
                </a:srgbClr>
              </a:solidFill>
              <a:effectLst>
                <a:outerShdw blurRad="38100" dist="38100" dir="2700000" algn="tl">
                  <a:srgbClr val="000000">
                    <a:alpha val="43137"/>
                  </a:srgbClr>
                </a:outerShdw>
              </a:effectLst>
              <a:uLnTx/>
              <a:uFillTx/>
              <a:latin typeface="Arial" charset="0"/>
              <a:ea typeface="ＭＳ Ｐゴシック" pitchFamily="-32" charset="-128"/>
              <a:cs typeface="+mn-cs"/>
            </a:endParaRPr>
          </a:p>
        </p:txBody>
      </p:sp>
      <p:sp>
        <p:nvSpPr>
          <p:cNvPr id="3" name="Rectangle: Rounded Corners 2">
            <a:extLst>
              <a:ext uri="{FF2B5EF4-FFF2-40B4-BE49-F238E27FC236}">
                <a16:creationId xmlns:a16="http://schemas.microsoft.com/office/drawing/2014/main" id="{ADBEF2C5-79D1-4876-965A-EBD9C6C137DF}"/>
              </a:ext>
            </a:extLst>
          </p:cNvPr>
          <p:cNvSpPr/>
          <p:nvPr/>
        </p:nvSpPr>
        <p:spPr>
          <a:xfrm>
            <a:off x="7568196" y="1166066"/>
            <a:ext cx="282497" cy="5240745"/>
          </a:xfrm>
          <a:prstGeom prst="roundRect">
            <a:avLst/>
          </a:prstGeom>
          <a:solidFill>
            <a:srgbClr val="FF0000">
              <a:alpha val="38824"/>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onstantia"/>
              <a:ea typeface="+mn-ea"/>
              <a:cs typeface="+mn-cs"/>
            </a:endParaRPr>
          </a:p>
        </p:txBody>
      </p:sp>
      <p:sp>
        <p:nvSpPr>
          <p:cNvPr id="8" name="Speech Bubble: Rectangle 7">
            <a:extLst>
              <a:ext uri="{FF2B5EF4-FFF2-40B4-BE49-F238E27FC236}">
                <a16:creationId xmlns:a16="http://schemas.microsoft.com/office/drawing/2014/main" id="{50B227DA-4C25-4E04-9FA2-68339424D5E7}"/>
              </a:ext>
            </a:extLst>
          </p:cNvPr>
          <p:cNvSpPr/>
          <p:nvPr/>
        </p:nvSpPr>
        <p:spPr>
          <a:xfrm>
            <a:off x="5050721" y="1349767"/>
            <a:ext cx="2348704" cy="1764703"/>
          </a:xfrm>
          <a:prstGeom prst="wedgeRectCallout">
            <a:avLst>
              <a:gd name="adj1" fmla="val 67452"/>
              <a:gd name="adj2" fmla="val 800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nstantia"/>
                <a:ea typeface="+mn-ea"/>
                <a:cs typeface="+mn-cs"/>
              </a:rPr>
              <a:t>THE GREAT TRIBULATION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dirty="0">
              <a:solidFill>
                <a:prstClr val="white"/>
              </a:solidFill>
              <a:effectLst>
                <a:outerShdw blurRad="38100" dist="38100" dir="2700000" algn="tl">
                  <a:srgbClr val="000000">
                    <a:alpha val="43137"/>
                  </a:srgbClr>
                </a:outerShdw>
              </a:effectLst>
              <a:latin typeface="Constanti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effectLst>
                  <a:outerShdw blurRad="38100" dist="38100" dir="2700000" algn="tl">
                    <a:srgbClr val="000000">
                      <a:alpha val="43137"/>
                    </a:srgbClr>
                  </a:outerShdw>
                </a:effectLst>
                <a:latin typeface="Constantia"/>
              </a:rPr>
              <a:t>THE CRY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nstantia"/>
                <a:ea typeface="+mn-ea"/>
                <a:cs typeface="+mn-cs"/>
              </a:rPr>
              <a:t>HOSHIA’NA WILL BE HEARD</a:t>
            </a:r>
          </a:p>
        </p:txBody>
      </p:sp>
      <p:cxnSp>
        <p:nvCxnSpPr>
          <p:cNvPr id="32" name="Elbow Connector 26">
            <a:extLst>
              <a:ext uri="{FF2B5EF4-FFF2-40B4-BE49-F238E27FC236}">
                <a16:creationId xmlns:a16="http://schemas.microsoft.com/office/drawing/2014/main" id="{190DE6CE-87E0-483F-91D8-C8C91EC885C0}"/>
              </a:ext>
            </a:extLst>
          </p:cNvPr>
          <p:cNvCxnSpPr>
            <a:cxnSpLocks/>
          </p:cNvCxnSpPr>
          <p:nvPr/>
        </p:nvCxnSpPr>
        <p:spPr bwMode="auto">
          <a:xfrm rot="16200000" flipH="1">
            <a:off x="5234565" y="4933173"/>
            <a:ext cx="12700" cy="2337117"/>
          </a:xfrm>
          <a:prstGeom prst="bentConnector3">
            <a:avLst>
              <a:gd name="adj1" fmla="val 3691520"/>
            </a:avLst>
          </a:prstGeom>
          <a:ln w="57150">
            <a:solidFill>
              <a:srgbClr val="FFFF00"/>
            </a:solidFill>
            <a:headEnd type="none" w="med" len="med"/>
            <a:tailEnd type="triangle"/>
          </a:ln>
        </p:spPr>
        <p:style>
          <a:lnRef idx="3">
            <a:schemeClr val="accent1"/>
          </a:lnRef>
          <a:fillRef idx="0">
            <a:schemeClr val="accent1"/>
          </a:fillRef>
          <a:effectRef idx="2">
            <a:schemeClr val="accent1"/>
          </a:effectRef>
          <a:fontRef idx="minor">
            <a:schemeClr val="tx1"/>
          </a:fontRef>
        </p:style>
      </p:cxnSp>
      <p:sp>
        <p:nvSpPr>
          <p:cNvPr id="7" name="Rectangle 6"/>
          <p:cNvSpPr/>
          <p:nvPr/>
        </p:nvSpPr>
        <p:spPr>
          <a:xfrm>
            <a:off x="8194839" y="1529624"/>
            <a:ext cx="3797342" cy="70788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w="50800"/>
                <a:solidFill>
                  <a:prstClr val="white"/>
                </a:solidFill>
                <a:effectLst>
                  <a:outerShdw blurRad="38100" dist="38100" dir="2700000" algn="tl">
                    <a:srgbClr val="000000">
                      <a:alpha val="43137"/>
                    </a:srgbClr>
                  </a:outerShdw>
                </a:effectLst>
                <a:uLnTx/>
                <a:uFillTx/>
                <a:latin typeface="Constantia"/>
                <a:ea typeface="+mn-ea"/>
                <a:cs typeface="+mn-cs"/>
              </a:rPr>
              <a:t>FALL FEASTS</a:t>
            </a:r>
          </a:p>
        </p:txBody>
      </p:sp>
      <p:cxnSp>
        <p:nvCxnSpPr>
          <p:cNvPr id="11" name="Straight Connector 10"/>
          <p:cNvCxnSpPr>
            <a:cxnSpLocks/>
            <a:stCxn id="7" idx="2"/>
            <a:endCxn id="22" idx="0"/>
          </p:cNvCxnSpPr>
          <p:nvPr/>
        </p:nvCxnSpPr>
        <p:spPr>
          <a:xfrm>
            <a:off x="10093510" y="2237510"/>
            <a:ext cx="398" cy="1932619"/>
          </a:xfrm>
          <a:prstGeom prst="line">
            <a:avLst/>
          </a:prstGeom>
          <a:ln>
            <a:solidFill>
              <a:schemeClr val="tx1">
                <a:lumMod val="9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accent2"/>
          </a:lnRef>
          <a:fillRef idx="0">
            <a:schemeClr val="accent2"/>
          </a:fillRef>
          <a:effectRef idx="2">
            <a:schemeClr val="accent2"/>
          </a:effectRef>
          <a:fontRef idx="minor">
            <a:schemeClr val="tx1"/>
          </a:fontRef>
        </p:style>
      </p:cxnSp>
      <p:cxnSp>
        <p:nvCxnSpPr>
          <p:cNvPr id="14" name="Straight Connector 13"/>
          <p:cNvCxnSpPr>
            <a:cxnSpLocks/>
          </p:cNvCxnSpPr>
          <p:nvPr/>
        </p:nvCxnSpPr>
        <p:spPr>
          <a:xfrm>
            <a:off x="8816287" y="2260172"/>
            <a:ext cx="17620" cy="854299"/>
          </a:xfrm>
          <a:prstGeom prst="line">
            <a:avLst/>
          </a:prstGeom>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accent2"/>
          </a:lnRef>
          <a:fillRef idx="0">
            <a:schemeClr val="accent2"/>
          </a:fillRef>
          <a:effectRef idx="2">
            <a:schemeClr val="accent2"/>
          </a:effectRef>
          <a:fontRef idx="minor">
            <a:schemeClr val="tx1"/>
          </a:fontRef>
        </p:style>
      </p:cxnSp>
      <p:cxnSp>
        <p:nvCxnSpPr>
          <p:cNvPr id="15" name="Straight Connector 14"/>
          <p:cNvCxnSpPr>
            <a:cxnSpLocks/>
          </p:cNvCxnSpPr>
          <p:nvPr/>
        </p:nvCxnSpPr>
        <p:spPr>
          <a:xfrm>
            <a:off x="11296086" y="2260172"/>
            <a:ext cx="0" cy="769614"/>
          </a:xfrm>
          <a:prstGeom prst="line">
            <a:avLst/>
          </a:prstGeom>
          <a:ln>
            <a:solidFill>
              <a:schemeClr val="tx1">
                <a:lumMod val="9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accent2"/>
          </a:lnRef>
          <a:fillRef idx="0">
            <a:schemeClr val="accent2"/>
          </a:fillRef>
          <a:effectRef idx="2">
            <a:schemeClr val="accent2"/>
          </a:effectRef>
          <a:fontRef idx="minor">
            <a:schemeClr val="tx1"/>
          </a:fontRef>
        </p:style>
      </p:cxnSp>
      <p:sp>
        <p:nvSpPr>
          <p:cNvPr id="26" name="Left-Right Arrow 25"/>
          <p:cNvSpPr/>
          <p:nvPr/>
        </p:nvSpPr>
        <p:spPr>
          <a:xfrm>
            <a:off x="8860942" y="2236859"/>
            <a:ext cx="1208121" cy="720782"/>
          </a:xfrm>
          <a:prstGeom prst="leftRightArrow">
            <a:avLst>
              <a:gd name="adj1" fmla="val 57210"/>
              <a:gd name="adj2" fmla="val 28572"/>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Constantia"/>
                <a:ea typeface="+mn-ea"/>
                <a:cs typeface="+mn-cs"/>
              </a:rPr>
              <a:t>Days of Awe</a:t>
            </a:r>
          </a:p>
        </p:txBody>
      </p:sp>
      <p:sp>
        <p:nvSpPr>
          <p:cNvPr id="22" name="Rounded Rectangle 21"/>
          <p:cNvSpPr/>
          <p:nvPr/>
        </p:nvSpPr>
        <p:spPr>
          <a:xfrm>
            <a:off x="9461527" y="4170129"/>
            <a:ext cx="1264761" cy="936153"/>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nstantia"/>
                <a:ea typeface="+mn-ea"/>
                <a:cs typeface="+mn-cs"/>
              </a:rPr>
              <a:t>DAY OF ATONEMENT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nstantia"/>
                <a:ea typeface="+mn-ea"/>
                <a:cs typeface="+mn-cs"/>
              </a:rPr>
              <a:t>YOM KIPPUR</a:t>
            </a:r>
          </a:p>
        </p:txBody>
      </p:sp>
      <p:sp>
        <p:nvSpPr>
          <p:cNvPr id="40" name="Rounded Rectangle 39"/>
          <p:cNvSpPr/>
          <p:nvPr/>
        </p:nvSpPr>
        <p:spPr>
          <a:xfrm>
            <a:off x="10441883" y="3009985"/>
            <a:ext cx="1641981" cy="996916"/>
          </a:xfrm>
          <a:prstGeom prst="roundRect">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w="0"/>
                <a:solidFill>
                  <a:prstClr val="white"/>
                </a:solidFill>
                <a:effectLst>
                  <a:outerShdw blurRad="38100" dist="38100" dir="2700000" algn="tl">
                    <a:srgbClr val="000000">
                      <a:alpha val="43137"/>
                    </a:srgbClr>
                  </a:outerShdw>
                  <a:reflection blurRad="12700" stA="50000" endPos="50000" dist="5000" dir="5400000" sy="-100000" rotWithShape="0"/>
                </a:effectLst>
                <a:uLnTx/>
                <a:uFillTx/>
                <a:latin typeface="Constantia"/>
                <a:ea typeface="+mn-ea"/>
                <a:cs typeface="+mn-cs"/>
              </a:rPr>
              <a:t>TABERNACLES</a:t>
            </a:r>
            <a:endParaRPr kumimoji="0" lang="en-US" sz="1200" b="1" i="0" u="none" strike="noStrike" kern="1200" cap="none" spc="0" normalizeH="0" baseline="0" noProof="0" dirty="0">
              <a:ln w="0"/>
              <a:solidFill>
                <a:prstClr val="white"/>
              </a:solidFill>
              <a:effectLst>
                <a:outerShdw blurRad="38100" dist="38100" dir="2700000" algn="tl">
                  <a:srgbClr val="000000">
                    <a:alpha val="43137"/>
                  </a:srgbClr>
                </a:outerShdw>
                <a:reflection blurRad="12700" stA="50000" endPos="50000" dist="5000" dir="5400000" sy="-100000" rotWithShape="0"/>
              </a:effectLst>
              <a:uLnTx/>
              <a:uFillTx/>
              <a:latin typeface="Constantia"/>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w="0"/>
                <a:solidFill>
                  <a:prstClr val="white"/>
                </a:solidFill>
                <a:effectLst>
                  <a:outerShdw blurRad="38100" dist="38100" dir="2700000" algn="tl">
                    <a:srgbClr val="000000">
                      <a:alpha val="43137"/>
                    </a:srgbClr>
                  </a:outerShdw>
                  <a:reflection blurRad="12700" stA="50000" endPos="50000" dist="5000" dir="5400000" sy="-100000" rotWithShape="0"/>
                </a:effectLst>
                <a:uLnTx/>
                <a:uFillTx/>
                <a:latin typeface="Constantia"/>
                <a:ea typeface="+mn-ea"/>
                <a:cs typeface="+mn-cs"/>
              </a:rPr>
              <a:t>SUKKOT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1200" b="1" dirty="0">
                <a:ln w="0"/>
                <a:solidFill>
                  <a:prstClr val="white"/>
                </a:solidFill>
                <a:effectLst>
                  <a:outerShdw blurRad="38100" dist="38100" dir="2700000" algn="tl">
                    <a:srgbClr val="000000">
                      <a:alpha val="43137"/>
                    </a:srgbClr>
                  </a:outerShdw>
                  <a:reflection blurRad="12700" stA="50000" endPos="50000" dist="5000" dir="5400000" sy="-100000" rotWithShape="0"/>
                </a:effectLst>
                <a:latin typeface="Constantia"/>
              </a:rPr>
              <a:t>&amp;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w="0"/>
                <a:solidFill>
                  <a:prstClr val="white"/>
                </a:solidFill>
                <a:effectLst>
                  <a:outerShdw blurRad="38100" dist="38100" dir="2700000" algn="tl">
                    <a:srgbClr val="000000">
                      <a:alpha val="43137"/>
                    </a:srgbClr>
                  </a:outerShdw>
                  <a:reflection blurRad="12700" stA="50000" endPos="50000" dist="5000" dir="5400000" sy="-100000" rotWithShape="0"/>
                </a:effectLst>
                <a:uLnTx/>
                <a:uFillTx/>
                <a:latin typeface="Constantia"/>
                <a:ea typeface="+mn-ea"/>
                <a:cs typeface="+mn-cs"/>
              </a:rPr>
              <a:t>HOSHANA RABAH</a:t>
            </a:r>
          </a:p>
        </p:txBody>
      </p:sp>
      <p:sp>
        <p:nvSpPr>
          <p:cNvPr id="25" name="Rounded Rectangle 24"/>
          <p:cNvSpPr/>
          <p:nvPr/>
        </p:nvSpPr>
        <p:spPr>
          <a:xfrm>
            <a:off x="8127067" y="3020987"/>
            <a:ext cx="1402894" cy="98591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nstantia"/>
                <a:ea typeface="+mn-ea"/>
                <a:cs typeface="+mn-cs"/>
              </a:rPr>
              <a:t>FEAST OF TRUMPETS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nstantia"/>
                <a:ea typeface="+mn-ea"/>
                <a:cs typeface="+mn-cs"/>
              </a:rPr>
              <a:t>YOM T’RUAH</a:t>
            </a:r>
          </a:p>
        </p:txBody>
      </p:sp>
      <p:sp>
        <p:nvSpPr>
          <p:cNvPr id="38" name="Rounded Rectangle 29">
            <a:extLst>
              <a:ext uri="{FF2B5EF4-FFF2-40B4-BE49-F238E27FC236}">
                <a16:creationId xmlns:a16="http://schemas.microsoft.com/office/drawing/2014/main" id="{C66DCD45-C38D-4FD2-B6E2-C652BAFDC813}"/>
              </a:ext>
            </a:extLst>
          </p:cNvPr>
          <p:cNvSpPr/>
          <p:nvPr/>
        </p:nvSpPr>
        <p:spPr>
          <a:xfrm>
            <a:off x="8127068" y="4232497"/>
            <a:ext cx="1318616" cy="1826451"/>
          </a:xfrm>
          <a:prstGeom prst="roundRect">
            <a:avLst/>
          </a:prstGeom>
          <a:solidFill>
            <a:srgbClr val="FFFF00"/>
          </a:solidFill>
          <a:ln>
            <a:solidFill>
              <a:srgbClr val="FF0000"/>
            </a:solidFill>
          </a:ln>
        </p:spPr>
        <p:style>
          <a:lnRef idx="0">
            <a:schemeClr val="accent6"/>
          </a:lnRef>
          <a:fillRef idx="3">
            <a:schemeClr val="accent6"/>
          </a:fillRef>
          <a:effectRef idx="3">
            <a:schemeClr val="accent6"/>
          </a:effectRef>
          <a:fontRef idx="minor">
            <a:schemeClr val="lt1"/>
          </a:fontRef>
        </p:style>
        <p:txBody>
          <a:bodyPr anchor="ctr">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50800"/>
                <a:solidFill>
                  <a:prstClr val="black">
                    <a:shade val="50000"/>
                  </a:prstClr>
                </a:solidFill>
                <a:effectLst>
                  <a:outerShdw blurRad="38100" dist="38100" dir="2700000" algn="tl">
                    <a:srgbClr val="000000">
                      <a:alpha val="43137"/>
                    </a:srgbClr>
                  </a:outerShdw>
                </a:effectLst>
                <a:uLnTx/>
                <a:uFillTx/>
                <a:latin typeface="Berlin Sans FB Demi" pitchFamily="34" charset="0"/>
                <a:ea typeface="+mn-ea"/>
                <a:cs typeface="+mn-cs"/>
              </a:rPr>
              <a:t>The Redemption of Israel</a:t>
            </a:r>
            <a:r>
              <a:rPr kumimoji="0" lang="en-US" sz="1400" b="1" i="0" u="none" strike="noStrike" kern="1200" cap="none" spc="0" normalizeH="0" noProof="0" dirty="0">
                <a:ln w="50800"/>
                <a:solidFill>
                  <a:prstClr val="black">
                    <a:shade val="50000"/>
                  </a:prstClr>
                </a:solidFill>
                <a:effectLst>
                  <a:outerShdw blurRad="38100" dist="38100" dir="2700000" algn="tl">
                    <a:srgbClr val="000000">
                      <a:alpha val="43137"/>
                    </a:srgbClr>
                  </a:outerShdw>
                </a:effectLst>
                <a:uLnTx/>
                <a:uFillTx/>
                <a:latin typeface="Berlin Sans FB Demi" pitchFamily="34" charset="0"/>
                <a:ea typeface="+mn-ea"/>
                <a:cs typeface="+mn-cs"/>
              </a:rPr>
              <a:t> &amp;</a:t>
            </a:r>
            <a:r>
              <a:rPr kumimoji="0" lang="en-US" sz="1400" b="1" i="0" u="none" strike="noStrike" kern="1200" cap="none" spc="0" normalizeH="0" baseline="0" noProof="0" dirty="0">
                <a:ln w="50800"/>
                <a:solidFill>
                  <a:prstClr val="black">
                    <a:shade val="50000"/>
                  </a:prstClr>
                </a:solidFill>
                <a:effectLst>
                  <a:outerShdw blurRad="38100" dist="38100" dir="2700000" algn="tl">
                    <a:srgbClr val="000000">
                      <a:alpha val="43137"/>
                    </a:srgbClr>
                  </a:outerShdw>
                </a:effectLst>
                <a:uLnTx/>
                <a:uFillTx/>
                <a:latin typeface="Berlin Sans FB Demi" pitchFamily="34" charset="0"/>
                <a:ea typeface="+mn-ea"/>
                <a:cs typeface="+mn-cs"/>
              </a:rPr>
              <a:t> The Resurrection </a:t>
            </a:r>
            <a:br>
              <a:rPr kumimoji="0" lang="en-US" sz="1400" b="1" i="0" u="none" strike="noStrike" kern="1200" cap="none" spc="0" normalizeH="0" baseline="0" noProof="0" dirty="0">
                <a:ln w="50800"/>
                <a:solidFill>
                  <a:prstClr val="black">
                    <a:shade val="50000"/>
                  </a:prstClr>
                </a:solidFill>
                <a:effectLst>
                  <a:outerShdw blurRad="38100" dist="38100" dir="2700000" algn="tl">
                    <a:srgbClr val="000000">
                      <a:alpha val="43137"/>
                    </a:srgbClr>
                  </a:outerShdw>
                </a:effectLst>
                <a:uLnTx/>
                <a:uFillTx/>
                <a:latin typeface="Berlin Sans FB Demi" pitchFamily="34" charset="0"/>
                <a:ea typeface="+mn-ea"/>
                <a:cs typeface="+mn-cs"/>
              </a:rPr>
            </a:br>
            <a:br>
              <a:rPr kumimoji="0" lang="en-US" sz="800" b="1" i="0" u="none" strike="noStrike" kern="1200" cap="none" spc="0" normalizeH="0" baseline="0" noProof="0" dirty="0">
                <a:ln w="50800"/>
                <a:solidFill>
                  <a:prstClr val="black">
                    <a:shade val="50000"/>
                  </a:prstClr>
                </a:solidFill>
                <a:effectLst>
                  <a:outerShdw blurRad="38100" dist="38100" dir="2700000" algn="tl">
                    <a:srgbClr val="000000">
                      <a:alpha val="43137"/>
                    </a:srgbClr>
                  </a:outerShdw>
                </a:effectLst>
                <a:uLnTx/>
                <a:uFillTx/>
                <a:latin typeface="Berlin Sans FB Demi" pitchFamily="34" charset="0"/>
                <a:ea typeface="+mn-ea"/>
                <a:cs typeface="+mn-cs"/>
              </a:rPr>
            </a:br>
            <a:r>
              <a:rPr kumimoji="0" lang="en-US" sz="1400" b="1" i="0" u="none" strike="noStrike" kern="1200" cap="none" spc="0" normalizeH="0" baseline="0" noProof="0" dirty="0">
                <a:ln w="50800"/>
                <a:solidFill>
                  <a:prstClr val="black">
                    <a:shade val="50000"/>
                  </a:prstClr>
                </a:solidFill>
                <a:effectLst>
                  <a:outerShdw blurRad="38100" dist="38100" dir="2700000" algn="tl">
                    <a:srgbClr val="000000">
                      <a:alpha val="43137"/>
                    </a:srgbClr>
                  </a:outerShdw>
                </a:effectLst>
                <a:uLnTx/>
                <a:uFillTx/>
                <a:latin typeface="Berlin Sans FB Demi" pitchFamily="34" charset="0"/>
                <a:ea typeface="+mn-ea"/>
                <a:cs typeface="+mn-cs"/>
              </a:rPr>
              <a:t>The Second Coming of Messiah</a:t>
            </a:r>
          </a:p>
        </p:txBody>
      </p:sp>
      <p:sp>
        <p:nvSpPr>
          <p:cNvPr id="39" name="Rounded Rectangle 51">
            <a:extLst>
              <a:ext uri="{FF2B5EF4-FFF2-40B4-BE49-F238E27FC236}">
                <a16:creationId xmlns:a16="http://schemas.microsoft.com/office/drawing/2014/main" id="{00773D74-AF34-4592-A968-03C039D3370A}"/>
              </a:ext>
            </a:extLst>
          </p:cNvPr>
          <p:cNvSpPr/>
          <p:nvPr/>
        </p:nvSpPr>
        <p:spPr>
          <a:xfrm>
            <a:off x="8464339" y="884537"/>
            <a:ext cx="3310128" cy="573048"/>
          </a:xfrm>
          <a:prstGeom prst="roundRect">
            <a:avLst>
              <a:gd name="adj" fmla="val 45239"/>
            </a:avLst>
          </a:prstGeom>
          <a:solidFill>
            <a:srgbClr val="FF0000"/>
          </a:solidFill>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Berlin Sans FB Demi" pitchFamily="34" charset="0"/>
                <a:ea typeface="+mn-ea"/>
                <a:cs typeface="+mn-cs"/>
              </a:rPr>
              <a:t>Isaiah 61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Berlin Sans FB Demi" pitchFamily="34" charset="0"/>
                <a:ea typeface="+mn-ea"/>
                <a:cs typeface="+mn-cs"/>
              </a:rPr>
              <a:t>The </a:t>
            </a:r>
            <a:r>
              <a:rPr kumimoji="0" lang="en-US" sz="1400" b="1" i="0" u="none" strike="noStrike" kern="1200" cap="all" spc="0" normalizeH="0" baseline="0" noProof="0" dirty="0">
                <a:ln>
                  <a:noFill/>
                </a:ln>
                <a:solidFill>
                  <a:srgbClr val="FFFF00"/>
                </a:solidFill>
                <a:effectLst>
                  <a:outerShdw blurRad="38100" dist="38100" dir="2700000" algn="tl">
                    <a:srgbClr val="000000">
                      <a:alpha val="43137"/>
                    </a:srgbClr>
                  </a:outerShdw>
                </a:effectLst>
                <a:uLnTx/>
                <a:uFillTx/>
                <a:latin typeface="Berlin Sans FB Demi" pitchFamily="34" charset="0"/>
                <a:ea typeface="+mn-ea"/>
                <a:cs typeface="+mn-cs"/>
              </a:rPr>
              <a:t>Day</a:t>
            </a:r>
            <a:r>
              <a:rPr kumimoji="0" lang="en-US" sz="14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Berlin Sans FB Demi" pitchFamily="34" charset="0"/>
                <a:ea typeface="+mn-ea"/>
                <a:cs typeface="+mn-cs"/>
              </a:rPr>
              <a:t> of The Lord</a:t>
            </a:r>
          </a:p>
        </p:txBody>
      </p:sp>
      <p:cxnSp>
        <p:nvCxnSpPr>
          <p:cNvPr id="65" name="Straight Arrow Connector 64">
            <a:extLst>
              <a:ext uri="{FF2B5EF4-FFF2-40B4-BE49-F238E27FC236}">
                <a16:creationId xmlns:a16="http://schemas.microsoft.com/office/drawing/2014/main" id="{D9CE3C9E-E23D-49E2-8C45-CBAE9FDEC22B}"/>
              </a:ext>
            </a:extLst>
          </p:cNvPr>
          <p:cNvCxnSpPr>
            <a:cxnSpLocks/>
            <a:stCxn id="25" idx="2"/>
            <a:endCxn id="38" idx="0"/>
          </p:cNvCxnSpPr>
          <p:nvPr/>
        </p:nvCxnSpPr>
        <p:spPr>
          <a:xfrm flipH="1">
            <a:off x="8786376" y="4006901"/>
            <a:ext cx="42138" cy="225596"/>
          </a:xfrm>
          <a:prstGeom prst="straightConnector1">
            <a:avLst/>
          </a:prstGeom>
          <a:ln>
            <a:solidFill>
              <a:srgbClr val="FFFF00"/>
            </a:solidFill>
            <a:tailEnd type="triangle"/>
          </a:ln>
        </p:spPr>
        <p:style>
          <a:lnRef idx="3">
            <a:schemeClr val="accent1"/>
          </a:lnRef>
          <a:fillRef idx="0">
            <a:schemeClr val="accent1"/>
          </a:fillRef>
          <a:effectRef idx="2">
            <a:schemeClr val="accent1"/>
          </a:effectRef>
          <a:fontRef idx="minor">
            <a:schemeClr val="tx1"/>
          </a:fontRef>
        </p:style>
      </p:cxnSp>
      <p:sp>
        <p:nvSpPr>
          <p:cNvPr id="44" name="Rounded Rectangle 29">
            <a:extLst>
              <a:ext uri="{FF2B5EF4-FFF2-40B4-BE49-F238E27FC236}">
                <a16:creationId xmlns:a16="http://schemas.microsoft.com/office/drawing/2014/main" id="{02B3CD22-9A58-4498-B917-23FC85B15029}"/>
              </a:ext>
            </a:extLst>
          </p:cNvPr>
          <p:cNvSpPr/>
          <p:nvPr/>
        </p:nvSpPr>
        <p:spPr>
          <a:xfrm>
            <a:off x="8924942" y="6099314"/>
            <a:ext cx="2359099" cy="628538"/>
          </a:xfrm>
          <a:prstGeom prst="roundRect">
            <a:avLst/>
          </a:prstGeom>
          <a:solidFill>
            <a:srgbClr val="FFFF00"/>
          </a:solidFill>
          <a:ln>
            <a:solidFill>
              <a:srgbClr val="FF0000"/>
            </a:solidFill>
          </a:ln>
        </p:spPr>
        <p:style>
          <a:lnRef idx="0">
            <a:schemeClr val="accent6"/>
          </a:lnRef>
          <a:fillRef idx="3">
            <a:schemeClr val="accent6"/>
          </a:fillRef>
          <a:effectRef idx="3">
            <a:schemeClr val="accent6"/>
          </a:effectRef>
          <a:fontRef idx="minor">
            <a:schemeClr val="lt1"/>
          </a:fontRef>
        </p:style>
        <p:txBody>
          <a:bodyPr anchor="ctr">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50800"/>
                <a:solidFill>
                  <a:prstClr val="black">
                    <a:shade val="50000"/>
                  </a:prstClr>
                </a:solidFill>
                <a:effectLst>
                  <a:outerShdw blurRad="38100" dist="38100" dir="2700000" algn="tl">
                    <a:srgbClr val="000000">
                      <a:alpha val="43137"/>
                    </a:srgbClr>
                  </a:outerShdw>
                </a:effectLst>
                <a:uLnTx/>
                <a:uFillTx/>
                <a:latin typeface="Berlin Sans FB Demi" pitchFamily="34" charset="0"/>
                <a:ea typeface="+mn-ea"/>
                <a:cs typeface="+mn-cs"/>
              </a:rPr>
              <a:t>The Judgment Seat: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50800"/>
                <a:solidFill>
                  <a:prstClr val="black">
                    <a:shade val="50000"/>
                  </a:prstClr>
                </a:solidFill>
                <a:effectLst>
                  <a:outerShdw blurRad="38100" dist="38100" dir="2700000" algn="tl">
                    <a:srgbClr val="000000">
                      <a:alpha val="43137"/>
                    </a:srgbClr>
                  </a:outerShdw>
                </a:effectLst>
                <a:uLnTx/>
                <a:uFillTx/>
                <a:latin typeface="Berlin Sans FB Demi" pitchFamily="34" charset="0"/>
                <a:ea typeface="+mn-ea"/>
                <a:cs typeface="+mn-cs"/>
              </a:rPr>
              <a:t>Sheep &amp; Goat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n w="50800"/>
                <a:solidFill>
                  <a:prstClr val="black">
                    <a:shade val="50000"/>
                  </a:prstClr>
                </a:solidFill>
                <a:effectLst>
                  <a:outerShdw blurRad="38100" dist="38100" dir="2700000" algn="tl">
                    <a:srgbClr val="000000">
                      <a:alpha val="43137"/>
                    </a:srgbClr>
                  </a:outerShdw>
                </a:effectLst>
                <a:latin typeface="Berlin Sans FB Demi" pitchFamily="34" charset="0"/>
              </a:rPr>
              <a:t>Opening t</a:t>
            </a:r>
            <a:r>
              <a:rPr kumimoji="0" lang="en-US" sz="1400" b="1" i="0" u="none" strike="noStrike" kern="1200" cap="none" spc="0" normalizeH="0" baseline="0" noProof="0" dirty="0">
                <a:ln w="50800"/>
                <a:solidFill>
                  <a:prstClr val="black">
                    <a:shade val="50000"/>
                  </a:prstClr>
                </a:solidFill>
                <a:effectLst>
                  <a:outerShdw blurRad="38100" dist="38100" dir="2700000" algn="tl">
                    <a:srgbClr val="000000">
                      <a:alpha val="43137"/>
                    </a:srgbClr>
                  </a:outerShdw>
                </a:effectLst>
                <a:uLnTx/>
                <a:uFillTx/>
                <a:latin typeface="Berlin Sans FB Demi" pitchFamily="34" charset="0"/>
                <a:ea typeface="+mn-ea"/>
                <a:cs typeface="+mn-cs"/>
              </a:rPr>
              <a:t>he Scroll of Life</a:t>
            </a:r>
          </a:p>
        </p:txBody>
      </p:sp>
      <p:cxnSp>
        <p:nvCxnSpPr>
          <p:cNvPr id="45" name="Straight Arrow Connector 44">
            <a:extLst>
              <a:ext uri="{FF2B5EF4-FFF2-40B4-BE49-F238E27FC236}">
                <a16:creationId xmlns:a16="http://schemas.microsoft.com/office/drawing/2014/main" id="{DCA04EEB-39BA-492E-A6D7-46BBE1207355}"/>
              </a:ext>
            </a:extLst>
          </p:cNvPr>
          <p:cNvCxnSpPr>
            <a:cxnSpLocks/>
            <a:stCxn id="22" idx="2"/>
            <a:endCxn id="44" idx="0"/>
          </p:cNvCxnSpPr>
          <p:nvPr/>
        </p:nvCxnSpPr>
        <p:spPr>
          <a:xfrm>
            <a:off x="10093908" y="5106282"/>
            <a:ext cx="10584" cy="993032"/>
          </a:xfrm>
          <a:prstGeom prst="straightConnector1">
            <a:avLst/>
          </a:prstGeom>
          <a:ln>
            <a:solidFill>
              <a:srgbClr val="FFFF00"/>
            </a:solidFill>
            <a:tailEnd type="triangle"/>
          </a:ln>
        </p:spPr>
        <p:style>
          <a:lnRef idx="3">
            <a:schemeClr val="accent1"/>
          </a:lnRef>
          <a:fillRef idx="0">
            <a:schemeClr val="accent1"/>
          </a:fillRef>
          <a:effectRef idx="2">
            <a:schemeClr val="accent1"/>
          </a:effectRef>
          <a:fontRef idx="minor">
            <a:schemeClr val="tx1"/>
          </a:fontRef>
        </p:style>
      </p:cxnSp>
      <p:sp>
        <p:nvSpPr>
          <p:cNvPr id="46" name="Rounded Rectangle 29">
            <a:extLst>
              <a:ext uri="{FF2B5EF4-FFF2-40B4-BE49-F238E27FC236}">
                <a16:creationId xmlns:a16="http://schemas.microsoft.com/office/drawing/2014/main" id="{5ED01468-BDDE-4F8A-A02E-1FC075F35397}"/>
              </a:ext>
            </a:extLst>
          </p:cNvPr>
          <p:cNvSpPr/>
          <p:nvPr/>
        </p:nvSpPr>
        <p:spPr>
          <a:xfrm>
            <a:off x="10720573" y="4444519"/>
            <a:ext cx="1099454" cy="1322232"/>
          </a:xfrm>
          <a:prstGeom prst="roundRect">
            <a:avLst/>
          </a:prstGeom>
          <a:solidFill>
            <a:srgbClr val="FFFF00"/>
          </a:solidFill>
          <a:ln>
            <a:solidFill>
              <a:srgbClr val="FF0000"/>
            </a:solidFill>
          </a:ln>
        </p:spPr>
        <p:style>
          <a:lnRef idx="0">
            <a:schemeClr val="accent6"/>
          </a:lnRef>
          <a:fillRef idx="3">
            <a:schemeClr val="accent6"/>
          </a:fillRef>
          <a:effectRef idx="3">
            <a:schemeClr val="accent6"/>
          </a:effectRef>
          <a:fontRef idx="minor">
            <a:schemeClr val="lt1"/>
          </a:fontRef>
        </p:style>
        <p:txBody>
          <a:bodyPr anchor="ctr">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n w="50800"/>
                <a:solidFill>
                  <a:prstClr val="black">
                    <a:shade val="50000"/>
                  </a:prstClr>
                </a:solidFill>
                <a:effectLst>
                  <a:outerShdw blurRad="38100" dist="38100" dir="2700000" algn="tl">
                    <a:srgbClr val="000000">
                      <a:alpha val="43137"/>
                    </a:srgbClr>
                  </a:outerShdw>
                </a:effectLst>
                <a:latin typeface="Berlin Sans FB Demi" pitchFamily="34" charset="0"/>
              </a:rPr>
              <a:t>God Dwelling With 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50800"/>
                <a:solidFill>
                  <a:prstClr val="black">
                    <a:shade val="50000"/>
                  </a:prstClr>
                </a:solidFill>
                <a:effectLst>
                  <a:outerShdw blurRad="38100" dist="38100" dir="2700000" algn="tl">
                    <a:srgbClr val="000000">
                      <a:alpha val="43137"/>
                    </a:srgbClr>
                  </a:outerShdw>
                </a:effectLst>
                <a:uLnTx/>
                <a:uFillTx/>
                <a:latin typeface="Berlin Sans FB Demi" pitchFamily="34" charset="0"/>
                <a:ea typeface="+mn-ea"/>
                <a:cs typeface="+mn-cs"/>
              </a:rPr>
              <a:t>&amp;</a:t>
            </a:r>
            <a:endParaRPr lang="en-US" sz="1400" b="1" dirty="0">
              <a:ln w="50800"/>
              <a:solidFill>
                <a:prstClr val="black">
                  <a:shade val="50000"/>
                </a:prstClr>
              </a:solidFill>
              <a:effectLst>
                <a:outerShdw blurRad="38100" dist="38100" dir="2700000" algn="tl">
                  <a:srgbClr val="000000">
                    <a:alpha val="43137"/>
                  </a:srgbClr>
                </a:outerShdw>
              </a:effectLst>
              <a:latin typeface="Berlin Sans FB Demi"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50800"/>
                <a:solidFill>
                  <a:prstClr val="black">
                    <a:shade val="50000"/>
                  </a:prstClr>
                </a:solidFill>
                <a:effectLst>
                  <a:outerShdw blurRad="38100" dist="38100" dir="2700000" algn="tl">
                    <a:srgbClr val="000000">
                      <a:alpha val="43137"/>
                    </a:srgbClr>
                  </a:outerShdw>
                </a:effectLst>
                <a:uLnTx/>
                <a:uFillTx/>
                <a:latin typeface="Berlin Sans FB Demi" pitchFamily="34" charset="0"/>
                <a:ea typeface="+mn-ea"/>
                <a:cs typeface="+mn-cs"/>
              </a:rPr>
              <a:t>Water of Life</a:t>
            </a:r>
          </a:p>
        </p:txBody>
      </p:sp>
      <p:cxnSp>
        <p:nvCxnSpPr>
          <p:cNvPr id="48" name="Straight Arrow Connector 47">
            <a:extLst>
              <a:ext uri="{FF2B5EF4-FFF2-40B4-BE49-F238E27FC236}">
                <a16:creationId xmlns:a16="http://schemas.microsoft.com/office/drawing/2014/main" id="{168A2882-2912-4980-9A05-B742D4AF010E}"/>
              </a:ext>
            </a:extLst>
          </p:cNvPr>
          <p:cNvCxnSpPr>
            <a:cxnSpLocks/>
            <a:stCxn id="40" idx="2"/>
            <a:endCxn id="46" idx="0"/>
          </p:cNvCxnSpPr>
          <p:nvPr/>
        </p:nvCxnSpPr>
        <p:spPr>
          <a:xfrm>
            <a:off x="11262874" y="4006901"/>
            <a:ext cx="7426" cy="437618"/>
          </a:xfrm>
          <a:prstGeom prst="straightConnector1">
            <a:avLst/>
          </a:prstGeom>
          <a:ln>
            <a:solidFill>
              <a:srgbClr val="FFFF00"/>
            </a:solidFill>
            <a:tailEnd type="triangle"/>
          </a:ln>
        </p:spPr>
        <p:style>
          <a:lnRef idx="3">
            <a:schemeClr val="accent1"/>
          </a:lnRef>
          <a:fillRef idx="0">
            <a:schemeClr val="accent1"/>
          </a:fillRef>
          <a:effectRef idx="2">
            <a:schemeClr val="accent1"/>
          </a:effectRef>
          <a:fontRef idx="minor">
            <a:schemeClr val="tx1"/>
          </a:fontRef>
        </p:style>
      </p:cxnSp>
      <p:sp>
        <p:nvSpPr>
          <p:cNvPr id="16" name="Rounded Rectangle 29">
            <a:extLst>
              <a:ext uri="{FF2B5EF4-FFF2-40B4-BE49-F238E27FC236}">
                <a16:creationId xmlns:a16="http://schemas.microsoft.com/office/drawing/2014/main" id="{614C405C-8B7E-0469-A803-36DC760D4D35}"/>
              </a:ext>
            </a:extLst>
          </p:cNvPr>
          <p:cNvSpPr/>
          <p:nvPr/>
        </p:nvSpPr>
        <p:spPr>
          <a:xfrm>
            <a:off x="9986639" y="2366004"/>
            <a:ext cx="1189477" cy="480291"/>
          </a:xfrm>
          <a:prstGeom prst="roundRect">
            <a:avLst/>
          </a:prstGeom>
          <a:solidFill>
            <a:srgbClr val="FFFF00"/>
          </a:solidFill>
          <a:ln>
            <a:solidFill>
              <a:srgbClr val="FF0000"/>
            </a:solidFill>
          </a:ln>
        </p:spPr>
        <p:style>
          <a:lnRef idx="0">
            <a:schemeClr val="accent6"/>
          </a:lnRef>
          <a:fillRef idx="3">
            <a:schemeClr val="accent6"/>
          </a:fillRef>
          <a:effectRef idx="3">
            <a:schemeClr val="accent6"/>
          </a:effectRef>
          <a:fontRef idx="minor">
            <a:schemeClr val="lt1"/>
          </a:fontRef>
        </p:style>
        <p:txBody>
          <a:bodyPr anchor="ctr">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50800"/>
                <a:solidFill>
                  <a:prstClr val="black">
                    <a:shade val="50000"/>
                  </a:prstClr>
                </a:solidFill>
                <a:effectLst>
                  <a:outerShdw blurRad="38100" dist="38100" dir="2700000" algn="tl">
                    <a:srgbClr val="000000">
                      <a:alpha val="43137"/>
                    </a:srgbClr>
                  </a:outerShdw>
                </a:effectLst>
                <a:uLnTx/>
                <a:uFillTx/>
                <a:latin typeface="Berlin Sans FB Demi" pitchFamily="34" charset="0"/>
                <a:ea typeface="+mn-ea"/>
                <a:cs typeface="+mn-cs"/>
              </a:rPr>
              <a:t>Gods Wrath Upon Evil</a:t>
            </a:r>
          </a:p>
        </p:txBody>
      </p:sp>
      <p:cxnSp>
        <p:nvCxnSpPr>
          <p:cNvPr id="17" name="Straight Arrow Connector 16">
            <a:extLst>
              <a:ext uri="{FF2B5EF4-FFF2-40B4-BE49-F238E27FC236}">
                <a16:creationId xmlns:a16="http://schemas.microsoft.com/office/drawing/2014/main" id="{DC76900E-24A5-79F6-EF08-E3B9C3930B17}"/>
              </a:ext>
            </a:extLst>
          </p:cNvPr>
          <p:cNvCxnSpPr>
            <a:cxnSpLocks/>
            <a:stCxn id="16" idx="1"/>
          </p:cNvCxnSpPr>
          <p:nvPr/>
        </p:nvCxnSpPr>
        <p:spPr>
          <a:xfrm flipH="1">
            <a:off x="9683878" y="2606150"/>
            <a:ext cx="302761" cy="0"/>
          </a:xfrm>
          <a:prstGeom prst="straightConnector1">
            <a:avLst/>
          </a:prstGeom>
          <a:ln>
            <a:solidFill>
              <a:srgbClr val="FFFF00"/>
            </a:solidFill>
            <a:tailEnd type="triangle"/>
          </a:ln>
        </p:spPr>
        <p:style>
          <a:lnRef idx="3">
            <a:schemeClr val="accent1"/>
          </a:lnRef>
          <a:fillRef idx="0">
            <a:schemeClr val="accent1"/>
          </a:fillRef>
          <a:effectRef idx="2">
            <a:schemeClr val="accent1"/>
          </a:effectRef>
          <a:fontRef idx="minor">
            <a:schemeClr val="tx1"/>
          </a:fontRef>
        </p:style>
      </p:cxnSp>
      <p:cxnSp>
        <p:nvCxnSpPr>
          <p:cNvPr id="42" name="Elbow Connector 26">
            <a:extLst>
              <a:ext uri="{FF2B5EF4-FFF2-40B4-BE49-F238E27FC236}">
                <a16:creationId xmlns:a16="http://schemas.microsoft.com/office/drawing/2014/main" id="{71089325-AB7B-4EDE-9764-D300448492C6}"/>
              </a:ext>
            </a:extLst>
          </p:cNvPr>
          <p:cNvCxnSpPr>
            <a:cxnSpLocks/>
            <a:stCxn id="3" idx="2"/>
            <a:endCxn id="38" idx="2"/>
          </p:cNvCxnSpPr>
          <p:nvPr/>
        </p:nvCxnSpPr>
        <p:spPr bwMode="auto">
          <a:xfrm rot="5400000" flipH="1" flipV="1">
            <a:off x="8073978" y="5694414"/>
            <a:ext cx="347863" cy="1076931"/>
          </a:xfrm>
          <a:prstGeom prst="bentConnector3">
            <a:avLst>
              <a:gd name="adj1" fmla="val -65716"/>
            </a:avLst>
          </a:prstGeom>
          <a:ln w="57150">
            <a:solidFill>
              <a:srgbClr val="FFFF00"/>
            </a:solidFill>
            <a:headEnd type="none" w="med" len="med"/>
            <a:tailEnd type="triangle"/>
          </a:ln>
        </p:spPr>
        <p:style>
          <a:lnRef idx="3">
            <a:schemeClr val="accent1"/>
          </a:lnRef>
          <a:fillRef idx="0">
            <a:schemeClr val="accent1"/>
          </a:fillRef>
          <a:effectRef idx="2">
            <a:schemeClr val="accent1"/>
          </a:effectRef>
          <a:fontRef idx="minor">
            <a:schemeClr val="tx1"/>
          </a:fontRef>
        </p:style>
      </p:cxnSp>
      <p:sp>
        <p:nvSpPr>
          <p:cNvPr id="49" name="Speech Bubble: Rectangle 7">
            <a:extLst>
              <a:ext uri="{FF2B5EF4-FFF2-40B4-BE49-F238E27FC236}">
                <a16:creationId xmlns:a16="http://schemas.microsoft.com/office/drawing/2014/main" id="{EB9AC5AF-AA1F-72C7-111E-1390BF71A370}"/>
              </a:ext>
            </a:extLst>
          </p:cNvPr>
          <p:cNvSpPr/>
          <p:nvPr/>
        </p:nvSpPr>
        <p:spPr>
          <a:xfrm>
            <a:off x="10265263" y="88250"/>
            <a:ext cx="1817611" cy="836687"/>
          </a:xfrm>
          <a:prstGeom prst="wedgeRectCallout">
            <a:avLst>
              <a:gd name="adj1" fmla="val 50141"/>
              <a:gd name="adj2" fmla="val 344939"/>
            </a:avLst>
          </a:prstGeom>
          <a:solidFill>
            <a:srgbClr val="FFFF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normalizeH="0" baseline="0" noProof="0" dirty="0">
                <a:ln w="3175">
                  <a:solidFill>
                    <a:srgbClr val="7030A0"/>
                  </a:solidFill>
                  <a:prstDash val="solid"/>
                </a:ln>
                <a:solidFill>
                  <a:srgbClr val="7030A0"/>
                </a:solidFill>
                <a:effectLst/>
                <a:uLnTx/>
                <a:uFillTx/>
                <a:latin typeface="Bell MT" panose="02020503060305020303" pitchFamily="18" charset="77"/>
                <a:cs typeface="Arial" panose="020B0604020202020204" pitchFamily="34" charset="0"/>
              </a:rPr>
              <a:t>THE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n w="3175">
                  <a:solidFill>
                    <a:srgbClr val="7030A0"/>
                  </a:solidFill>
                  <a:prstDash val="solid"/>
                </a:ln>
                <a:solidFill>
                  <a:srgbClr val="7030A0"/>
                </a:solidFill>
                <a:effectLst/>
                <a:latin typeface="Bell MT" panose="02020503060305020303" pitchFamily="18" charset="77"/>
                <a:cs typeface="Arial" panose="020B0604020202020204" pitchFamily="34" charset="0"/>
              </a:rPr>
              <a:t>“EIGHTH” </a:t>
            </a:r>
            <a:r>
              <a:rPr kumimoji="0" lang="en-US" sz="1600" b="1" u="none" strike="noStrike" kern="1200" normalizeH="0" baseline="0" noProof="0" dirty="0">
                <a:ln w="3175">
                  <a:solidFill>
                    <a:srgbClr val="7030A0"/>
                  </a:solidFill>
                  <a:prstDash val="solid"/>
                </a:ln>
                <a:solidFill>
                  <a:srgbClr val="7030A0"/>
                </a:solidFill>
                <a:effectLst/>
                <a:uLnTx/>
                <a:uFillTx/>
                <a:latin typeface="Bell MT" panose="02020503060305020303" pitchFamily="18" charset="77"/>
                <a:cs typeface="Arial" panose="020B0604020202020204" pitchFamily="34" charset="0"/>
              </a:rPr>
              <a:t>DAY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500" b="1" dirty="0">
              <a:ln w="3175">
                <a:solidFill>
                  <a:srgbClr val="7030A0"/>
                </a:solidFill>
                <a:prstDash val="solid"/>
              </a:ln>
              <a:solidFill>
                <a:srgbClr val="7030A0"/>
              </a:solidFill>
              <a:effectLst/>
              <a:latin typeface="Bell MT" panose="02020503060305020303" pitchFamily="18" charset="77"/>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normalizeH="0" baseline="0" noProof="0" dirty="0">
                <a:ln w="3175">
                  <a:solidFill>
                    <a:srgbClr val="7030A0"/>
                  </a:solidFill>
                  <a:prstDash val="solid"/>
                </a:ln>
                <a:solidFill>
                  <a:srgbClr val="7030A0"/>
                </a:solidFill>
                <a:effectLst/>
                <a:uLnTx/>
                <a:uFillTx/>
                <a:latin typeface="Bell MT" panose="02020503060305020303" pitchFamily="18" charset="77"/>
                <a:cs typeface="Arial" panose="020B0604020202020204" pitchFamily="34" charset="0"/>
              </a:rPr>
              <a:t>IT IS DONE!</a:t>
            </a:r>
          </a:p>
        </p:txBody>
      </p:sp>
    </p:spTree>
    <p:extLst>
      <p:ext uri="{BB962C8B-B14F-4D97-AF65-F5344CB8AC3E}">
        <p14:creationId xmlns:p14="http://schemas.microsoft.com/office/powerpoint/2010/main" val="257768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16"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par>
                                <p:cTn id="43" presetID="53" presetClass="entr" presetSubtype="16"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par>
                                <p:cTn id="48" presetID="53" presetClass="entr" presetSubtype="16"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500" fill="hold"/>
                                        <p:tgtEl>
                                          <p:spTgt spid="14"/>
                                        </p:tgtEl>
                                        <p:attrNameLst>
                                          <p:attrName>ppt_w</p:attrName>
                                        </p:attrNameLst>
                                      </p:cBhvr>
                                      <p:tavLst>
                                        <p:tav tm="0">
                                          <p:val>
                                            <p:fltVal val="0"/>
                                          </p:val>
                                        </p:tav>
                                        <p:tav tm="100000">
                                          <p:val>
                                            <p:strVal val="#ppt_w"/>
                                          </p:val>
                                        </p:tav>
                                      </p:tavLst>
                                    </p:anim>
                                    <p:anim calcmode="lin" valueType="num">
                                      <p:cBhvr>
                                        <p:cTn id="51" dur="500" fill="hold"/>
                                        <p:tgtEl>
                                          <p:spTgt spid="14"/>
                                        </p:tgtEl>
                                        <p:attrNameLst>
                                          <p:attrName>ppt_h</p:attrName>
                                        </p:attrNameLst>
                                      </p:cBhvr>
                                      <p:tavLst>
                                        <p:tav tm="0">
                                          <p:val>
                                            <p:fltVal val="0"/>
                                          </p:val>
                                        </p:tav>
                                        <p:tav tm="100000">
                                          <p:val>
                                            <p:strVal val="#ppt_h"/>
                                          </p:val>
                                        </p:tav>
                                      </p:tavLst>
                                    </p:anim>
                                    <p:animEffect transition="in" filter="fade">
                                      <p:cBhvr>
                                        <p:cTn id="52" dur="500"/>
                                        <p:tgtEl>
                                          <p:spTgt spid="14"/>
                                        </p:tgtEl>
                                      </p:cBhvr>
                                    </p:animEffect>
                                  </p:childTnLst>
                                </p:cTn>
                              </p:par>
                              <p:par>
                                <p:cTn id="53" presetID="53" presetClass="entr" presetSubtype="16"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animEffect transition="in" filter="fade">
                                      <p:cBhvr>
                                        <p:cTn id="57" dur="500"/>
                                        <p:tgtEl>
                                          <p:spTgt spid="15"/>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cBhvr>
                                        <p:cTn id="60" dur="500" fill="hold"/>
                                        <p:tgtEl>
                                          <p:spTgt spid="26"/>
                                        </p:tgtEl>
                                        <p:attrNameLst>
                                          <p:attrName>ppt_w</p:attrName>
                                        </p:attrNameLst>
                                      </p:cBhvr>
                                      <p:tavLst>
                                        <p:tav tm="0">
                                          <p:val>
                                            <p:fltVal val="0"/>
                                          </p:val>
                                        </p:tav>
                                        <p:tav tm="100000">
                                          <p:val>
                                            <p:strVal val="#ppt_w"/>
                                          </p:val>
                                        </p:tav>
                                      </p:tavLst>
                                    </p:anim>
                                    <p:anim calcmode="lin" valueType="num">
                                      <p:cBhvr>
                                        <p:cTn id="61" dur="500" fill="hold"/>
                                        <p:tgtEl>
                                          <p:spTgt spid="26"/>
                                        </p:tgtEl>
                                        <p:attrNameLst>
                                          <p:attrName>ppt_h</p:attrName>
                                        </p:attrNameLst>
                                      </p:cBhvr>
                                      <p:tavLst>
                                        <p:tav tm="0">
                                          <p:val>
                                            <p:fltVal val="0"/>
                                          </p:val>
                                        </p:tav>
                                        <p:tav tm="100000">
                                          <p:val>
                                            <p:strVal val="#ppt_h"/>
                                          </p:val>
                                        </p:tav>
                                      </p:tavLst>
                                    </p:anim>
                                    <p:animEffect transition="in" filter="fade">
                                      <p:cBhvr>
                                        <p:cTn id="62" dur="500"/>
                                        <p:tgtEl>
                                          <p:spTgt spid="26"/>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p:cTn id="65" dur="500" fill="hold"/>
                                        <p:tgtEl>
                                          <p:spTgt spid="22"/>
                                        </p:tgtEl>
                                        <p:attrNameLst>
                                          <p:attrName>ppt_w</p:attrName>
                                        </p:attrNameLst>
                                      </p:cBhvr>
                                      <p:tavLst>
                                        <p:tav tm="0">
                                          <p:val>
                                            <p:fltVal val="0"/>
                                          </p:val>
                                        </p:tav>
                                        <p:tav tm="100000">
                                          <p:val>
                                            <p:strVal val="#ppt_w"/>
                                          </p:val>
                                        </p:tav>
                                      </p:tavLst>
                                    </p:anim>
                                    <p:anim calcmode="lin" valueType="num">
                                      <p:cBhvr>
                                        <p:cTn id="66" dur="500" fill="hold"/>
                                        <p:tgtEl>
                                          <p:spTgt spid="22"/>
                                        </p:tgtEl>
                                        <p:attrNameLst>
                                          <p:attrName>ppt_h</p:attrName>
                                        </p:attrNameLst>
                                      </p:cBhvr>
                                      <p:tavLst>
                                        <p:tav tm="0">
                                          <p:val>
                                            <p:fltVal val="0"/>
                                          </p:val>
                                        </p:tav>
                                        <p:tav tm="100000">
                                          <p:val>
                                            <p:strVal val="#ppt_h"/>
                                          </p:val>
                                        </p:tav>
                                      </p:tavLst>
                                    </p:anim>
                                    <p:animEffect transition="in" filter="fade">
                                      <p:cBhvr>
                                        <p:cTn id="67" dur="500"/>
                                        <p:tgtEl>
                                          <p:spTgt spid="22"/>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40"/>
                                        </p:tgtEl>
                                        <p:attrNameLst>
                                          <p:attrName>style.visibility</p:attrName>
                                        </p:attrNameLst>
                                      </p:cBhvr>
                                      <p:to>
                                        <p:strVal val="visible"/>
                                      </p:to>
                                    </p:set>
                                    <p:anim calcmode="lin" valueType="num">
                                      <p:cBhvr>
                                        <p:cTn id="70" dur="500" fill="hold"/>
                                        <p:tgtEl>
                                          <p:spTgt spid="40"/>
                                        </p:tgtEl>
                                        <p:attrNameLst>
                                          <p:attrName>ppt_w</p:attrName>
                                        </p:attrNameLst>
                                      </p:cBhvr>
                                      <p:tavLst>
                                        <p:tav tm="0">
                                          <p:val>
                                            <p:fltVal val="0"/>
                                          </p:val>
                                        </p:tav>
                                        <p:tav tm="100000">
                                          <p:val>
                                            <p:strVal val="#ppt_w"/>
                                          </p:val>
                                        </p:tav>
                                      </p:tavLst>
                                    </p:anim>
                                    <p:anim calcmode="lin" valueType="num">
                                      <p:cBhvr>
                                        <p:cTn id="71" dur="500" fill="hold"/>
                                        <p:tgtEl>
                                          <p:spTgt spid="40"/>
                                        </p:tgtEl>
                                        <p:attrNameLst>
                                          <p:attrName>ppt_h</p:attrName>
                                        </p:attrNameLst>
                                      </p:cBhvr>
                                      <p:tavLst>
                                        <p:tav tm="0">
                                          <p:val>
                                            <p:fltVal val="0"/>
                                          </p:val>
                                        </p:tav>
                                        <p:tav tm="100000">
                                          <p:val>
                                            <p:strVal val="#ppt_h"/>
                                          </p:val>
                                        </p:tav>
                                      </p:tavLst>
                                    </p:anim>
                                    <p:animEffect transition="in" filter="fade">
                                      <p:cBhvr>
                                        <p:cTn id="72" dur="500"/>
                                        <p:tgtEl>
                                          <p:spTgt spid="40"/>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 calcmode="lin" valueType="num">
                                      <p:cBhvr>
                                        <p:cTn id="75" dur="500" fill="hold"/>
                                        <p:tgtEl>
                                          <p:spTgt spid="25"/>
                                        </p:tgtEl>
                                        <p:attrNameLst>
                                          <p:attrName>ppt_w</p:attrName>
                                        </p:attrNameLst>
                                      </p:cBhvr>
                                      <p:tavLst>
                                        <p:tav tm="0">
                                          <p:val>
                                            <p:fltVal val="0"/>
                                          </p:val>
                                        </p:tav>
                                        <p:tav tm="100000">
                                          <p:val>
                                            <p:strVal val="#ppt_w"/>
                                          </p:val>
                                        </p:tav>
                                      </p:tavLst>
                                    </p:anim>
                                    <p:anim calcmode="lin" valueType="num">
                                      <p:cBhvr>
                                        <p:cTn id="76" dur="500" fill="hold"/>
                                        <p:tgtEl>
                                          <p:spTgt spid="25"/>
                                        </p:tgtEl>
                                        <p:attrNameLst>
                                          <p:attrName>ppt_h</p:attrName>
                                        </p:attrNameLst>
                                      </p:cBhvr>
                                      <p:tavLst>
                                        <p:tav tm="0">
                                          <p:val>
                                            <p:fltVal val="0"/>
                                          </p:val>
                                        </p:tav>
                                        <p:tav tm="100000">
                                          <p:val>
                                            <p:strVal val="#ppt_h"/>
                                          </p:val>
                                        </p:tav>
                                      </p:tavLst>
                                    </p:anim>
                                    <p:animEffect transition="in" filter="fade">
                                      <p:cBhvr>
                                        <p:cTn id="77" dur="500"/>
                                        <p:tgtEl>
                                          <p:spTgt spid="25"/>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38"/>
                                        </p:tgtEl>
                                        <p:attrNameLst>
                                          <p:attrName>style.visibility</p:attrName>
                                        </p:attrNameLst>
                                      </p:cBhvr>
                                      <p:to>
                                        <p:strVal val="visible"/>
                                      </p:to>
                                    </p:set>
                                    <p:anim calcmode="lin" valueType="num">
                                      <p:cBhvr>
                                        <p:cTn id="80" dur="500" fill="hold"/>
                                        <p:tgtEl>
                                          <p:spTgt spid="38"/>
                                        </p:tgtEl>
                                        <p:attrNameLst>
                                          <p:attrName>ppt_w</p:attrName>
                                        </p:attrNameLst>
                                      </p:cBhvr>
                                      <p:tavLst>
                                        <p:tav tm="0">
                                          <p:val>
                                            <p:fltVal val="0"/>
                                          </p:val>
                                        </p:tav>
                                        <p:tav tm="100000">
                                          <p:val>
                                            <p:strVal val="#ppt_w"/>
                                          </p:val>
                                        </p:tav>
                                      </p:tavLst>
                                    </p:anim>
                                    <p:anim calcmode="lin" valueType="num">
                                      <p:cBhvr>
                                        <p:cTn id="81" dur="500" fill="hold"/>
                                        <p:tgtEl>
                                          <p:spTgt spid="38"/>
                                        </p:tgtEl>
                                        <p:attrNameLst>
                                          <p:attrName>ppt_h</p:attrName>
                                        </p:attrNameLst>
                                      </p:cBhvr>
                                      <p:tavLst>
                                        <p:tav tm="0">
                                          <p:val>
                                            <p:fltVal val="0"/>
                                          </p:val>
                                        </p:tav>
                                        <p:tav tm="100000">
                                          <p:val>
                                            <p:strVal val="#ppt_h"/>
                                          </p:val>
                                        </p:tav>
                                      </p:tavLst>
                                    </p:anim>
                                    <p:animEffect transition="in" filter="fade">
                                      <p:cBhvr>
                                        <p:cTn id="82" dur="500"/>
                                        <p:tgtEl>
                                          <p:spTgt spid="38"/>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anim calcmode="lin" valueType="num">
                                      <p:cBhvr>
                                        <p:cTn id="85" dur="500" fill="hold"/>
                                        <p:tgtEl>
                                          <p:spTgt spid="39"/>
                                        </p:tgtEl>
                                        <p:attrNameLst>
                                          <p:attrName>ppt_w</p:attrName>
                                        </p:attrNameLst>
                                      </p:cBhvr>
                                      <p:tavLst>
                                        <p:tav tm="0">
                                          <p:val>
                                            <p:fltVal val="0"/>
                                          </p:val>
                                        </p:tav>
                                        <p:tav tm="100000">
                                          <p:val>
                                            <p:strVal val="#ppt_w"/>
                                          </p:val>
                                        </p:tav>
                                      </p:tavLst>
                                    </p:anim>
                                    <p:anim calcmode="lin" valueType="num">
                                      <p:cBhvr>
                                        <p:cTn id="86" dur="500" fill="hold"/>
                                        <p:tgtEl>
                                          <p:spTgt spid="39"/>
                                        </p:tgtEl>
                                        <p:attrNameLst>
                                          <p:attrName>ppt_h</p:attrName>
                                        </p:attrNameLst>
                                      </p:cBhvr>
                                      <p:tavLst>
                                        <p:tav tm="0">
                                          <p:val>
                                            <p:fltVal val="0"/>
                                          </p:val>
                                        </p:tav>
                                        <p:tav tm="100000">
                                          <p:val>
                                            <p:strVal val="#ppt_h"/>
                                          </p:val>
                                        </p:tav>
                                      </p:tavLst>
                                    </p:anim>
                                    <p:animEffect transition="in" filter="fade">
                                      <p:cBhvr>
                                        <p:cTn id="87" dur="500"/>
                                        <p:tgtEl>
                                          <p:spTgt spid="39"/>
                                        </p:tgtEl>
                                      </p:cBhvr>
                                    </p:animEffect>
                                  </p:childTnLst>
                                </p:cTn>
                              </p:par>
                              <p:par>
                                <p:cTn id="88" presetID="53" presetClass="entr" presetSubtype="16" fill="hold" nodeType="withEffect">
                                  <p:stCondLst>
                                    <p:cond delay="0"/>
                                  </p:stCondLst>
                                  <p:childTnLst>
                                    <p:set>
                                      <p:cBhvr>
                                        <p:cTn id="89" dur="1" fill="hold">
                                          <p:stCondLst>
                                            <p:cond delay="0"/>
                                          </p:stCondLst>
                                        </p:cTn>
                                        <p:tgtEl>
                                          <p:spTgt spid="65"/>
                                        </p:tgtEl>
                                        <p:attrNameLst>
                                          <p:attrName>style.visibility</p:attrName>
                                        </p:attrNameLst>
                                      </p:cBhvr>
                                      <p:to>
                                        <p:strVal val="visible"/>
                                      </p:to>
                                    </p:set>
                                    <p:anim calcmode="lin" valueType="num">
                                      <p:cBhvr>
                                        <p:cTn id="90" dur="500" fill="hold"/>
                                        <p:tgtEl>
                                          <p:spTgt spid="65"/>
                                        </p:tgtEl>
                                        <p:attrNameLst>
                                          <p:attrName>ppt_w</p:attrName>
                                        </p:attrNameLst>
                                      </p:cBhvr>
                                      <p:tavLst>
                                        <p:tav tm="0">
                                          <p:val>
                                            <p:fltVal val="0"/>
                                          </p:val>
                                        </p:tav>
                                        <p:tav tm="100000">
                                          <p:val>
                                            <p:strVal val="#ppt_w"/>
                                          </p:val>
                                        </p:tav>
                                      </p:tavLst>
                                    </p:anim>
                                    <p:anim calcmode="lin" valueType="num">
                                      <p:cBhvr>
                                        <p:cTn id="91" dur="500" fill="hold"/>
                                        <p:tgtEl>
                                          <p:spTgt spid="65"/>
                                        </p:tgtEl>
                                        <p:attrNameLst>
                                          <p:attrName>ppt_h</p:attrName>
                                        </p:attrNameLst>
                                      </p:cBhvr>
                                      <p:tavLst>
                                        <p:tav tm="0">
                                          <p:val>
                                            <p:fltVal val="0"/>
                                          </p:val>
                                        </p:tav>
                                        <p:tav tm="100000">
                                          <p:val>
                                            <p:strVal val="#ppt_h"/>
                                          </p:val>
                                        </p:tav>
                                      </p:tavLst>
                                    </p:anim>
                                    <p:animEffect transition="in" filter="fade">
                                      <p:cBhvr>
                                        <p:cTn id="92" dur="500"/>
                                        <p:tgtEl>
                                          <p:spTgt spid="65"/>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p:cTn id="95" dur="500" fill="hold"/>
                                        <p:tgtEl>
                                          <p:spTgt spid="44"/>
                                        </p:tgtEl>
                                        <p:attrNameLst>
                                          <p:attrName>ppt_w</p:attrName>
                                        </p:attrNameLst>
                                      </p:cBhvr>
                                      <p:tavLst>
                                        <p:tav tm="0">
                                          <p:val>
                                            <p:fltVal val="0"/>
                                          </p:val>
                                        </p:tav>
                                        <p:tav tm="100000">
                                          <p:val>
                                            <p:strVal val="#ppt_w"/>
                                          </p:val>
                                        </p:tav>
                                      </p:tavLst>
                                    </p:anim>
                                    <p:anim calcmode="lin" valueType="num">
                                      <p:cBhvr>
                                        <p:cTn id="96" dur="500" fill="hold"/>
                                        <p:tgtEl>
                                          <p:spTgt spid="44"/>
                                        </p:tgtEl>
                                        <p:attrNameLst>
                                          <p:attrName>ppt_h</p:attrName>
                                        </p:attrNameLst>
                                      </p:cBhvr>
                                      <p:tavLst>
                                        <p:tav tm="0">
                                          <p:val>
                                            <p:fltVal val="0"/>
                                          </p:val>
                                        </p:tav>
                                        <p:tav tm="100000">
                                          <p:val>
                                            <p:strVal val="#ppt_h"/>
                                          </p:val>
                                        </p:tav>
                                      </p:tavLst>
                                    </p:anim>
                                    <p:animEffect transition="in" filter="fade">
                                      <p:cBhvr>
                                        <p:cTn id="97" dur="500"/>
                                        <p:tgtEl>
                                          <p:spTgt spid="44"/>
                                        </p:tgtEl>
                                      </p:cBhvr>
                                    </p:animEffect>
                                  </p:childTnLst>
                                </p:cTn>
                              </p:par>
                              <p:par>
                                <p:cTn id="98" presetID="53" presetClass="entr" presetSubtype="16" fill="hold" nodeType="withEffect">
                                  <p:stCondLst>
                                    <p:cond delay="0"/>
                                  </p:stCondLst>
                                  <p:childTnLst>
                                    <p:set>
                                      <p:cBhvr>
                                        <p:cTn id="99" dur="1" fill="hold">
                                          <p:stCondLst>
                                            <p:cond delay="0"/>
                                          </p:stCondLst>
                                        </p:cTn>
                                        <p:tgtEl>
                                          <p:spTgt spid="45"/>
                                        </p:tgtEl>
                                        <p:attrNameLst>
                                          <p:attrName>style.visibility</p:attrName>
                                        </p:attrNameLst>
                                      </p:cBhvr>
                                      <p:to>
                                        <p:strVal val="visible"/>
                                      </p:to>
                                    </p:set>
                                    <p:anim calcmode="lin" valueType="num">
                                      <p:cBhvr>
                                        <p:cTn id="100" dur="500" fill="hold"/>
                                        <p:tgtEl>
                                          <p:spTgt spid="45"/>
                                        </p:tgtEl>
                                        <p:attrNameLst>
                                          <p:attrName>ppt_w</p:attrName>
                                        </p:attrNameLst>
                                      </p:cBhvr>
                                      <p:tavLst>
                                        <p:tav tm="0">
                                          <p:val>
                                            <p:fltVal val="0"/>
                                          </p:val>
                                        </p:tav>
                                        <p:tav tm="100000">
                                          <p:val>
                                            <p:strVal val="#ppt_w"/>
                                          </p:val>
                                        </p:tav>
                                      </p:tavLst>
                                    </p:anim>
                                    <p:anim calcmode="lin" valueType="num">
                                      <p:cBhvr>
                                        <p:cTn id="101" dur="500" fill="hold"/>
                                        <p:tgtEl>
                                          <p:spTgt spid="45"/>
                                        </p:tgtEl>
                                        <p:attrNameLst>
                                          <p:attrName>ppt_h</p:attrName>
                                        </p:attrNameLst>
                                      </p:cBhvr>
                                      <p:tavLst>
                                        <p:tav tm="0">
                                          <p:val>
                                            <p:fltVal val="0"/>
                                          </p:val>
                                        </p:tav>
                                        <p:tav tm="100000">
                                          <p:val>
                                            <p:strVal val="#ppt_h"/>
                                          </p:val>
                                        </p:tav>
                                      </p:tavLst>
                                    </p:anim>
                                    <p:animEffect transition="in" filter="fade">
                                      <p:cBhvr>
                                        <p:cTn id="102" dur="500"/>
                                        <p:tgtEl>
                                          <p:spTgt spid="45"/>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46"/>
                                        </p:tgtEl>
                                        <p:attrNameLst>
                                          <p:attrName>style.visibility</p:attrName>
                                        </p:attrNameLst>
                                      </p:cBhvr>
                                      <p:to>
                                        <p:strVal val="visible"/>
                                      </p:to>
                                    </p:set>
                                    <p:anim calcmode="lin" valueType="num">
                                      <p:cBhvr>
                                        <p:cTn id="105" dur="500" fill="hold"/>
                                        <p:tgtEl>
                                          <p:spTgt spid="46"/>
                                        </p:tgtEl>
                                        <p:attrNameLst>
                                          <p:attrName>ppt_w</p:attrName>
                                        </p:attrNameLst>
                                      </p:cBhvr>
                                      <p:tavLst>
                                        <p:tav tm="0">
                                          <p:val>
                                            <p:fltVal val="0"/>
                                          </p:val>
                                        </p:tav>
                                        <p:tav tm="100000">
                                          <p:val>
                                            <p:strVal val="#ppt_w"/>
                                          </p:val>
                                        </p:tav>
                                      </p:tavLst>
                                    </p:anim>
                                    <p:anim calcmode="lin" valueType="num">
                                      <p:cBhvr>
                                        <p:cTn id="106" dur="500" fill="hold"/>
                                        <p:tgtEl>
                                          <p:spTgt spid="46"/>
                                        </p:tgtEl>
                                        <p:attrNameLst>
                                          <p:attrName>ppt_h</p:attrName>
                                        </p:attrNameLst>
                                      </p:cBhvr>
                                      <p:tavLst>
                                        <p:tav tm="0">
                                          <p:val>
                                            <p:fltVal val="0"/>
                                          </p:val>
                                        </p:tav>
                                        <p:tav tm="100000">
                                          <p:val>
                                            <p:strVal val="#ppt_h"/>
                                          </p:val>
                                        </p:tav>
                                      </p:tavLst>
                                    </p:anim>
                                    <p:animEffect transition="in" filter="fade">
                                      <p:cBhvr>
                                        <p:cTn id="107" dur="500"/>
                                        <p:tgtEl>
                                          <p:spTgt spid="46"/>
                                        </p:tgtEl>
                                      </p:cBhvr>
                                    </p:animEffect>
                                  </p:childTnLst>
                                </p:cTn>
                              </p:par>
                              <p:par>
                                <p:cTn id="108" presetID="53" presetClass="entr" presetSubtype="16" fill="hold" nodeType="withEffect">
                                  <p:stCondLst>
                                    <p:cond delay="0"/>
                                  </p:stCondLst>
                                  <p:childTnLst>
                                    <p:set>
                                      <p:cBhvr>
                                        <p:cTn id="109" dur="1" fill="hold">
                                          <p:stCondLst>
                                            <p:cond delay="0"/>
                                          </p:stCondLst>
                                        </p:cTn>
                                        <p:tgtEl>
                                          <p:spTgt spid="48"/>
                                        </p:tgtEl>
                                        <p:attrNameLst>
                                          <p:attrName>style.visibility</p:attrName>
                                        </p:attrNameLst>
                                      </p:cBhvr>
                                      <p:to>
                                        <p:strVal val="visible"/>
                                      </p:to>
                                    </p:set>
                                    <p:anim calcmode="lin" valueType="num">
                                      <p:cBhvr>
                                        <p:cTn id="110" dur="500" fill="hold"/>
                                        <p:tgtEl>
                                          <p:spTgt spid="48"/>
                                        </p:tgtEl>
                                        <p:attrNameLst>
                                          <p:attrName>ppt_w</p:attrName>
                                        </p:attrNameLst>
                                      </p:cBhvr>
                                      <p:tavLst>
                                        <p:tav tm="0">
                                          <p:val>
                                            <p:fltVal val="0"/>
                                          </p:val>
                                        </p:tav>
                                        <p:tav tm="100000">
                                          <p:val>
                                            <p:strVal val="#ppt_w"/>
                                          </p:val>
                                        </p:tav>
                                      </p:tavLst>
                                    </p:anim>
                                    <p:anim calcmode="lin" valueType="num">
                                      <p:cBhvr>
                                        <p:cTn id="111" dur="500" fill="hold"/>
                                        <p:tgtEl>
                                          <p:spTgt spid="48"/>
                                        </p:tgtEl>
                                        <p:attrNameLst>
                                          <p:attrName>ppt_h</p:attrName>
                                        </p:attrNameLst>
                                      </p:cBhvr>
                                      <p:tavLst>
                                        <p:tav tm="0">
                                          <p:val>
                                            <p:fltVal val="0"/>
                                          </p:val>
                                        </p:tav>
                                        <p:tav tm="100000">
                                          <p:val>
                                            <p:strVal val="#ppt_h"/>
                                          </p:val>
                                        </p:tav>
                                      </p:tavLst>
                                    </p:anim>
                                    <p:animEffect transition="in" filter="fade">
                                      <p:cBhvr>
                                        <p:cTn id="112" dur="500"/>
                                        <p:tgtEl>
                                          <p:spTgt spid="48"/>
                                        </p:tgtEl>
                                      </p:cBhvr>
                                    </p:animEffect>
                                  </p:childTnLst>
                                </p:cTn>
                              </p:par>
                              <p:par>
                                <p:cTn id="113" presetID="53" presetClass="entr" presetSubtype="16" fill="hold" grpId="0" nodeType="withEffect">
                                  <p:stCondLst>
                                    <p:cond delay="0"/>
                                  </p:stCondLst>
                                  <p:childTnLst>
                                    <p:set>
                                      <p:cBhvr>
                                        <p:cTn id="114" dur="1" fill="hold">
                                          <p:stCondLst>
                                            <p:cond delay="0"/>
                                          </p:stCondLst>
                                        </p:cTn>
                                        <p:tgtEl>
                                          <p:spTgt spid="16"/>
                                        </p:tgtEl>
                                        <p:attrNameLst>
                                          <p:attrName>style.visibility</p:attrName>
                                        </p:attrNameLst>
                                      </p:cBhvr>
                                      <p:to>
                                        <p:strVal val="visible"/>
                                      </p:to>
                                    </p:set>
                                    <p:anim calcmode="lin" valueType="num">
                                      <p:cBhvr>
                                        <p:cTn id="115" dur="500" fill="hold"/>
                                        <p:tgtEl>
                                          <p:spTgt spid="16"/>
                                        </p:tgtEl>
                                        <p:attrNameLst>
                                          <p:attrName>ppt_w</p:attrName>
                                        </p:attrNameLst>
                                      </p:cBhvr>
                                      <p:tavLst>
                                        <p:tav tm="0">
                                          <p:val>
                                            <p:fltVal val="0"/>
                                          </p:val>
                                        </p:tav>
                                        <p:tav tm="100000">
                                          <p:val>
                                            <p:strVal val="#ppt_w"/>
                                          </p:val>
                                        </p:tav>
                                      </p:tavLst>
                                    </p:anim>
                                    <p:anim calcmode="lin" valueType="num">
                                      <p:cBhvr>
                                        <p:cTn id="116" dur="500" fill="hold"/>
                                        <p:tgtEl>
                                          <p:spTgt spid="16"/>
                                        </p:tgtEl>
                                        <p:attrNameLst>
                                          <p:attrName>ppt_h</p:attrName>
                                        </p:attrNameLst>
                                      </p:cBhvr>
                                      <p:tavLst>
                                        <p:tav tm="0">
                                          <p:val>
                                            <p:fltVal val="0"/>
                                          </p:val>
                                        </p:tav>
                                        <p:tav tm="100000">
                                          <p:val>
                                            <p:strVal val="#ppt_h"/>
                                          </p:val>
                                        </p:tav>
                                      </p:tavLst>
                                    </p:anim>
                                    <p:animEffect transition="in" filter="fade">
                                      <p:cBhvr>
                                        <p:cTn id="117" dur="500"/>
                                        <p:tgtEl>
                                          <p:spTgt spid="16"/>
                                        </p:tgtEl>
                                      </p:cBhvr>
                                    </p:animEffect>
                                  </p:childTnLst>
                                </p:cTn>
                              </p:par>
                              <p:par>
                                <p:cTn id="118" presetID="53" presetClass="entr" presetSubtype="16" fill="hold" nodeType="withEffect">
                                  <p:stCondLst>
                                    <p:cond delay="0"/>
                                  </p:stCondLst>
                                  <p:childTnLst>
                                    <p:set>
                                      <p:cBhvr>
                                        <p:cTn id="119" dur="1" fill="hold">
                                          <p:stCondLst>
                                            <p:cond delay="0"/>
                                          </p:stCondLst>
                                        </p:cTn>
                                        <p:tgtEl>
                                          <p:spTgt spid="17"/>
                                        </p:tgtEl>
                                        <p:attrNameLst>
                                          <p:attrName>style.visibility</p:attrName>
                                        </p:attrNameLst>
                                      </p:cBhvr>
                                      <p:to>
                                        <p:strVal val="visible"/>
                                      </p:to>
                                    </p:set>
                                    <p:anim calcmode="lin" valueType="num">
                                      <p:cBhvr>
                                        <p:cTn id="120" dur="500" fill="hold"/>
                                        <p:tgtEl>
                                          <p:spTgt spid="17"/>
                                        </p:tgtEl>
                                        <p:attrNameLst>
                                          <p:attrName>ppt_w</p:attrName>
                                        </p:attrNameLst>
                                      </p:cBhvr>
                                      <p:tavLst>
                                        <p:tav tm="0">
                                          <p:val>
                                            <p:fltVal val="0"/>
                                          </p:val>
                                        </p:tav>
                                        <p:tav tm="100000">
                                          <p:val>
                                            <p:strVal val="#ppt_w"/>
                                          </p:val>
                                        </p:tav>
                                      </p:tavLst>
                                    </p:anim>
                                    <p:anim calcmode="lin" valueType="num">
                                      <p:cBhvr>
                                        <p:cTn id="121" dur="500" fill="hold"/>
                                        <p:tgtEl>
                                          <p:spTgt spid="17"/>
                                        </p:tgtEl>
                                        <p:attrNameLst>
                                          <p:attrName>ppt_h</p:attrName>
                                        </p:attrNameLst>
                                      </p:cBhvr>
                                      <p:tavLst>
                                        <p:tav tm="0">
                                          <p:val>
                                            <p:fltVal val="0"/>
                                          </p:val>
                                        </p:tav>
                                        <p:tav tm="100000">
                                          <p:val>
                                            <p:strVal val="#ppt_h"/>
                                          </p:val>
                                        </p:tav>
                                      </p:tavLst>
                                    </p:anim>
                                    <p:animEffect transition="in" filter="fade">
                                      <p:cBhvr>
                                        <p:cTn id="122" dur="500"/>
                                        <p:tgtEl>
                                          <p:spTgt spid="17"/>
                                        </p:tgtEl>
                                      </p:cBhvr>
                                    </p:animEffect>
                                  </p:childTnLst>
                                </p:cTn>
                              </p:par>
                              <p:par>
                                <p:cTn id="123" presetID="53" presetClass="entr" presetSubtype="16" fill="hold" nodeType="withEffect">
                                  <p:stCondLst>
                                    <p:cond delay="0"/>
                                  </p:stCondLst>
                                  <p:childTnLst>
                                    <p:set>
                                      <p:cBhvr>
                                        <p:cTn id="124" dur="1" fill="hold">
                                          <p:stCondLst>
                                            <p:cond delay="0"/>
                                          </p:stCondLst>
                                        </p:cTn>
                                        <p:tgtEl>
                                          <p:spTgt spid="42"/>
                                        </p:tgtEl>
                                        <p:attrNameLst>
                                          <p:attrName>style.visibility</p:attrName>
                                        </p:attrNameLst>
                                      </p:cBhvr>
                                      <p:to>
                                        <p:strVal val="visible"/>
                                      </p:to>
                                    </p:set>
                                    <p:anim calcmode="lin" valueType="num">
                                      <p:cBhvr>
                                        <p:cTn id="125" dur="500" fill="hold"/>
                                        <p:tgtEl>
                                          <p:spTgt spid="42"/>
                                        </p:tgtEl>
                                        <p:attrNameLst>
                                          <p:attrName>ppt_w</p:attrName>
                                        </p:attrNameLst>
                                      </p:cBhvr>
                                      <p:tavLst>
                                        <p:tav tm="0">
                                          <p:val>
                                            <p:fltVal val="0"/>
                                          </p:val>
                                        </p:tav>
                                        <p:tav tm="100000">
                                          <p:val>
                                            <p:strVal val="#ppt_w"/>
                                          </p:val>
                                        </p:tav>
                                      </p:tavLst>
                                    </p:anim>
                                    <p:anim calcmode="lin" valueType="num">
                                      <p:cBhvr>
                                        <p:cTn id="126" dur="500" fill="hold"/>
                                        <p:tgtEl>
                                          <p:spTgt spid="42"/>
                                        </p:tgtEl>
                                        <p:attrNameLst>
                                          <p:attrName>ppt_h</p:attrName>
                                        </p:attrNameLst>
                                      </p:cBhvr>
                                      <p:tavLst>
                                        <p:tav tm="0">
                                          <p:val>
                                            <p:fltVal val="0"/>
                                          </p:val>
                                        </p:tav>
                                        <p:tav tm="100000">
                                          <p:val>
                                            <p:strVal val="#ppt_h"/>
                                          </p:val>
                                        </p:tav>
                                      </p:tavLst>
                                    </p:anim>
                                    <p:animEffect transition="in" filter="fade">
                                      <p:cBhvr>
                                        <p:cTn id="127" dur="500"/>
                                        <p:tgtEl>
                                          <p:spTgt spid="42"/>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grpId="0" nodeType="clickEffect">
                                  <p:stCondLst>
                                    <p:cond delay="0"/>
                                  </p:stCondLst>
                                  <p:childTnLst>
                                    <p:set>
                                      <p:cBhvr>
                                        <p:cTn id="131" dur="1" fill="hold">
                                          <p:stCondLst>
                                            <p:cond delay="0"/>
                                          </p:stCondLst>
                                        </p:cTn>
                                        <p:tgtEl>
                                          <p:spTgt spid="49"/>
                                        </p:tgtEl>
                                        <p:attrNameLst>
                                          <p:attrName>style.visibility</p:attrName>
                                        </p:attrNameLst>
                                      </p:cBhvr>
                                      <p:to>
                                        <p:strVal val="visible"/>
                                      </p:to>
                                    </p:set>
                                    <p:anim calcmode="lin" valueType="num">
                                      <p:cBhvr>
                                        <p:cTn id="132" dur="500" fill="hold"/>
                                        <p:tgtEl>
                                          <p:spTgt spid="49"/>
                                        </p:tgtEl>
                                        <p:attrNameLst>
                                          <p:attrName>ppt_w</p:attrName>
                                        </p:attrNameLst>
                                      </p:cBhvr>
                                      <p:tavLst>
                                        <p:tav tm="0">
                                          <p:val>
                                            <p:fltVal val="0"/>
                                          </p:val>
                                        </p:tav>
                                        <p:tav tm="100000">
                                          <p:val>
                                            <p:strVal val="#ppt_w"/>
                                          </p:val>
                                        </p:tav>
                                      </p:tavLst>
                                    </p:anim>
                                    <p:anim calcmode="lin" valueType="num">
                                      <p:cBhvr>
                                        <p:cTn id="133" dur="500" fill="hold"/>
                                        <p:tgtEl>
                                          <p:spTgt spid="49"/>
                                        </p:tgtEl>
                                        <p:attrNameLst>
                                          <p:attrName>ppt_h</p:attrName>
                                        </p:attrNameLst>
                                      </p:cBhvr>
                                      <p:tavLst>
                                        <p:tav tm="0">
                                          <p:val>
                                            <p:fltVal val="0"/>
                                          </p:val>
                                        </p:tav>
                                        <p:tav tm="100000">
                                          <p:val>
                                            <p:strVal val="#ppt_h"/>
                                          </p:val>
                                        </p:tav>
                                      </p:tavLst>
                                    </p:anim>
                                    <p:animEffect transition="in" filter="fade">
                                      <p:cBhvr>
                                        <p:cTn id="13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8" grpId="0" animBg="1"/>
      <p:bldP spid="7" grpId="0" animBg="1"/>
      <p:bldP spid="26" grpId="0" animBg="1"/>
      <p:bldP spid="22" grpId="0" animBg="1"/>
      <p:bldP spid="40" grpId="0" animBg="1"/>
      <p:bldP spid="25" grpId="0" animBg="1"/>
      <p:bldP spid="38" grpId="0" animBg="1"/>
      <p:bldP spid="39" grpId="0" animBg="1"/>
      <p:bldP spid="44" grpId="0" animBg="1"/>
      <p:bldP spid="46" grpId="0" animBg="1"/>
      <p:bldP spid="16" grpId="0" animBg="1"/>
      <p:bldP spid="4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endParaRPr lang="en-US" sz="1050" dirty="0"/>
          </a:p>
          <a:p>
            <a:pPr marL="0" indent="0" algn="ctr">
              <a:buNone/>
            </a:pPr>
            <a:r>
              <a:rPr lang="en-US" sz="4800" b="1" dirty="0">
                <a:solidFill>
                  <a:srgbClr val="FF0000"/>
                </a:solidFill>
                <a:highlight>
                  <a:srgbClr val="FFFF00"/>
                </a:highlight>
              </a:rPr>
              <a:t>HOSHIA’NA RABA – THE CULMINATION OF THE REDEMPTION PLAN OF GOD</a:t>
            </a:r>
          </a:p>
          <a:p>
            <a:pPr marL="0" indent="0" algn="ctr">
              <a:buNone/>
            </a:pPr>
            <a:r>
              <a:rPr lang="en-US" sz="4800" b="1" dirty="0" err="1">
                <a:solidFill>
                  <a:srgbClr val="FF0000"/>
                </a:solidFill>
                <a:highlight>
                  <a:srgbClr val="FFFF00"/>
                </a:highlight>
              </a:rPr>
              <a:t>Sh’mini</a:t>
            </a:r>
            <a:r>
              <a:rPr lang="en-US" sz="4800" b="1" dirty="0">
                <a:solidFill>
                  <a:srgbClr val="FF0000"/>
                </a:solidFill>
                <a:highlight>
                  <a:srgbClr val="FFFF00"/>
                </a:highlight>
              </a:rPr>
              <a:t> Atzeret the culmination of all the other appointed times of God</a:t>
            </a:r>
          </a:p>
          <a:p>
            <a:pPr marL="0" indent="0" algn="ctr">
              <a:buNone/>
            </a:pPr>
            <a:r>
              <a:rPr lang="en-US" sz="6600" b="1" dirty="0">
                <a:solidFill>
                  <a:srgbClr val="FF0000"/>
                </a:solidFill>
                <a:highlight>
                  <a:srgbClr val="FFFF00"/>
                </a:highlight>
              </a:rPr>
              <a:t>THE NEW BEGINNING!!</a:t>
            </a:r>
          </a:p>
          <a:p>
            <a:endParaRPr lang="en-US" sz="4400" dirty="0"/>
          </a:p>
        </p:txBody>
      </p:sp>
      <p:sp>
        <p:nvSpPr>
          <p:cNvPr id="2" name="Title 1"/>
          <p:cNvSpPr>
            <a:spLocks noGrp="1"/>
          </p:cNvSpPr>
          <p:nvPr>
            <p:ph type="title"/>
          </p:nvPr>
        </p:nvSpPr>
        <p:spPr/>
        <p:txBody>
          <a:bodyPr>
            <a:noAutofit/>
          </a:bodyPr>
          <a:lstStyle/>
          <a:p>
            <a:r>
              <a:rPr lang="en-US" sz="4800" dirty="0"/>
              <a:t>Redemption: The Ultimate Purpose of God</a:t>
            </a:r>
          </a:p>
        </p:txBody>
      </p:sp>
    </p:spTree>
    <p:extLst>
      <p:ext uri="{BB962C8B-B14F-4D97-AF65-F5344CB8AC3E}">
        <p14:creationId xmlns:p14="http://schemas.microsoft.com/office/powerpoint/2010/main" val="28803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lgn="l"/>
            <a:r>
              <a:rPr lang="en-US" sz="4000" b="1" i="0" baseline="30000" dirty="0">
                <a:solidFill>
                  <a:srgbClr val="000000"/>
                </a:solidFill>
              </a:rPr>
              <a:t>1</a:t>
            </a:r>
            <a:r>
              <a:rPr lang="en-US" sz="4000" b="1" i="0" dirty="0">
                <a:solidFill>
                  <a:srgbClr val="000000"/>
                </a:solidFill>
              </a:rPr>
              <a:t> </a:t>
            </a:r>
            <a:r>
              <a:rPr lang="en-US" sz="4000" b="0" i="0" dirty="0">
                <a:solidFill>
                  <a:srgbClr val="000000"/>
                </a:solidFill>
              </a:rPr>
              <a:t>Next the angel showed me </a:t>
            </a:r>
            <a:r>
              <a:rPr lang="en-US" sz="4000" b="0" i="0" dirty="0">
                <a:solidFill>
                  <a:srgbClr val="FF0000"/>
                </a:solidFill>
                <a:highlight>
                  <a:srgbClr val="FFFF00"/>
                </a:highlight>
              </a:rPr>
              <a:t>the river of the water of life</a:t>
            </a:r>
            <a:r>
              <a:rPr lang="en-US" sz="4000" b="0" i="0" dirty="0">
                <a:solidFill>
                  <a:srgbClr val="000000"/>
                </a:solidFill>
              </a:rPr>
              <a:t>, sparkling like crystal, flowing from the throne of God and of the Lamb. </a:t>
            </a:r>
            <a:r>
              <a:rPr lang="en-US" sz="4000" b="1" i="0" baseline="30000" dirty="0">
                <a:solidFill>
                  <a:srgbClr val="000000"/>
                </a:solidFill>
              </a:rPr>
              <a:t>2 </a:t>
            </a:r>
            <a:r>
              <a:rPr lang="en-US" sz="4000" b="0" i="0" dirty="0">
                <a:solidFill>
                  <a:srgbClr val="000000"/>
                </a:solidFill>
              </a:rPr>
              <a:t>Between the main street and the river </a:t>
            </a:r>
            <a:r>
              <a:rPr lang="en-US" sz="4000" b="0" i="0" dirty="0">
                <a:solidFill>
                  <a:srgbClr val="FF0000"/>
                </a:solidFill>
                <a:highlight>
                  <a:srgbClr val="FFFF00"/>
                </a:highlight>
              </a:rPr>
              <a:t>was the Tree of Life</a:t>
            </a:r>
            <a:r>
              <a:rPr lang="en-US" sz="4000" b="0" i="0" dirty="0">
                <a:solidFill>
                  <a:srgbClr val="000000"/>
                </a:solidFill>
              </a:rPr>
              <a:t> producing twelve kinds of fruit, a different kind every month; and the leaves of the tree were for healing the nations — </a:t>
            </a:r>
            <a:r>
              <a:rPr lang="en-US" sz="4000" b="1" i="0" baseline="30000" dirty="0">
                <a:solidFill>
                  <a:srgbClr val="000000"/>
                </a:solidFill>
              </a:rPr>
              <a:t>3 </a:t>
            </a:r>
            <a:r>
              <a:rPr lang="en-US" sz="4000" b="0" i="0" dirty="0">
                <a:solidFill>
                  <a:srgbClr val="000000"/>
                </a:solidFill>
              </a:rPr>
              <a:t>no longer will there be any curses.</a:t>
            </a:r>
          </a:p>
        </p:txBody>
      </p:sp>
      <p:sp>
        <p:nvSpPr>
          <p:cNvPr id="2" name="Title 1"/>
          <p:cNvSpPr>
            <a:spLocks noGrp="1"/>
          </p:cNvSpPr>
          <p:nvPr>
            <p:ph type="title"/>
          </p:nvPr>
        </p:nvSpPr>
        <p:spPr/>
        <p:txBody>
          <a:bodyPr>
            <a:normAutofit fontScale="90000"/>
          </a:bodyPr>
          <a:lstStyle/>
          <a:p>
            <a:pPr algn="ctr"/>
            <a:r>
              <a:rPr lang="en-US" dirty="0"/>
              <a:t>Revelation 22</a:t>
            </a:r>
          </a:p>
        </p:txBody>
      </p:sp>
    </p:spTree>
    <p:extLst>
      <p:ext uri="{BB962C8B-B14F-4D97-AF65-F5344CB8AC3E}">
        <p14:creationId xmlns:p14="http://schemas.microsoft.com/office/powerpoint/2010/main" val="342338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lgn="l"/>
            <a:r>
              <a:rPr lang="en-US" sz="4000" b="0" i="0" dirty="0">
                <a:solidFill>
                  <a:srgbClr val="FF0000"/>
                </a:solidFill>
                <a:highlight>
                  <a:srgbClr val="FFFF00"/>
                </a:highlight>
              </a:rPr>
              <a:t>The throne of God and of the Lamb will be in the city, and his servants will worship him; </a:t>
            </a:r>
            <a:r>
              <a:rPr lang="en-US" sz="4000" b="1" i="0" baseline="30000" dirty="0">
                <a:solidFill>
                  <a:srgbClr val="FF0000"/>
                </a:solidFill>
                <a:highlight>
                  <a:srgbClr val="FFFF00"/>
                </a:highlight>
              </a:rPr>
              <a:t>4 </a:t>
            </a:r>
            <a:r>
              <a:rPr lang="en-US" sz="4000" b="0" i="0" dirty="0">
                <a:solidFill>
                  <a:srgbClr val="FF0000"/>
                </a:solidFill>
                <a:highlight>
                  <a:srgbClr val="FFFF00"/>
                </a:highlight>
              </a:rPr>
              <a:t>they will see his face, and his name will be on their foreheads</a:t>
            </a:r>
            <a:r>
              <a:rPr lang="en-US" sz="4000" b="0" i="0" dirty="0">
                <a:solidFill>
                  <a:srgbClr val="000000"/>
                </a:solidFill>
              </a:rPr>
              <a:t>. </a:t>
            </a:r>
            <a:r>
              <a:rPr lang="en-US" sz="4000" b="1" i="0" baseline="30000" dirty="0">
                <a:solidFill>
                  <a:srgbClr val="000000"/>
                </a:solidFill>
              </a:rPr>
              <a:t>5 </a:t>
            </a:r>
            <a:r>
              <a:rPr lang="en-US" sz="4000" b="0" i="0" dirty="0">
                <a:solidFill>
                  <a:srgbClr val="000000"/>
                </a:solidFill>
              </a:rPr>
              <a:t>Night will no longer exist, so they will need neither the light of a lamp nor the light of the sun, because </a:t>
            </a:r>
            <a:r>
              <a:rPr lang="en-US" sz="4000" b="0" i="1" cap="small" dirty="0">
                <a:solidFill>
                  <a:srgbClr val="000000"/>
                </a:solidFill>
              </a:rPr>
              <a:t>Adonai</a:t>
            </a:r>
            <a:r>
              <a:rPr lang="en-US" sz="4000" b="0" i="0" dirty="0">
                <a:solidFill>
                  <a:srgbClr val="000000"/>
                </a:solidFill>
              </a:rPr>
              <a:t>, God, will shine upon them. And </a:t>
            </a:r>
            <a:r>
              <a:rPr lang="en-US" sz="4000" b="0" i="0" dirty="0">
                <a:solidFill>
                  <a:srgbClr val="FF0000"/>
                </a:solidFill>
                <a:highlight>
                  <a:srgbClr val="FFFF00"/>
                </a:highlight>
              </a:rPr>
              <a:t>they will reign as kings forever and ever</a:t>
            </a:r>
            <a:r>
              <a:rPr lang="en-US" sz="4000" b="0" i="0" dirty="0">
                <a:solidFill>
                  <a:srgbClr val="000000"/>
                </a:solidFill>
              </a:rPr>
              <a:t>.</a:t>
            </a:r>
          </a:p>
        </p:txBody>
      </p:sp>
      <p:sp>
        <p:nvSpPr>
          <p:cNvPr id="2" name="Title 1"/>
          <p:cNvSpPr>
            <a:spLocks noGrp="1"/>
          </p:cNvSpPr>
          <p:nvPr>
            <p:ph type="title"/>
          </p:nvPr>
        </p:nvSpPr>
        <p:spPr/>
        <p:txBody>
          <a:bodyPr>
            <a:normAutofit fontScale="90000"/>
          </a:bodyPr>
          <a:lstStyle/>
          <a:p>
            <a:pPr algn="ctr"/>
            <a:r>
              <a:rPr lang="en-US" dirty="0"/>
              <a:t>Revelation 22</a:t>
            </a:r>
          </a:p>
        </p:txBody>
      </p:sp>
    </p:spTree>
    <p:extLst>
      <p:ext uri="{BB962C8B-B14F-4D97-AF65-F5344CB8AC3E}">
        <p14:creationId xmlns:p14="http://schemas.microsoft.com/office/powerpoint/2010/main" val="36901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lgn="l"/>
            <a:r>
              <a:rPr lang="en-US" sz="4400" b="1" i="0" baseline="30000" dirty="0">
                <a:solidFill>
                  <a:srgbClr val="000000"/>
                </a:solidFill>
              </a:rPr>
              <a:t>12 </a:t>
            </a:r>
            <a:r>
              <a:rPr lang="en-US" sz="4400" b="1" i="0" u="sng" dirty="0">
                <a:solidFill>
                  <a:srgbClr val="FF0000"/>
                </a:solidFill>
                <a:highlight>
                  <a:srgbClr val="FFFF00"/>
                </a:highlight>
              </a:rPr>
              <a:t>“PAY ATTENTION!”</a:t>
            </a:r>
            <a:r>
              <a:rPr lang="en-US" sz="4400" b="0" i="0" dirty="0">
                <a:solidFill>
                  <a:srgbClr val="000000"/>
                </a:solidFill>
              </a:rPr>
              <a:t> [says Yeshua,] “I am coming soon, and my rewards are with me to give to each person according to what he has done. </a:t>
            </a:r>
            <a:r>
              <a:rPr lang="en-US" sz="4400" b="1" i="0" baseline="30000" dirty="0">
                <a:solidFill>
                  <a:srgbClr val="000000"/>
                </a:solidFill>
              </a:rPr>
              <a:t>13 </a:t>
            </a:r>
            <a:r>
              <a:rPr lang="en-US" sz="4400" b="0" i="0" dirty="0">
                <a:solidFill>
                  <a:srgbClr val="000000"/>
                </a:solidFill>
              </a:rPr>
              <a:t>I am the ‘A’ and the ‘Z,’ the First and the Last, the Beginning and the End.”</a:t>
            </a:r>
          </a:p>
        </p:txBody>
      </p:sp>
      <p:sp>
        <p:nvSpPr>
          <p:cNvPr id="2" name="Title 1"/>
          <p:cNvSpPr>
            <a:spLocks noGrp="1"/>
          </p:cNvSpPr>
          <p:nvPr>
            <p:ph type="title"/>
          </p:nvPr>
        </p:nvSpPr>
        <p:spPr/>
        <p:txBody>
          <a:bodyPr>
            <a:normAutofit fontScale="90000"/>
          </a:bodyPr>
          <a:lstStyle/>
          <a:p>
            <a:pPr algn="ctr"/>
            <a:r>
              <a:rPr lang="en-US" dirty="0"/>
              <a:t>Revelation 22</a:t>
            </a:r>
          </a:p>
        </p:txBody>
      </p:sp>
    </p:spTree>
    <p:extLst>
      <p:ext uri="{BB962C8B-B14F-4D97-AF65-F5344CB8AC3E}">
        <p14:creationId xmlns:p14="http://schemas.microsoft.com/office/powerpoint/2010/main" val="786675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020E32-25EC-401A-62A9-305ACF7F3417}"/>
              </a:ext>
            </a:extLst>
          </p:cNvPr>
          <p:cNvSpPr>
            <a:spLocks noGrp="1"/>
          </p:cNvSpPr>
          <p:nvPr>
            <p:ph idx="1"/>
          </p:nvPr>
        </p:nvSpPr>
        <p:spPr>
          <a:xfrm>
            <a:off x="222068" y="981512"/>
            <a:ext cx="11736977" cy="5591179"/>
          </a:xfrm>
        </p:spPr>
        <p:txBody>
          <a:bodyPr>
            <a:normAutofit/>
          </a:bodyPr>
          <a:lstStyle/>
          <a:p>
            <a:r>
              <a:rPr lang="en-US" sz="3200" dirty="0">
                <a:effectLst>
                  <a:outerShdw blurRad="50800" dist="38100" dir="2700000" algn="tl" rotWithShape="0">
                    <a:prstClr val="black">
                      <a:alpha val="40000"/>
                    </a:prstClr>
                  </a:outerShdw>
                </a:effectLst>
              </a:rPr>
              <a:t>Deuteronomy 16</a:t>
            </a:r>
          </a:p>
          <a:p>
            <a:r>
              <a:rPr lang="en-US" sz="3600" b="1" i="0" baseline="30000" dirty="0">
                <a:solidFill>
                  <a:srgbClr val="000000"/>
                </a:solidFill>
                <a:effectLst>
                  <a:outerShdw blurRad="50800" dist="38100" dir="2700000" algn="tl" rotWithShape="0">
                    <a:prstClr val="black">
                      <a:alpha val="40000"/>
                    </a:prstClr>
                  </a:outerShdw>
                </a:effectLst>
              </a:rPr>
              <a:t>16 </a:t>
            </a:r>
            <a:r>
              <a:rPr lang="en-US" sz="3600" b="0" i="0" dirty="0">
                <a:solidFill>
                  <a:srgbClr val="000000"/>
                </a:solidFill>
                <a:effectLst>
                  <a:outerShdw blurRad="50800" dist="38100" dir="2700000" algn="tl" rotWithShape="0">
                    <a:prstClr val="black">
                      <a:alpha val="40000"/>
                    </a:prstClr>
                  </a:outerShdw>
                </a:effectLst>
              </a:rPr>
              <a:t>“Three times a year all your men are to appear in the presence of </a:t>
            </a:r>
            <a:r>
              <a:rPr lang="en-US" sz="3600" b="0" i="1" cap="small" dirty="0">
                <a:solidFill>
                  <a:srgbClr val="000000"/>
                </a:solidFill>
                <a:effectLst>
                  <a:outerShdw blurRad="50800" dist="38100" dir="2700000" algn="tl" rotWithShape="0">
                    <a:prstClr val="black">
                      <a:alpha val="40000"/>
                    </a:prstClr>
                  </a:outerShdw>
                </a:effectLst>
              </a:rPr>
              <a:t>Adonai</a:t>
            </a:r>
            <a:r>
              <a:rPr lang="en-US" sz="3600" b="0" i="0" dirty="0">
                <a:solidFill>
                  <a:srgbClr val="000000"/>
                </a:solidFill>
                <a:effectLst>
                  <a:outerShdw blurRad="50800" dist="38100" dir="2700000" algn="tl" rotWithShape="0">
                    <a:prstClr val="black">
                      <a:alpha val="40000"/>
                    </a:prstClr>
                  </a:outerShdw>
                </a:effectLst>
              </a:rPr>
              <a:t> your God in the place which he will choose — at the </a:t>
            </a:r>
            <a:r>
              <a:rPr lang="en-US" sz="3600" b="0" dirty="0">
                <a:solidFill>
                  <a:srgbClr val="FF0000"/>
                </a:solidFill>
                <a:effectLst>
                  <a:outerShdw blurRad="50800" dist="38100" dir="2700000" algn="tl" rotWithShape="0">
                    <a:prstClr val="black">
                      <a:alpha val="40000"/>
                    </a:prstClr>
                  </a:outerShdw>
                </a:effectLst>
                <a:highlight>
                  <a:srgbClr val="FFFF00"/>
                </a:highlight>
              </a:rPr>
              <a:t>festival of </a:t>
            </a:r>
            <a:r>
              <a:rPr lang="en-US" sz="3600" b="1" u="sng" dirty="0">
                <a:solidFill>
                  <a:srgbClr val="FF0000"/>
                </a:solidFill>
                <a:effectLst>
                  <a:outerShdw blurRad="50800" dist="38100" dir="2700000" algn="tl" rotWithShape="0">
                    <a:prstClr val="black">
                      <a:alpha val="40000"/>
                    </a:prstClr>
                  </a:outerShdw>
                </a:effectLst>
                <a:highlight>
                  <a:srgbClr val="FFFF00"/>
                </a:highlight>
              </a:rPr>
              <a:t>MATZAH</a:t>
            </a:r>
            <a:r>
              <a:rPr lang="en-US" sz="3600" b="0" i="0" dirty="0">
                <a:solidFill>
                  <a:srgbClr val="FF0000"/>
                </a:solidFill>
                <a:effectLst>
                  <a:outerShdw blurRad="50800" dist="38100" dir="2700000" algn="tl" rotWithShape="0">
                    <a:prstClr val="black">
                      <a:alpha val="40000"/>
                    </a:prstClr>
                  </a:outerShdw>
                </a:effectLst>
                <a:highlight>
                  <a:srgbClr val="FFFF00"/>
                </a:highlight>
              </a:rPr>
              <a:t>, </a:t>
            </a:r>
            <a:r>
              <a:rPr lang="en-US" sz="3600" i="0" dirty="0">
                <a:solidFill>
                  <a:srgbClr val="FF0000"/>
                </a:solidFill>
                <a:effectLst>
                  <a:outerShdw blurRad="50800" dist="38100" dir="2700000" algn="tl" rotWithShape="0">
                    <a:prstClr val="black">
                      <a:alpha val="40000"/>
                    </a:prstClr>
                  </a:outerShdw>
                </a:effectLst>
                <a:highlight>
                  <a:srgbClr val="FFFF00"/>
                </a:highlight>
              </a:rPr>
              <a:t>at the festival of </a:t>
            </a:r>
            <a:r>
              <a:rPr lang="en-US" sz="3600" b="1" u="sng" dirty="0">
                <a:solidFill>
                  <a:srgbClr val="FF0000"/>
                </a:solidFill>
                <a:effectLst>
                  <a:outerShdw blurRad="50800" dist="38100" dir="2700000" algn="tl" rotWithShape="0">
                    <a:prstClr val="black">
                      <a:alpha val="40000"/>
                    </a:prstClr>
                  </a:outerShdw>
                </a:effectLst>
                <a:highlight>
                  <a:srgbClr val="FFFF00"/>
                </a:highlight>
              </a:rPr>
              <a:t>SHAVU‘OT</a:t>
            </a:r>
            <a:r>
              <a:rPr lang="en-US" sz="3600" i="0" dirty="0">
                <a:solidFill>
                  <a:srgbClr val="FF0000"/>
                </a:solidFill>
                <a:effectLst>
                  <a:outerShdw blurRad="50800" dist="38100" dir="2700000" algn="tl" rotWithShape="0">
                    <a:prstClr val="black">
                      <a:alpha val="40000"/>
                    </a:prstClr>
                  </a:outerShdw>
                </a:effectLst>
                <a:highlight>
                  <a:srgbClr val="FFFF00"/>
                </a:highlight>
              </a:rPr>
              <a:t> and at the festival of </a:t>
            </a:r>
            <a:r>
              <a:rPr lang="en-US" sz="3600" b="1" u="sng" dirty="0">
                <a:solidFill>
                  <a:srgbClr val="FF0000"/>
                </a:solidFill>
                <a:effectLst>
                  <a:outerShdw blurRad="50800" dist="38100" dir="2700000" algn="tl" rotWithShape="0">
                    <a:prstClr val="black">
                      <a:alpha val="40000"/>
                    </a:prstClr>
                  </a:outerShdw>
                </a:effectLst>
                <a:highlight>
                  <a:srgbClr val="FFFF00"/>
                </a:highlight>
              </a:rPr>
              <a:t>SUKKOT</a:t>
            </a:r>
            <a:r>
              <a:rPr lang="en-US" sz="3600" b="1" i="1" dirty="0">
                <a:solidFill>
                  <a:srgbClr val="FF0000"/>
                </a:solidFill>
                <a:effectLst>
                  <a:outerShdw blurRad="50800" dist="38100" dir="2700000" algn="tl" rotWithShape="0">
                    <a:prstClr val="black">
                      <a:alpha val="40000"/>
                    </a:prstClr>
                  </a:outerShdw>
                </a:effectLst>
                <a:highlight>
                  <a:srgbClr val="FFFF00"/>
                </a:highlight>
              </a:rPr>
              <a:t>.</a:t>
            </a:r>
            <a:endParaRPr lang="en-US" sz="3600" b="1" dirty="0">
              <a:solidFill>
                <a:srgbClr val="FF0000"/>
              </a:solidFill>
              <a:effectLst>
                <a:outerShdw blurRad="50800" dist="38100" dir="2700000" algn="tl" rotWithShape="0">
                  <a:prstClr val="black">
                    <a:alpha val="40000"/>
                  </a:prstClr>
                </a:outerShdw>
              </a:effectLst>
              <a:highlight>
                <a:srgbClr val="FFFF00"/>
              </a:highlight>
            </a:endParaRPr>
          </a:p>
          <a:p>
            <a:r>
              <a:rPr lang="en-US" sz="3600" b="1" i="0" u="sng" dirty="0">
                <a:solidFill>
                  <a:srgbClr val="FF0000"/>
                </a:solidFill>
                <a:effectLst>
                  <a:outerShdw blurRad="50800" dist="38100" dir="2700000" algn="tl" rotWithShape="0">
                    <a:prstClr val="black">
                      <a:alpha val="40000"/>
                    </a:prstClr>
                  </a:outerShdw>
                </a:effectLst>
                <a:highlight>
                  <a:srgbClr val="FFFF00"/>
                </a:highlight>
              </a:rPr>
              <a:t>THEY ARE NOT TO SHOW UP BEFORE ADONAI EMPTY-HANDED</a:t>
            </a:r>
            <a:r>
              <a:rPr lang="en-US" sz="3600" b="0" i="0" dirty="0">
                <a:solidFill>
                  <a:srgbClr val="000000"/>
                </a:solidFill>
                <a:effectLst>
                  <a:outerShdw blurRad="50800" dist="38100" dir="2700000" algn="tl" rotWithShape="0">
                    <a:prstClr val="black">
                      <a:alpha val="40000"/>
                    </a:prstClr>
                  </a:outerShdw>
                </a:effectLst>
              </a:rPr>
              <a:t>, </a:t>
            </a:r>
            <a:r>
              <a:rPr lang="en-US" sz="3600" b="1" i="0" baseline="30000" dirty="0">
                <a:solidFill>
                  <a:srgbClr val="000000"/>
                </a:solidFill>
                <a:effectLst>
                  <a:outerShdw blurRad="50800" dist="38100" dir="2700000" algn="tl" rotWithShape="0">
                    <a:prstClr val="black">
                      <a:alpha val="40000"/>
                    </a:prstClr>
                  </a:outerShdw>
                </a:effectLst>
              </a:rPr>
              <a:t>17 </a:t>
            </a:r>
            <a:r>
              <a:rPr lang="en-US" sz="3600" b="0" i="0" dirty="0">
                <a:solidFill>
                  <a:srgbClr val="000000"/>
                </a:solidFill>
                <a:effectLst>
                  <a:outerShdw blurRad="50800" dist="38100" dir="2700000" algn="tl" rotWithShape="0">
                    <a:prstClr val="black">
                      <a:alpha val="40000"/>
                    </a:prstClr>
                  </a:outerShdw>
                </a:effectLst>
              </a:rPr>
              <a:t>but every man is to give what he can, in accordance with the blessing </a:t>
            </a:r>
            <a:r>
              <a:rPr lang="en-US" sz="3600" b="0" i="1" cap="small" dirty="0">
                <a:solidFill>
                  <a:srgbClr val="000000"/>
                </a:solidFill>
                <a:effectLst>
                  <a:outerShdw blurRad="50800" dist="38100" dir="2700000" algn="tl" rotWithShape="0">
                    <a:prstClr val="black">
                      <a:alpha val="40000"/>
                    </a:prstClr>
                  </a:outerShdw>
                </a:effectLst>
              </a:rPr>
              <a:t>Adonai</a:t>
            </a:r>
            <a:r>
              <a:rPr lang="en-US" sz="3600" b="0" i="0" dirty="0">
                <a:solidFill>
                  <a:srgbClr val="000000"/>
                </a:solidFill>
                <a:effectLst>
                  <a:outerShdw blurRad="50800" dist="38100" dir="2700000" algn="tl" rotWithShape="0">
                    <a:prstClr val="black">
                      <a:alpha val="40000"/>
                    </a:prstClr>
                  </a:outerShdw>
                </a:effectLst>
              </a:rPr>
              <a:t> your God has given you.</a:t>
            </a:r>
            <a:endParaRPr lang="en-US" sz="3600" dirty="0">
              <a:effectLst>
                <a:outerShdw blurRad="50800" dist="38100" dir="2700000" algn="tl" rotWithShape="0">
                  <a:prstClr val="black">
                    <a:alpha val="40000"/>
                  </a:prstClr>
                </a:outerShdw>
              </a:effectLst>
            </a:endParaRPr>
          </a:p>
        </p:txBody>
      </p:sp>
      <p:sp>
        <p:nvSpPr>
          <p:cNvPr id="3" name="Title 2">
            <a:extLst>
              <a:ext uri="{FF2B5EF4-FFF2-40B4-BE49-F238E27FC236}">
                <a16:creationId xmlns:a16="http://schemas.microsoft.com/office/drawing/2014/main" id="{B72C2355-CC01-1932-7EAF-01712593918C}"/>
              </a:ext>
            </a:extLst>
          </p:cNvPr>
          <p:cNvSpPr>
            <a:spLocks noGrp="1"/>
          </p:cNvSpPr>
          <p:nvPr>
            <p:ph type="title"/>
          </p:nvPr>
        </p:nvSpPr>
        <p:spPr>
          <a:xfrm>
            <a:off x="222068" y="152400"/>
            <a:ext cx="11360332" cy="753611"/>
          </a:xfrm>
        </p:spPr>
        <p:txBody>
          <a:bodyPr>
            <a:normAutofit fontScale="90000"/>
          </a:bodyPr>
          <a:lstStyle/>
          <a:p>
            <a:r>
              <a:rPr lang="en-US" dirty="0"/>
              <a:t>The Bookends of the Summer Harvest</a:t>
            </a:r>
          </a:p>
        </p:txBody>
      </p:sp>
    </p:spTree>
    <p:extLst>
      <p:ext uri="{BB962C8B-B14F-4D97-AF65-F5344CB8AC3E}">
        <p14:creationId xmlns:p14="http://schemas.microsoft.com/office/powerpoint/2010/main" val="314255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lgn="l"/>
            <a:r>
              <a:rPr lang="en-US" sz="4400" b="1" i="0" baseline="30000" dirty="0">
                <a:solidFill>
                  <a:srgbClr val="000000"/>
                </a:solidFill>
              </a:rPr>
              <a:t>14 </a:t>
            </a:r>
            <a:r>
              <a:rPr lang="en-US" sz="4400" b="0" i="0" dirty="0">
                <a:solidFill>
                  <a:srgbClr val="000000"/>
                </a:solidFill>
              </a:rPr>
              <a:t>How blessed are those who wash their robes, so that they have </a:t>
            </a:r>
            <a:r>
              <a:rPr lang="en-US" sz="4400" b="0" i="0" dirty="0">
                <a:solidFill>
                  <a:srgbClr val="FF0000"/>
                </a:solidFill>
                <a:highlight>
                  <a:srgbClr val="FFFF00"/>
                </a:highlight>
              </a:rPr>
              <a:t>the right to eat from the Tree of Life and go through the gates into the city</a:t>
            </a:r>
            <a:r>
              <a:rPr lang="en-US" sz="4400" b="0" i="0" dirty="0">
                <a:solidFill>
                  <a:srgbClr val="000000"/>
                </a:solidFill>
              </a:rPr>
              <a:t>! </a:t>
            </a:r>
          </a:p>
        </p:txBody>
      </p:sp>
      <p:sp>
        <p:nvSpPr>
          <p:cNvPr id="2" name="Title 1"/>
          <p:cNvSpPr>
            <a:spLocks noGrp="1"/>
          </p:cNvSpPr>
          <p:nvPr>
            <p:ph type="title"/>
          </p:nvPr>
        </p:nvSpPr>
        <p:spPr/>
        <p:txBody>
          <a:bodyPr>
            <a:normAutofit fontScale="90000"/>
          </a:bodyPr>
          <a:lstStyle/>
          <a:p>
            <a:pPr algn="ctr"/>
            <a:r>
              <a:rPr lang="en-US" dirty="0"/>
              <a:t>Revelation 22</a:t>
            </a:r>
          </a:p>
        </p:txBody>
      </p:sp>
    </p:spTree>
    <p:extLst>
      <p:ext uri="{BB962C8B-B14F-4D97-AF65-F5344CB8AC3E}">
        <p14:creationId xmlns:p14="http://schemas.microsoft.com/office/powerpoint/2010/main" val="370808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DBF3CB-2B2A-EA5D-C095-67A8BBD4B814}"/>
              </a:ext>
            </a:extLst>
          </p:cNvPr>
          <p:cNvSpPr>
            <a:spLocks noGrp="1"/>
          </p:cNvSpPr>
          <p:nvPr>
            <p:ph idx="1"/>
          </p:nvPr>
        </p:nvSpPr>
        <p:spPr/>
        <p:txBody>
          <a:bodyPr>
            <a:normAutofit/>
          </a:bodyPr>
          <a:lstStyle/>
          <a:p>
            <a:pPr algn="l"/>
            <a:r>
              <a:rPr lang="en-US" sz="4000" b="1" i="0" baseline="30000" dirty="0">
                <a:solidFill>
                  <a:srgbClr val="000000"/>
                </a:solidFill>
              </a:rPr>
              <a:t>16</a:t>
            </a:r>
            <a:r>
              <a:rPr lang="en-US" sz="4000" b="0" i="0" dirty="0">
                <a:solidFill>
                  <a:srgbClr val="000000"/>
                </a:solidFill>
              </a:rPr>
              <a:t> I am the Root and Offspring of David, the bright Morning Star. </a:t>
            </a:r>
            <a:r>
              <a:rPr lang="en-US" sz="4000" b="1" i="0" baseline="30000" dirty="0">
                <a:solidFill>
                  <a:srgbClr val="000000"/>
                </a:solidFill>
              </a:rPr>
              <a:t>17 </a:t>
            </a:r>
            <a:r>
              <a:rPr lang="en-US" sz="4000" b="0" i="0" dirty="0">
                <a:solidFill>
                  <a:srgbClr val="000000"/>
                </a:solidFill>
              </a:rPr>
              <a:t>The Spirit and the Bride say, ‘Come!’ Let anyone who hears say, ‘Come!’ And let anyone </a:t>
            </a:r>
            <a:r>
              <a:rPr lang="en-US" sz="4000" b="1" i="0" u="sng" dirty="0">
                <a:solidFill>
                  <a:srgbClr val="FF0000"/>
                </a:solidFill>
                <a:highlight>
                  <a:srgbClr val="FFFF00"/>
                </a:highlight>
              </a:rPr>
              <a:t>WHO IS THIRSTY COME — LET ANYONE WHO WISHES, TAKE THE WATER OF LIFE FREE OF CHARGE</a:t>
            </a:r>
            <a:r>
              <a:rPr lang="en-US" sz="4000" b="0" i="0" dirty="0">
                <a:solidFill>
                  <a:srgbClr val="000000"/>
                </a:solidFill>
              </a:rPr>
              <a:t>.”</a:t>
            </a:r>
          </a:p>
        </p:txBody>
      </p:sp>
      <p:sp>
        <p:nvSpPr>
          <p:cNvPr id="3" name="Title 2">
            <a:extLst>
              <a:ext uri="{FF2B5EF4-FFF2-40B4-BE49-F238E27FC236}">
                <a16:creationId xmlns:a16="http://schemas.microsoft.com/office/drawing/2014/main" id="{74CD4E8C-DDB6-D219-5BE2-3A4CA3B045B2}"/>
              </a:ext>
            </a:extLst>
          </p:cNvPr>
          <p:cNvSpPr>
            <a:spLocks noGrp="1"/>
          </p:cNvSpPr>
          <p:nvPr>
            <p:ph type="title"/>
          </p:nvPr>
        </p:nvSpPr>
        <p:spPr/>
        <p:txBody>
          <a:bodyPr>
            <a:normAutofit fontScale="90000"/>
          </a:bodyPr>
          <a:lstStyle/>
          <a:p>
            <a:pPr algn="ctr"/>
            <a:r>
              <a:rPr lang="en-US" dirty="0"/>
              <a:t>Revelation 22</a:t>
            </a:r>
          </a:p>
        </p:txBody>
      </p:sp>
    </p:spTree>
    <p:extLst>
      <p:ext uri="{BB962C8B-B14F-4D97-AF65-F5344CB8AC3E}">
        <p14:creationId xmlns:p14="http://schemas.microsoft.com/office/powerpoint/2010/main" val="2071109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l"/>
            <a:r>
              <a:rPr lang="en-US" sz="5400" b="1" baseline="30000" dirty="0">
                <a:solidFill>
                  <a:srgbClr val="FF0000"/>
                </a:solidFill>
                <a:highlight>
                  <a:srgbClr val="FFFF00"/>
                </a:highlight>
              </a:rPr>
              <a:t>20 </a:t>
            </a:r>
            <a:r>
              <a:rPr lang="en-US" sz="5400" b="1" dirty="0">
                <a:solidFill>
                  <a:srgbClr val="FF0000"/>
                </a:solidFill>
                <a:highlight>
                  <a:srgbClr val="FFFF00"/>
                </a:highlight>
              </a:rPr>
              <a:t>“THE ONE WHO IS TESTIFYING TO THESE THINGS SAYS, ‘YES, I AM COMING SOON!’”</a:t>
            </a:r>
          </a:p>
          <a:p>
            <a:pPr algn="l"/>
            <a:r>
              <a:rPr lang="en-US" sz="5400" b="1" dirty="0">
                <a:solidFill>
                  <a:srgbClr val="FF0000"/>
                </a:solidFill>
                <a:highlight>
                  <a:srgbClr val="FFFF00"/>
                </a:highlight>
              </a:rPr>
              <a:t>AMEN! COME, LORD YESHUA!</a:t>
            </a:r>
          </a:p>
        </p:txBody>
      </p:sp>
      <p:sp>
        <p:nvSpPr>
          <p:cNvPr id="2" name="Title 1"/>
          <p:cNvSpPr>
            <a:spLocks noGrp="1"/>
          </p:cNvSpPr>
          <p:nvPr>
            <p:ph type="title"/>
          </p:nvPr>
        </p:nvSpPr>
        <p:spPr/>
        <p:txBody>
          <a:bodyPr>
            <a:normAutofit fontScale="90000"/>
          </a:bodyPr>
          <a:lstStyle/>
          <a:p>
            <a:pPr algn="ctr"/>
            <a:r>
              <a:rPr lang="en-US" dirty="0"/>
              <a:t>Revelation 22</a:t>
            </a:r>
          </a:p>
        </p:txBody>
      </p:sp>
    </p:spTree>
    <p:extLst>
      <p:ext uri="{BB962C8B-B14F-4D97-AF65-F5344CB8AC3E}">
        <p14:creationId xmlns:p14="http://schemas.microsoft.com/office/powerpoint/2010/main" val="37216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C25DDB-BA5A-2E64-A091-D853A4F51625}"/>
              </a:ext>
            </a:extLst>
          </p:cNvPr>
          <p:cNvSpPr>
            <a:spLocks noGrp="1"/>
          </p:cNvSpPr>
          <p:nvPr>
            <p:ph idx="1"/>
          </p:nvPr>
        </p:nvSpPr>
        <p:spPr>
          <a:xfrm>
            <a:off x="222068" y="928361"/>
            <a:ext cx="11736977" cy="5777238"/>
          </a:xfrm>
        </p:spPr>
        <p:txBody>
          <a:bodyPr>
            <a:normAutofit lnSpcReduction="10000"/>
          </a:bodyPr>
          <a:lstStyle/>
          <a:p>
            <a:pPr algn="ctr"/>
            <a:r>
              <a:rPr lang="en-US" sz="4000" b="1" i="0" baseline="30000" dirty="0">
                <a:solidFill>
                  <a:srgbClr val="000000"/>
                </a:solidFill>
                <a:effectLst>
                  <a:outerShdw blurRad="50800" dist="38100" dir="2700000" algn="tl" rotWithShape="0">
                    <a:prstClr val="black">
                      <a:alpha val="40000"/>
                    </a:prstClr>
                  </a:outerShdw>
                </a:effectLst>
                <a:latin typeface="+mj-lt"/>
              </a:rPr>
              <a:t>34 </a:t>
            </a:r>
            <a:r>
              <a:rPr lang="en-US" sz="4000" b="0" i="0" dirty="0">
                <a:solidFill>
                  <a:srgbClr val="000000"/>
                </a:solidFill>
                <a:effectLst>
                  <a:outerShdw blurRad="50800" dist="38100" dir="2700000" algn="tl" rotWithShape="0">
                    <a:prstClr val="black">
                      <a:alpha val="40000"/>
                    </a:prstClr>
                  </a:outerShdw>
                </a:effectLst>
                <a:latin typeface="+mj-lt"/>
              </a:rPr>
              <a:t>Yeshua said to them, “</a:t>
            </a:r>
            <a:r>
              <a:rPr lang="en-US" sz="4000" b="1" i="0" u="sng" dirty="0">
                <a:solidFill>
                  <a:srgbClr val="FF0000"/>
                </a:solidFill>
                <a:effectLst>
                  <a:outerShdw blurRad="50800" dist="38100" dir="2700000" algn="tl" rotWithShape="0">
                    <a:prstClr val="black">
                      <a:alpha val="40000"/>
                    </a:prstClr>
                  </a:outerShdw>
                </a:effectLst>
                <a:highlight>
                  <a:srgbClr val="FFFF00"/>
                </a:highlight>
                <a:latin typeface="+mj-lt"/>
              </a:rPr>
              <a:t>MY FOOD IS TO DO WHAT THE ONE WHO SENT ME WANTS AND TO BRING HIS WORK TO COMPLETION</a:t>
            </a:r>
            <a:r>
              <a:rPr lang="en-US" sz="4000" b="0" i="0" dirty="0">
                <a:solidFill>
                  <a:srgbClr val="000000"/>
                </a:solidFill>
                <a:effectLst>
                  <a:outerShdw blurRad="50800" dist="38100" dir="2700000" algn="tl" rotWithShape="0">
                    <a:prstClr val="black">
                      <a:alpha val="40000"/>
                    </a:prstClr>
                  </a:outerShdw>
                </a:effectLst>
                <a:latin typeface="+mj-lt"/>
              </a:rPr>
              <a:t>.</a:t>
            </a:r>
          </a:p>
          <a:p>
            <a:pPr algn="ctr"/>
            <a:r>
              <a:rPr lang="en-US" sz="4000" b="1" i="0" baseline="30000" dirty="0">
                <a:solidFill>
                  <a:srgbClr val="000000"/>
                </a:solidFill>
                <a:effectLst>
                  <a:outerShdw blurRad="50800" dist="38100" dir="2700000" algn="tl" rotWithShape="0">
                    <a:prstClr val="black">
                      <a:alpha val="40000"/>
                    </a:prstClr>
                  </a:outerShdw>
                </a:effectLst>
                <a:latin typeface="+mj-lt"/>
              </a:rPr>
              <a:t>35 </a:t>
            </a:r>
            <a:r>
              <a:rPr lang="en-US" sz="4000" b="0" i="0" dirty="0">
                <a:solidFill>
                  <a:srgbClr val="000000"/>
                </a:solidFill>
                <a:effectLst>
                  <a:outerShdw blurRad="50800" dist="38100" dir="2700000" algn="tl" rotWithShape="0">
                    <a:prstClr val="black">
                      <a:alpha val="40000"/>
                    </a:prstClr>
                  </a:outerShdw>
                </a:effectLst>
                <a:latin typeface="+mj-lt"/>
              </a:rPr>
              <a:t>Don’t you have a saying, ‘Four more months and then the harvest’? Well, what I say to you is: </a:t>
            </a:r>
            <a:r>
              <a:rPr lang="en-US" sz="4000" b="1" i="0" u="sng" dirty="0">
                <a:solidFill>
                  <a:srgbClr val="FF0000"/>
                </a:solidFill>
                <a:effectLst>
                  <a:outerShdw blurRad="50800" dist="38100" dir="2700000" algn="tl" rotWithShape="0">
                    <a:prstClr val="black">
                      <a:alpha val="40000"/>
                    </a:prstClr>
                  </a:outerShdw>
                </a:effectLst>
                <a:highlight>
                  <a:srgbClr val="FFFF00"/>
                </a:highlight>
                <a:latin typeface="+mj-lt"/>
              </a:rPr>
              <a:t>OPEN YOUR EYES AND LOOK AT THE FIELDS! THEY’RE ALREADY RIPE FOR HARVEST!</a:t>
            </a:r>
            <a:endParaRPr lang="en-US" sz="4000" u="sng" dirty="0">
              <a:solidFill>
                <a:srgbClr val="000000"/>
              </a:solidFill>
              <a:effectLst>
                <a:outerShdw blurRad="50800" dist="38100" dir="2700000" algn="tl" rotWithShape="0">
                  <a:prstClr val="black">
                    <a:alpha val="40000"/>
                  </a:prstClr>
                </a:outerShdw>
              </a:effectLst>
              <a:highlight>
                <a:srgbClr val="FFFF00"/>
              </a:highlight>
              <a:latin typeface="+mj-lt"/>
            </a:endParaRPr>
          </a:p>
          <a:p>
            <a:pPr algn="ctr"/>
            <a:r>
              <a:rPr lang="en-US" sz="4000" b="1" i="0" baseline="30000" dirty="0">
                <a:solidFill>
                  <a:srgbClr val="000000"/>
                </a:solidFill>
                <a:effectLst>
                  <a:outerShdw blurRad="50800" dist="38100" dir="2700000" algn="tl" rotWithShape="0">
                    <a:prstClr val="black">
                      <a:alpha val="40000"/>
                    </a:prstClr>
                  </a:outerShdw>
                </a:effectLst>
                <a:latin typeface="+mj-lt"/>
              </a:rPr>
              <a:t>36 </a:t>
            </a:r>
            <a:r>
              <a:rPr lang="en-US" sz="4000" b="0" i="0" dirty="0">
                <a:solidFill>
                  <a:srgbClr val="000000"/>
                </a:solidFill>
                <a:effectLst>
                  <a:outerShdw blurRad="50800" dist="38100" dir="2700000" algn="tl" rotWithShape="0">
                    <a:prstClr val="black">
                      <a:alpha val="40000"/>
                    </a:prstClr>
                  </a:outerShdw>
                </a:effectLst>
                <a:latin typeface="+mj-lt"/>
              </a:rPr>
              <a:t>The one who reaps receives his wages </a:t>
            </a:r>
            <a:r>
              <a:rPr lang="en-US" sz="4000" b="1" i="0" u="sng" dirty="0">
                <a:solidFill>
                  <a:srgbClr val="FF0000"/>
                </a:solidFill>
                <a:effectLst>
                  <a:outerShdw blurRad="50800" dist="38100" dir="2700000" algn="tl" rotWithShape="0">
                    <a:prstClr val="black">
                      <a:alpha val="40000"/>
                    </a:prstClr>
                  </a:outerShdw>
                </a:effectLst>
                <a:highlight>
                  <a:srgbClr val="FFFF00"/>
                </a:highlight>
                <a:latin typeface="+mj-lt"/>
              </a:rPr>
              <a:t>AND GATHERS FRUIT FOR ETERNAL LIFE</a:t>
            </a:r>
            <a:r>
              <a:rPr lang="en-US" sz="4000" b="0" i="0" dirty="0">
                <a:solidFill>
                  <a:srgbClr val="000000"/>
                </a:solidFill>
                <a:effectLst>
                  <a:outerShdw blurRad="50800" dist="38100" dir="2700000" algn="tl" rotWithShape="0">
                    <a:prstClr val="black">
                      <a:alpha val="40000"/>
                    </a:prstClr>
                  </a:outerShdw>
                </a:effectLst>
                <a:latin typeface="+mj-lt"/>
              </a:rPr>
              <a:t>, so that the reaper and the </a:t>
            </a:r>
            <a:r>
              <a:rPr lang="en-US" sz="4000" b="0" i="0" dirty="0" err="1">
                <a:solidFill>
                  <a:srgbClr val="000000"/>
                </a:solidFill>
                <a:effectLst>
                  <a:outerShdw blurRad="50800" dist="38100" dir="2700000" algn="tl" rotWithShape="0">
                    <a:prstClr val="black">
                      <a:alpha val="40000"/>
                    </a:prstClr>
                  </a:outerShdw>
                </a:effectLst>
                <a:latin typeface="+mj-lt"/>
              </a:rPr>
              <a:t>sower</a:t>
            </a:r>
            <a:r>
              <a:rPr lang="en-US" sz="4000" b="0" i="0" dirty="0">
                <a:solidFill>
                  <a:srgbClr val="000000"/>
                </a:solidFill>
                <a:effectLst>
                  <a:outerShdw blurRad="50800" dist="38100" dir="2700000" algn="tl" rotWithShape="0">
                    <a:prstClr val="black">
                      <a:alpha val="40000"/>
                    </a:prstClr>
                  </a:outerShdw>
                </a:effectLst>
                <a:latin typeface="+mj-lt"/>
              </a:rPr>
              <a:t> may be glad together –</a:t>
            </a:r>
            <a:endParaRPr lang="en-US" sz="4000" dirty="0">
              <a:effectLst>
                <a:outerShdw blurRad="50800" dist="38100" dir="2700000" algn="tl" rotWithShape="0">
                  <a:prstClr val="black">
                    <a:alpha val="40000"/>
                  </a:prstClr>
                </a:outerShdw>
              </a:effectLst>
              <a:latin typeface="+mj-lt"/>
            </a:endParaRPr>
          </a:p>
        </p:txBody>
      </p:sp>
      <p:sp>
        <p:nvSpPr>
          <p:cNvPr id="3" name="Title 2">
            <a:extLst>
              <a:ext uri="{FF2B5EF4-FFF2-40B4-BE49-F238E27FC236}">
                <a16:creationId xmlns:a16="http://schemas.microsoft.com/office/drawing/2014/main" id="{BA6D0FF4-105F-C347-E1D0-8B23C711AC55}"/>
              </a:ext>
            </a:extLst>
          </p:cNvPr>
          <p:cNvSpPr>
            <a:spLocks noGrp="1"/>
          </p:cNvSpPr>
          <p:nvPr>
            <p:ph type="title"/>
          </p:nvPr>
        </p:nvSpPr>
        <p:spPr>
          <a:xfrm>
            <a:off x="222068" y="152401"/>
            <a:ext cx="11360332" cy="775960"/>
          </a:xfrm>
        </p:spPr>
        <p:txBody>
          <a:bodyPr>
            <a:normAutofit fontScale="90000"/>
          </a:bodyPr>
          <a:lstStyle/>
          <a:p>
            <a:pPr algn="ctr"/>
            <a:r>
              <a:rPr lang="en-US" dirty="0"/>
              <a:t>John 4</a:t>
            </a:r>
          </a:p>
        </p:txBody>
      </p:sp>
    </p:spTree>
    <p:extLst>
      <p:ext uri="{BB962C8B-B14F-4D97-AF65-F5344CB8AC3E}">
        <p14:creationId xmlns:p14="http://schemas.microsoft.com/office/powerpoint/2010/main" val="140819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ukkot - Sukkot &amp; Simchat Torah">
            <a:extLst>
              <a:ext uri="{FF2B5EF4-FFF2-40B4-BE49-F238E27FC236}">
                <a16:creationId xmlns:a16="http://schemas.microsoft.com/office/drawing/2014/main" id="{843E4711-103C-AFE1-1FC3-3CF5199128CC}"/>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tretch/>
        </p:blipFill>
        <p:spPr bwMode="auto">
          <a:xfrm>
            <a:off x="0" y="0"/>
            <a:ext cx="12141391" cy="6858000"/>
          </a:xfrm>
          <a:prstGeom prst="rect">
            <a:avLst/>
          </a:prstGeom>
          <a:ln>
            <a:noFill/>
          </a:ln>
          <a:effectLst>
            <a:softEdge rad="112500"/>
          </a:effectLst>
        </p:spPr>
      </p:pic>
      <p:sp>
        <p:nvSpPr>
          <p:cNvPr id="2" name="Content Placeholder 1">
            <a:extLst>
              <a:ext uri="{FF2B5EF4-FFF2-40B4-BE49-F238E27FC236}">
                <a16:creationId xmlns:a16="http://schemas.microsoft.com/office/drawing/2014/main" id="{EDAAF91D-A3DD-4FB3-AE06-1EFC3BB3E935}"/>
              </a:ext>
            </a:extLst>
          </p:cNvPr>
          <p:cNvSpPr>
            <a:spLocks noGrp="1"/>
          </p:cNvSpPr>
          <p:nvPr>
            <p:ph idx="1"/>
          </p:nvPr>
        </p:nvSpPr>
        <p:spPr/>
        <p:txBody>
          <a:bodyPr>
            <a:normAutofit/>
          </a:bodyPr>
          <a:lstStyle/>
          <a:p>
            <a:pPr marL="0" marR="0" indent="0" algn="ctr" rtl="0">
              <a:buNone/>
            </a:pPr>
            <a:r>
              <a:rPr lang="en-US" sz="3600" b="0" i="0" u="none" strike="noStrike" baseline="0" dirty="0">
                <a:solidFill>
                  <a:schemeClr val="bg1"/>
                </a:solidFill>
              </a:rPr>
              <a:t>Revelation 21</a:t>
            </a:r>
          </a:p>
          <a:p>
            <a:pPr marL="0" marR="0" indent="0" algn="l" rtl="0">
              <a:spcBef>
                <a:spcPts val="0"/>
              </a:spcBef>
              <a:buNone/>
            </a:pPr>
            <a:r>
              <a:rPr lang="en-US" sz="3600" b="1" i="0" u="none" strike="noStrike" baseline="30000" dirty="0">
                <a:solidFill>
                  <a:schemeClr val="bg1"/>
                </a:solidFill>
              </a:rPr>
              <a:t>1</a:t>
            </a:r>
            <a:r>
              <a:rPr lang="en-US" sz="3600" b="0" i="0" u="none" strike="noStrike" baseline="0" dirty="0">
                <a:solidFill>
                  <a:schemeClr val="bg1"/>
                </a:solidFill>
              </a:rPr>
              <a:t> Then I saw a new heaven and a new earth; for the first heaven and the first earth had passed away, and the sea was no more. </a:t>
            </a:r>
            <a:r>
              <a:rPr lang="en-US" sz="3600" b="1" i="0" u="none" strike="noStrike" baseline="30000" dirty="0">
                <a:solidFill>
                  <a:schemeClr val="bg1"/>
                </a:solidFill>
              </a:rPr>
              <a:t>2 </a:t>
            </a:r>
            <a:r>
              <a:rPr lang="en-US" sz="3600" b="0" i="0" u="none" strike="noStrike" baseline="0" dirty="0">
                <a:solidFill>
                  <a:schemeClr val="bg1"/>
                </a:solidFill>
              </a:rPr>
              <a:t>I also saw the holy city—the New Jerusalem—coming down out of heaven from God, prepared as a bride adorned for her husband. </a:t>
            </a:r>
            <a:r>
              <a:rPr lang="en-US" sz="3600" b="1" i="0" u="none" strike="noStrike" baseline="30000" dirty="0">
                <a:solidFill>
                  <a:schemeClr val="bg1"/>
                </a:solidFill>
              </a:rPr>
              <a:t>3  </a:t>
            </a:r>
            <a:r>
              <a:rPr lang="en-US" sz="3600" b="0" i="0" u="none" strike="noStrike" baseline="0" dirty="0">
                <a:solidFill>
                  <a:schemeClr val="bg1"/>
                </a:solidFill>
              </a:rPr>
              <a:t>I also heard a loud voice from the throne, saying, “</a:t>
            </a:r>
            <a:r>
              <a:rPr lang="en-US" sz="3600" b="0" i="0" u="none" strike="noStrike" baseline="0" dirty="0">
                <a:solidFill>
                  <a:srgbClr val="FF0000"/>
                </a:solidFill>
                <a:highlight>
                  <a:srgbClr val="FFFF00"/>
                </a:highlight>
              </a:rPr>
              <a:t>Behold, the dwelling of God is among men, and He shall </a:t>
            </a:r>
            <a:r>
              <a:rPr lang="en-US" sz="3600" b="1" i="0" u="sng" strike="noStrike" baseline="0" dirty="0">
                <a:solidFill>
                  <a:srgbClr val="FF0000"/>
                </a:solidFill>
                <a:highlight>
                  <a:srgbClr val="FFFF00"/>
                </a:highlight>
              </a:rPr>
              <a:t>TABERNACLE</a:t>
            </a:r>
            <a:r>
              <a:rPr lang="en-US" sz="3600" b="0" i="0" u="none" strike="noStrike" baseline="0" dirty="0">
                <a:solidFill>
                  <a:srgbClr val="FF0000"/>
                </a:solidFill>
                <a:highlight>
                  <a:srgbClr val="FFFF00"/>
                </a:highlight>
              </a:rPr>
              <a:t> among them. They shall be His people, and God Himself shall be among them and be their God</a:t>
            </a:r>
            <a:r>
              <a:rPr lang="en-US" sz="3600" b="0" i="0" u="none" strike="noStrike" baseline="0" dirty="0">
                <a:solidFill>
                  <a:schemeClr val="bg1"/>
                </a:solidFill>
              </a:rPr>
              <a:t>.</a:t>
            </a:r>
          </a:p>
        </p:txBody>
      </p:sp>
      <p:sp>
        <p:nvSpPr>
          <p:cNvPr id="3" name="Title 2">
            <a:extLst>
              <a:ext uri="{FF2B5EF4-FFF2-40B4-BE49-F238E27FC236}">
                <a16:creationId xmlns:a16="http://schemas.microsoft.com/office/drawing/2014/main" id="{4FCC911B-BAC7-443D-90DB-DC8C94B99F37}"/>
              </a:ext>
            </a:extLst>
          </p:cNvPr>
          <p:cNvSpPr>
            <a:spLocks noGrp="1"/>
          </p:cNvSpPr>
          <p:nvPr>
            <p:ph type="title"/>
          </p:nvPr>
        </p:nvSpPr>
        <p:spPr/>
        <p:txBody>
          <a:bodyPr>
            <a:normAutofit fontScale="90000"/>
          </a:bodyPr>
          <a:lstStyle/>
          <a:p>
            <a:pPr algn="ctr"/>
            <a:r>
              <a:rPr lang="en-US" dirty="0"/>
              <a:t>Sukkot In His Presence</a:t>
            </a:r>
          </a:p>
        </p:txBody>
      </p:sp>
    </p:spTree>
    <p:extLst>
      <p:ext uri="{BB962C8B-B14F-4D97-AF65-F5344CB8AC3E}">
        <p14:creationId xmlns:p14="http://schemas.microsoft.com/office/powerpoint/2010/main" val="276320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4065298-2799-8C61-C8E1-6564716562C7}"/>
              </a:ext>
            </a:extLst>
          </p:cNvPr>
          <p:cNvGrpSpPr/>
          <p:nvPr/>
        </p:nvGrpSpPr>
        <p:grpSpPr>
          <a:xfrm>
            <a:off x="120971" y="119029"/>
            <a:ext cx="11950056" cy="6619938"/>
            <a:chOff x="120971" y="119029"/>
            <a:chExt cx="11950056" cy="6619938"/>
          </a:xfrm>
        </p:grpSpPr>
        <p:pic>
          <p:nvPicPr>
            <p:cNvPr id="7" name="Picture 10">
              <a:extLst>
                <a:ext uri="{FF2B5EF4-FFF2-40B4-BE49-F238E27FC236}">
                  <a16:creationId xmlns:a16="http://schemas.microsoft.com/office/drawing/2014/main" id="{D4611055-38D9-9C4C-A312-68A6B99EA420}"/>
                </a:ext>
              </a:extLst>
            </p:cNvPr>
            <p:cNvPicPr>
              <a:picLocks noChangeAspect="1" noChangeArrowheads="1"/>
            </p:cNvPicPr>
            <p:nvPr/>
          </p:nvPicPr>
          <p:blipFill>
            <a:blip r:embed="rId3">
              <a:alphaModFix/>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120971" y="119029"/>
              <a:ext cx="11950056" cy="661993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CD1C1D9-9BC7-4768-BB1D-D22B6F070952}"/>
                </a:ext>
              </a:extLst>
            </p:cNvPr>
            <p:cNvSpPr/>
            <p:nvPr/>
          </p:nvSpPr>
          <p:spPr>
            <a:xfrm>
              <a:off x="660400" y="457138"/>
              <a:ext cx="10871200" cy="4154984"/>
            </a:xfrm>
            <a:prstGeom prst="rect">
              <a:avLst/>
            </a:prstGeom>
            <a:noFill/>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srgbClr val="9C85C0">
                        <a:lumMod val="40000"/>
                        <a:lumOff val="60000"/>
                      </a:srgbClr>
                    </a:solidFill>
                    <a:prstDash val="solid"/>
                  </a:ln>
                  <a:solidFill>
                    <a:prstClr val="white"/>
                  </a:solidFill>
                  <a:effectLst>
                    <a:outerShdw blurRad="12700" dist="38100" dir="2700000" algn="tl" rotWithShape="0">
                      <a:prstClr val="black">
                        <a:lumMod val="50000"/>
                      </a:prstClr>
                    </a:outerShdw>
                  </a:effectLst>
                  <a:uLnTx/>
                  <a:uFillTx/>
                  <a:latin typeface="Papyrus" panose="020B0602040200020303" pitchFamily="34" charset="77"/>
                  <a:ea typeface="+mn-ea"/>
                  <a:cs typeface="+mn-cs"/>
                </a:rPr>
                <a:t>God’s Appointed Times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w="9525">
                  <a:solidFill>
                    <a:srgbClr val="9C85C0">
                      <a:lumMod val="40000"/>
                      <a:lumOff val="60000"/>
                    </a:srgbClr>
                  </a:solidFill>
                  <a:prstDash val="solid"/>
                </a:ln>
                <a:solidFill>
                  <a:prstClr val="white"/>
                </a:solidFill>
                <a:effectLst>
                  <a:outerShdw blurRad="12700" dist="38100" dir="2700000" algn="tl" rotWithShape="0">
                    <a:prstClr val="black">
                      <a:lumMod val="50000"/>
                    </a:prstClr>
                  </a:outerShdw>
                </a:effectLst>
                <a:uLnTx/>
                <a:uFillTx/>
                <a:latin typeface="Papyrus" panose="020B0602040200020303" pitchFamily="34"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srgbClr val="9C85C0">
                        <a:lumMod val="40000"/>
                        <a:lumOff val="60000"/>
                      </a:srgbClr>
                    </a:solidFill>
                    <a:prstDash val="solid"/>
                  </a:ln>
                  <a:solidFill>
                    <a:prstClr val="white"/>
                  </a:solidFill>
                  <a:effectLst>
                    <a:outerShdw blurRad="12700" dist="38100" dir="2700000" algn="tl" rotWithShape="0">
                      <a:prstClr val="black">
                        <a:lumMod val="50000"/>
                      </a:prstClr>
                    </a:outerShdw>
                  </a:effectLst>
                  <a:uLnTx/>
                  <a:uFillTx/>
                  <a:latin typeface="Papyrus" panose="020B0602040200020303" pitchFamily="34" charset="77"/>
                  <a:ea typeface="+mn-ea"/>
                  <a:cs typeface="+mn-cs"/>
                </a:rPr>
                <a:t>Hoshi’ana</a:t>
              </a:r>
              <a:r>
                <a:rPr kumimoji="0" lang="en-US" sz="4800" b="1" i="0" u="none" strike="noStrike" kern="1200" cap="none" spc="0" normalizeH="0" baseline="0" noProof="0" dirty="0">
                  <a:ln w="9525">
                    <a:solidFill>
                      <a:srgbClr val="9C85C0">
                        <a:lumMod val="40000"/>
                        <a:lumOff val="60000"/>
                      </a:srgbClr>
                    </a:solidFill>
                    <a:prstDash val="solid"/>
                  </a:ln>
                  <a:solidFill>
                    <a:prstClr val="white"/>
                  </a:solidFill>
                  <a:effectLst>
                    <a:outerShdw blurRad="12700" dist="38100" dir="2700000" algn="tl" rotWithShape="0">
                      <a:prstClr val="black">
                        <a:lumMod val="50000"/>
                      </a:prstClr>
                    </a:outerShdw>
                  </a:effectLst>
                  <a:uLnTx/>
                  <a:uFillTx/>
                  <a:latin typeface="Papyrus" panose="020B0602040200020303" pitchFamily="34" charset="77"/>
                  <a:ea typeface="+mn-ea"/>
                  <a:cs typeface="+mn-cs"/>
                </a:rPr>
                <a:t> Rabah &amp; </a:t>
              </a:r>
              <a:r>
                <a:rPr kumimoji="0" lang="en-US" sz="4800" b="1" i="0" u="none" strike="noStrike" kern="1200" cap="none" spc="0" normalizeH="0" baseline="0" noProof="0" dirty="0" err="1">
                  <a:ln w="9525">
                    <a:solidFill>
                      <a:srgbClr val="9C85C0">
                        <a:lumMod val="40000"/>
                        <a:lumOff val="60000"/>
                      </a:srgbClr>
                    </a:solidFill>
                    <a:prstDash val="solid"/>
                  </a:ln>
                  <a:solidFill>
                    <a:prstClr val="white"/>
                  </a:solidFill>
                  <a:effectLst>
                    <a:outerShdw blurRad="12700" dist="38100" dir="2700000" algn="tl" rotWithShape="0">
                      <a:prstClr val="black">
                        <a:lumMod val="50000"/>
                      </a:prstClr>
                    </a:outerShdw>
                  </a:effectLst>
                  <a:uLnTx/>
                  <a:uFillTx/>
                  <a:latin typeface="Papyrus" panose="020B0602040200020303" pitchFamily="34" charset="77"/>
                  <a:ea typeface="+mn-ea"/>
                  <a:cs typeface="+mn-cs"/>
                </a:rPr>
                <a:t>Sh’mini</a:t>
              </a:r>
              <a:r>
                <a:rPr kumimoji="0" lang="en-US" sz="4800" b="1" i="0" u="none" strike="noStrike" kern="1200" cap="none" spc="0" normalizeH="0" baseline="0" noProof="0" dirty="0">
                  <a:ln w="9525">
                    <a:solidFill>
                      <a:srgbClr val="9C85C0">
                        <a:lumMod val="40000"/>
                        <a:lumOff val="60000"/>
                      </a:srgbClr>
                    </a:solidFill>
                    <a:prstDash val="solid"/>
                  </a:ln>
                  <a:solidFill>
                    <a:prstClr val="white"/>
                  </a:solidFill>
                  <a:effectLst>
                    <a:outerShdw blurRad="12700" dist="38100" dir="2700000" algn="tl" rotWithShape="0">
                      <a:prstClr val="black">
                        <a:lumMod val="50000"/>
                      </a:prstClr>
                    </a:outerShdw>
                  </a:effectLst>
                  <a:uLnTx/>
                  <a:uFillTx/>
                  <a:latin typeface="Papyrus" panose="020B0602040200020303" pitchFamily="34" charset="77"/>
                  <a:ea typeface="+mn-ea"/>
                  <a:cs typeface="+mn-cs"/>
                </a:rPr>
                <a:t> Atzeret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800" b="1" dirty="0">
                <a:ln w="9525">
                  <a:solidFill>
                    <a:srgbClr val="9C85C0">
                      <a:lumMod val="40000"/>
                      <a:lumOff val="60000"/>
                    </a:srgbClr>
                  </a:solidFill>
                  <a:prstDash val="solid"/>
                </a:ln>
                <a:solidFill>
                  <a:prstClr val="white"/>
                </a:solidFill>
                <a:effectLst>
                  <a:outerShdw blurRad="12700" dist="38100" dir="2700000" algn="tl" rotWithShape="0">
                    <a:prstClr val="black">
                      <a:lumMod val="50000"/>
                    </a:prstClr>
                  </a:outerShdw>
                </a:effectLst>
                <a:latin typeface="Papyrus" panose="020B06020402000203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n w="9525">
                    <a:solidFill>
                      <a:srgbClr val="9C85C0">
                        <a:lumMod val="40000"/>
                        <a:lumOff val="60000"/>
                      </a:srgbClr>
                    </a:solidFill>
                    <a:prstDash val="solid"/>
                  </a:ln>
                  <a:solidFill>
                    <a:prstClr val="white"/>
                  </a:solidFill>
                  <a:effectLst>
                    <a:outerShdw blurRad="12700" dist="38100" dir="2700000" algn="tl" rotWithShape="0">
                      <a:prstClr val="black">
                        <a:lumMod val="50000"/>
                      </a:prstClr>
                    </a:outerShdw>
                  </a:effectLst>
                  <a:latin typeface="Papyrus" panose="020B0602040200020303" pitchFamily="34" charset="77"/>
                </a:rPr>
                <a:t>All Things Are Made New</a:t>
              </a:r>
              <a:endParaRPr kumimoji="0" lang="en-US" sz="5400" b="1" i="0" u="none" strike="noStrike" kern="1200" cap="none" spc="0" normalizeH="0" baseline="0" noProof="0" dirty="0">
                <a:ln w="9525">
                  <a:solidFill>
                    <a:srgbClr val="9C85C0">
                      <a:lumMod val="40000"/>
                      <a:lumOff val="60000"/>
                    </a:srgbClr>
                  </a:solidFill>
                  <a:prstDash val="solid"/>
                </a:ln>
                <a:solidFill>
                  <a:prstClr val="white"/>
                </a:solidFill>
                <a:effectLst>
                  <a:outerShdw blurRad="12700" dist="38100" dir="2700000" algn="tl" rotWithShape="0">
                    <a:prstClr val="black">
                      <a:lumMod val="50000"/>
                    </a:prstClr>
                  </a:outerShdw>
                </a:effectLst>
                <a:uLnTx/>
                <a:uFillTx/>
                <a:latin typeface="Papyrus" panose="020B0602040200020303" pitchFamily="34" charset="77"/>
                <a:ea typeface="+mn-ea"/>
                <a:cs typeface="+mn-cs"/>
              </a:endParaRPr>
            </a:p>
          </p:txBody>
        </p:sp>
        <p:pic>
          <p:nvPicPr>
            <p:cNvPr id="2" name="Picture 1" descr="A picture containing text, candelabrum&#10;&#10;Description automatically generated">
              <a:extLst>
                <a:ext uri="{FF2B5EF4-FFF2-40B4-BE49-F238E27FC236}">
                  <a16:creationId xmlns:a16="http://schemas.microsoft.com/office/drawing/2014/main" id="{D808FF24-C843-BCD8-1CA7-617C844AFB16}"/>
                </a:ext>
              </a:extLst>
            </p:cNvPr>
            <p:cNvPicPr>
              <a:picLocks noChangeAspect="1"/>
            </p:cNvPicPr>
            <p:nvPr/>
          </p:nvPicPr>
          <p:blipFill>
            <a:blip r:embed="rId5"/>
            <a:stretch>
              <a:fillRect/>
            </a:stretch>
          </p:blipFill>
          <p:spPr>
            <a:xfrm>
              <a:off x="5574924" y="5607102"/>
              <a:ext cx="1042149" cy="969271"/>
            </a:xfrm>
            <a:prstGeom prst="rect">
              <a:avLst/>
            </a:prstGeom>
            <a:ln>
              <a:noFill/>
            </a:ln>
            <a:effectLst>
              <a:softEdge rad="31750"/>
            </a:effectLst>
          </p:spPr>
        </p:pic>
      </p:grpSp>
    </p:spTree>
    <p:extLst>
      <p:ext uri="{BB962C8B-B14F-4D97-AF65-F5344CB8AC3E}">
        <p14:creationId xmlns:p14="http://schemas.microsoft.com/office/powerpoint/2010/main" val="353464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ukkot - Sukkot &amp; Simchat Torah">
            <a:extLst>
              <a:ext uri="{FF2B5EF4-FFF2-40B4-BE49-F238E27FC236}">
                <a16:creationId xmlns:a16="http://schemas.microsoft.com/office/drawing/2014/main" id="{48A4E2D5-4084-4A6D-3ACA-5676CB67A138}"/>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tretch/>
        </p:blipFill>
        <p:spPr bwMode="auto">
          <a:xfrm>
            <a:off x="0" y="0"/>
            <a:ext cx="12141391" cy="6858000"/>
          </a:xfrm>
          <a:prstGeom prst="rect">
            <a:avLst/>
          </a:prstGeom>
          <a:ln>
            <a:noFill/>
          </a:ln>
          <a:effectLst>
            <a:softEdge rad="112500"/>
          </a:effectLst>
        </p:spPr>
      </p:pic>
      <p:sp>
        <p:nvSpPr>
          <p:cNvPr id="2" name="Content Placeholder 1">
            <a:extLst>
              <a:ext uri="{FF2B5EF4-FFF2-40B4-BE49-F238E27FC236}">
                <a16:creationId xmlns:a16="http://schemas.microsoft.com/office/drawing/2014/main" id="{F90EBC1D-7B82-795F-FA59-5C527E5228E9}"/>
              </a:ext>
            </a:extLst>
          </p:cNvPr>
          <p:cNvSpPr>
            <a:spLocks noGrp="1"/>
          </p:cNvSpPr>
          <p:nvPr>
            <p:ph idx="1"/>
          </p:nvPr>
        </p:nvSpPr>
        <p:spPr/>
        <p:txBody>
          <a:bodyPr/>
          <a:lstStyle/>
          <a:p>
            <a:r>
              <a:rPr lang="en-US" dirty="0">
                <a:effectLst>
                  <a:outerShdw blurRad="50800" dist="38100" dir="2700000" algn="tl" rotWithShape="0">
                    <a:prstClr val="black">
                      <a:alpha val="40000"/>
                    </a:prstClr>
                  </a:outerShdw>
                </a:effectLst>
              </a:rPr>
              <a:t>Most of what we do on Sukkot derives from rabbinic descriptions of the holiday. The Mishnah – tractate </a:t>
            </a:r>
            <a:r>
              <a:rPr lang="en-US" i="1" dirty="0">
                <a:effectLst>
                  <a:outerShdw blurRad="50800" dist="38100" dir="2700000" algn="tl" rotWithShape="0">
                    <a:prstClr val="black">
                      <a:alpha val="40000"/>
                    </a:prstClr>
                  </a:outerShdw>
                </a:effectLst>
              </a:rPr>
              <a:t>Sukkah</a:t>
            </a:r>
            <a:r>
              <a:rPr lang="en-US" dirty="0">
                <a:effectLst>
                  <a:outerShdw blurRad="50800" dist="38100" dir="2700000" algn="tl" rotWithShape="0">
                    <a:prstClr val="black">
                      <a:alpha val="40000"/>
                    </a:prstClr>
                  </a:outerShdw>
                </a:effectLst>
              </a:rPr>
              <a:t> – in addition to discussing the laws of the </a:t>
            </a:r>
            <a:r>
              <a:rPr lang="en-US" i="1" dirty="0">
                <a:effectLst>
                  <a:outerShdw blurRad="50800" dist="38100" dir="2700000" algn="tl" rotWithShape="0">
                    <a:prstClr val="black">
                      <a:alpha val="40000"/>
                    </a:prstClr>
                  </a:outerShdw>
                </a:effectLst>
              </a:rPr>
              <a:t>sukkah</a:t>
            </a:r>
            <a:r>
              <a:rPr lang="en-US" dirty="0">
                <a:effectLst>
                  <a:outerShdw blurRad="50800" dist="38100" dir="2700000" algn="tl" rotWithShape="0">
                    <a:prstClr val="black">
                      <a:alpha val="40000"/>
                    </a:prstClr>
                  </a:outerShdw>
                </a:effectLst>
              </a:rPr>
              <a:t> (</a:t>
            </a:r>
            <a:r>
              <a:rPr lang="en-US" dirty="0" err="1">
                <a:effectLst>
                  <a:outerShdw blurRad="50800" dist="38100" dir="2700000" algn="tl" rotWithShape="0">
                    <a:prstClr val="black">
                      <a:alpha val="40000"/>
                    </a:prstClr>
                  </a:outerShdw>
                </a:effectLst>
              </a:rPr>
              <a:t>chs</a:t>
            </a:r>
            <a:r>
              <a:rPr lang="en-US" dirty="0">
                <a:effectLst>
                  <a:outerShdw blurRad="50800" dist="38100" dir="2700000" algn="tl" rotWithShape="0">
                    <a:prstClr val="black">
                      <a:alpha val="40000"/>
                    </a:prstClr>
                  </a:outerShdw>
                </a:effectLst>
              </a:rPr>
              <a:t>. 1-2) and the four species (</a:t>
            </a:r>
            <a:r>
              <a:rPr lang="en-US" dirty="0" err="1">
                <a:effectLst>
                  <a:outerShdw blurRad="50800" dist="38100" dir="2700000" algn="tl" rotWithShape="0">
                    <a:prstClr val="black">
                      <a:alpha val="40000"/>
                    </a:prstClr>
                  </a:outerShdw>
                </a:effectLst>
              </a:rPr>
              <a:t>chs</a:t>
            </a:r>
            <a:r>
              <a:rPr lang="en-US" dirty="0">
                <a:effectLst>
                  <a:outerShdw blurRad="50800" dist="38100" dir="2700000" algn="tl" rotWithShape="0">
                    <a:prstClr val="black">
                      <a:alpha val="40000"/>
                    </a:prstClr>
                  </a:outerShdw>
                </a:effectLst>
              </a:rPr>
              <a:t>. 3-4), turns to other rituals, none of which are mentioned in the Bible:</a:t>
            </a:r>
          </a:p>
          <a:p>
            <a:pPr marL="457200" indent="-457200">
              <a:buFont typeface="Arial" panose="020B0604020202020204" pitchFamily="34" charset="0"/>
              <a:buChar char="•"/>
            </a:pPr>
            <a:r>
              <a:rPr lang="en-US" dirty="0">
                <a:effectLst>
                  <a:outerShdw blurRad="50800" dist="38100" dir="2700000" algn="tl" rotWithShape="0">
                    <a:prstClr val="black">
                      <a:alpha val="40000"/>
                    </a:prstClr>
                  </a:outerShdw>
                </a:effectLst>
              </a:rPr>
              <a:t>The </a:t>
            </a:r>
            <a:r>
              <a:rPr lang="en-US" i="1" dirty="0">
                <a:effectLst>
                  <a:outerShdw blurRad="50800" dist="38100" dir="2700000" algn="tl" rotWithShape="0">
                    <a:prstClr val="black">
                      <a:alpha val="40000"/>
                    </a:prstClr>
                  </a:outerShdw>
                </a:effectLst>
              </a:rPr>
              <a:t>lulav</a:t>
            </a:r>
            <a:r>
              <a:rPr lang="en-US" dirty="0">
                <a:effectLst>
                  <a:outerShdw blurRad="50800" dist="38100" dir="2700000" algn="tl" rotWithShape="0">
                    <a:prstClr val="black">
                      <a:alpha val="40000"/>
                    </a:prstClr>
                  </a:outerShdw>
                </a:effectLst>
              </a:rPr>
              <a:t> and willow processions (4:4-6)</a:t>
            </a:r>
          </a:p>
          <a:p>
            <a:pPr marL="457200" indent="-457200">
              <a:buFont typeface="Arial" panose="020B0604020202020204" pitchFamily="34" charset="0"/>
              <a:buChar char="•"/>
            </a:pPr>
            <a:r>
              <a:rPr lang="en-US" dirty="0">
                <a:effectLst>
                  <a:outerShdw blurRad="50800" dist="38100" dir="2700000" algn="tl" rotWithShape="0">
                    <a:prstClr val="black">
                      <a:alpha val="40000"/>
                    </a:prstClr>
                  </a:outerShdw>
                </a:effectLst>
              </a:rPr>
              <a:t>The recitation of Hallel (4:8) with accompanying shaking of the lulav (3:9)</a:t>
            </a:r>
          </a:p>
          <a:p>
            <a:pPr marL="457200" indent="-457200">
              <a:buFont typeface="Arial" panose="020B0604020202020204" pitchFamily="34" charset="0"/>
              <a:buChar char="•"/>
            </a:pPr>
            <a:r>
              <a:rPr lang="en-US" dirty="0">
                <a:effectLst>
                  <a:outerShdw blurRad="50800" dist="38100" dir="2700000" algn="tl" rotWithShape="0">
                    <a:prstClr val="black">
                      <a:alpha val="40000"/>
                    </a:prstClr>
                  </a:outerShdw>
                </a:effectLst>
              </a:rPr>
              <a:t>The water libations (</a:t>
            </a:r>
            <a:r>
              <a:rPr lang="he-IL" dirty="0">
                <a:effectLst>
                  <a:outerShdw blurRad="50800" dist="38100" dir="2700000" algn="tl" rotWithShape="0">
                    <a:prstClr val="black">
                      <a:alpha val="40000"/>
                    </a:prstClr>
                  </a:outerShdw>
                </a:effectLst>
              </a:rPr>
              <a:t>4:9-10</a:t>
            </a:r>
            <a:r>
              <a:rPr lang="en-US" dirty="0">
                <a:effectLst>
                  <a:outerShdw blurRad="50800" dist="38100" dir="2700000" algn="tl" rotWithShape="0">
                    <a:prstClr val="black">
                      <a:alpha val="40000"/>
                    </a:prstClr>
                  </a:outerShdw>
                </a:effectLst>
              </a:rPr>
              <a:t>) with the concomitant rejoicing at the place of the water-drawing (</a:t>
            </a:r>
            <a:r>
              <a:rPr lang="he-IL" dirty="0">
                <a:effectLst>
                  <a:outerShdw blurRad="50800" dist="38100" dir="2700000" algn="tl" rotWithShape="0">
                    <a:prstClr val="black">
                      <a:alpha val="40000"/>
                    </a:prstClr>
                  </a:outerShdw>
                </a:effectLst>
              </a:rPr>
              <a:t>5:1-4</a:t>
            </a:r>
            <a:r>
              <a:rPr lang="en-US" dirty="0">
                <a:effectLst>
                  <a:outerShdw blurRad="50800" dist="38100" dir="2700000" algn="tl" rotWithShape="0">
                    <a:prstClr val="black">
                      <a:alpha val="40000"/>
                    </a:prstClr>
                  </a:outerShdw>
                </a:effectLst>
              </a:rPr>
              <a:t>) – culminating in </a:t>
            </a:r>
            <a:r>
              <a:rPr lang="en-US" dirty="0" err="1">
                <a:effectLst>
                  <a:outerShdw blurRad="50800" dist="38100" dir="2700000" algn="tl" rotWithShape="0">
                    <a:prstClr val="black">
                      <a:alpha val="40000"/>
                    </a:prstClr>
                  </a:outerShdw>
                </a:effectLst>
              </a:rPr>
              <a:t>Hosia’na</a:t>
            </a:r>
            <a:r>
              <a:rPr lang="en-US" dirty="0">
                <a:effectLst>
                  <a:outerShdw blurRad="50800" dist="38100" dir="2700000" algn="tl" rotWithShape="0">
                    <a:prstClr val="black">
                      <a:alpha val="40000"/>
                    </a:prstClr>
                  </a:outerShdw>
                </a:effectLst>
              </a:rPr>
              <a:t> Rabah</a:t>
            </a:r>
          </a:p>
        </p:txBody>
      </p:sp>
      <p:sp>
        <p:nvSpPr>
          <p:cNvPr id="3" name="Title 2">
            <a:extLst>
              <a:ext uri="{FF2B5EF4-FFF2-40B4-BE49-F238E27FC236}">
                <a16:creationId xmlns:a16="http://schemas.microsoft.com/office/drawing/2014/main" id="{0BD2D9E7-3A9E-5E11-AC12-E11477F4DC9E}"/>
              </a:ext>
            </a:extLst>
          </p:cNvPr>
          <p:cNvSpPr>
            <a:spLocks noGrp="1"/>
          </p:cNvSpPr>
          <p:nvPr>
            <p:ph type="title"/>
          </p:nvPr>
        </p:nvSpPr>
        <p:spPr/>
        <p:txBody>
          <a:bodyPr>
            <a:normAutofit fontScale="90000"/>
          </a:bodyPr>
          <a:lstStyle/>
          <a:p>
            <a:r>
              <a:rPr lang="en-US" dirty="0"/>
              <a:t>Sukkot Traditions</a:t>
            </a:r>
          </a:p>
        </p:txBody>
      </p:sp>
    </p:spTree>
    <p:extLst>
      <p:ext uri="{BB962C8B-B14F-4D97-AF65-F5344CB8AC3E}">
        <p14:creationId xmlns:p14="http://schemas.microsoft.com/office/powerpoint/2010/main" val="64047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Custom 2">
      <a:dk1>
        <a:sysClr val="windowText" lastClr="000000"/>
      </a:dk1>
      <a:lt1>
        <a:sysClr val="window" lastClr="FFFFFF"/>
      </a:lt1>
      <a:dk2>
        <a:srgbClr val="BF840D"/>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extLst>
    <a:ext uri="{05A4C25C-085E-4340-85A3-A5531E510DB2}">
      <thm15:themeFamily xmlns:thm15="http://schemas.microsoft.com/office/thememl/2012/main" name="The Connection.potx" id="{E9E50158-644F-4108-A7D8-FE73859FD847}" vid="{D0AFF28A-EA03-4958-A549-45CBC1AC16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3548</TotalTime>
  <Words>6200</Words>
  <Application>Microsoft Macintosh PowerPoint</Application>
  <PresentationFormat>Widescreen</PresentationFormat>
  <Paragraphs>336</Paragraphs>
  <Slides>52</Slides>
  <Notes>26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52</vt:i4>
      </vt:variant>
    </vt:vector>
  </HeadingPairs>
  <TitlesOfParts>
    <vt:vector size="66" baseType="lpstr">
      <vt:lpstr>Aharoni</vt:lpstr>
      <vt:lpstr>Algerian</vt:lpstr>
      <vt:lpstr>Arial</vt:lpstr>
      <vt:lpstr>Bell MT</vt:lpstr>
      <vt:lpstr>Berlin Sans FB Demi</vt:lpstr>
      <vt:lpstr>Calibri</vt:lpstr>
      <vt:lpstr>Constantia</vt:lpstr>
      <vt:lpstr>Helvetica Neue</vt:lpstr>
      <vt:lpstr>Lora</vt:lpstr>
      <vt:lpstr>Merriweather</vt:lpstr>
      <vt:lpstr>Papyrus</vt:lpstr>
      <vt:lpstr>Wingdings</vt:lpstr>
      <vt:lpstr>Wingdings 2</vt:lpstr>
      <vt:lpstr>Paper</vt:lpstr>
      <vt:lpstr>PowerPoint Presentation</vt:lpstr>
      <vt:lpstr>Genesis 1</vt:lpstr>
      <vt:lpstr>Leviticus 23:1-2</vt:lpstr>
      <vt:lpstr>The Feasts of the Lord</vt:lpstr>
      <vt:lpstr>The Bookends of the Summer Harvest</vt:lpstr>
      <vt:lpstr>John 4</vt:lpstr>
      <vt:lpstr>Sukkot In His Presence</vt:lpstr>
      <vt:lpstr>PowerPoint Presentation</vt:lpstr>
      <vt:lpstr>Sukkot Traditions</vt:lpstr>
      <vt:lpstr>The Feast of Sukkot, Hoshia’na Rabbah &amp; Sh’mini Atzeret</vt:lpstr>
      <vt:lpstr>PowerPoint Presentation</vt:lpstr>
      <vt:lpstr>Hoshia’na Raba</vt:lpstr>
      <vt:lpstr>Psalm 118</vt:lpstr>
      <vt:lpstr>Hoshia’na Raba</vt:lpstr>
      <vt:lpstr>Simchat Beit Hashoavah</vt:lpstr>
      <vt:lpstr>Simchat Beit Hashoavah</vt:lpstr>
      <vt:lpstr>Water Is About Survival</vt:lpstr>
      <vt:lpstr>The End of The Fall Feasts</vt:lpstr>
      <vt:lpstr>John 7</vt:lpstr>
      <vt:lpstr>John 7</vt:lpstr>
      <vt:lpstr>John 7</vt:lpstr>
      <vt:lpstr>John 7</vt:lpstr>
      <vt:lpstr>John 7</vt:lpstr>
      <vt:lpstr>Isaiah 55</vt:lpstr>
      <vt:lpstr>Isaiah 55</vt:lpstr>
      <vt:lpstr>Isaiah 55</vt:lpstr>
      <vt:lpstr>Zechariah 14</vt:lpstr>
      <vt:lpstr>Zechariah 14</vt:lpstr>
      <vt:lpstr>The Full Circle of  God’s Plan of Redemption</vt:lpstr>
      <vt:lpstr>Shemeni Atzeret – New Beginnings</vt:lpstr>
      <vt:lpstr>Eight – Sh’monah</vt:lpstr>
      <vt:lpstr>Revelation 21</vt:lpstr>
      <vt:lpstr>Revelation 21</vt:lpstr>
      <vt:lpstr>Revelation 21</vt:lpstr>
      <vt:lpstr>Revelation 21</vt:lpstr>
      <vt:lpstr>Ephesians 1 – God’s Plan of Redemption</vt:lpstr>
      <vt:lpstr>Sukkot</vt:lpstr>
      <vt:lpstr>The Time of Our Rejoicing</vt:lpstr>
      <vt:lpstr>Isaiah 66</vt:lpstr>
      <vt:lpstr>Ephesians 1 – God’s Plan of Redemption</vt:lpstr>
      <vt:lpstr>Ephesians 1 – God’s Plan of Redemption</vt:lpstr>
      <vt:lpstr>Ephesians 1 – God’s Plan of Redemption</vt:lpstr>
      <vt:lpstr>Redemption: The Ultimate Purpose of God</vt:lpstr>
      <vt:lpstr>Redemption: The Ultimate Purpose of God</vt:lpstr>
      <vt:lpstr>THE REDEMPTION PLAN OF GOD</vt:lpstr>
      <vt:lpstr>Redemption: The Ultimate Purpose of God</vt:lpstr>
      <vt:lpstr>Revelation 22</vt:lpstr>
      <vt:lpstr>Revelation 22</vt:lpstr>
      <vt:lpstr>Revelation 22</vt:lpstr>
      <vt:lpstr>Revelation 22</vt:lpstr>
      <vt:lpstr>Revelation 22</vt:lpstr>
      <vt:lpstr>Revelation 22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Robitshek</dc:creator>
  <cp:lastModifiedBy>Daniel Robitshek</cp:lastModifiedBy>
  <cp:revision>5</cp:revision>
  <cp:lastPrinted>2024-10-17T14:43:59Z</cp:lastPrinted>
  <dcterms:created xsi:type="dcterms:W3CDTF">2022-10-08T20:35:43Z</dcterms:created>
  <dcterms:modified xsi:type="dcterms:W3CDTF">2025-10-15T18:15:16Z</dcterms:modified>
</cp:coreProperties>
</file>