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60" r:id="rId5"/>
    <p:sldId id="281" r:id="rId6"/>
    <p:sldId id="261" r:id="rId7"/>
    <p:sldId id="263" r:id="rId8"/>
    <p:sldId id="262" r:id="rId9"/>
    <p:sldId id="265" r:id="rId10"/>
    <p:sldId id="283" r:id="rId11"/>
    <p:sldId id="266" r:id="rId12"/>
    <p:sldId id="284" r:id="rId13"/>
    <p:sldId id="259" r:id="rId14"/>
    <p:sldId id="258" r:id="rId15"/>
    <p:sldId id="276" r:id="rId16"/>
    <p:sldId id="275" r:id="rId17"/>
    <p:sldId id="279" r:id="rId18"/>
    <p:sldId id="274" r:id="rId19"/>
    <p:sldId id="277"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D03D-FCF4-4E65-9AED-3171EA49DC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9D3ADE-492B-48CB-A07C-2664BDBA1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F71CFB8-8B02-421F-B969-C428939EB11D}"/>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41FDF4BE-B2AC-4ADA-92D7-D163E9BE26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733AF4C-EB76-447E-A781-F45D68226766}"/>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365301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81FA-258F-4126-81A6-FB9309ED802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09BEA0C-6E90-4350-9304-A8DE434599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B29B6E7-D041-4436-9EAA-B913C5232C57}"/>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2C5D1BEA-3EA7-49D6-A04C-D84E1AC167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E8BEFA-68CB-4EDE-96C7-56DCD4388EE6}"/>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315314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A726F-309D-47C9-8264-24BE5C5149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182A6E-4B09-4AAC-A37D-C0AF05F948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5AA2D9-BD0D-4CAF-A538-7716372C8473}"/>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032A0FA4-8A4B-40C4-87E0-298D8D046C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2C046D-5811-4720-A1E6-487F620B69D5}"/>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154319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39DB-9F49-4DF5-9EE9-3E69EBB772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CD3486-E161-49FE-8955-149DCBCCF2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55766E-626C-4CE2-8C62-1F1905EDB53B}"/>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E1458FF8-752B-4815-A061-2CD4814485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47EE9F-39C7-4404-BB2F-DD96B4C29C27}"/>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337248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6E2B-DEA5-499B-83BF-55BAD1A964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D49AC7-9E2E-4A11-93F6-4DAE27B7B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0785E9-BEED-4465-94A4-DCAEB0C86815}"/>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565F9D39-5135-40F8-BB78-45C205E34B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3BD44D-9C63-44CF-B6DB-FF395717B71C}"/>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161863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AEBC-9189-47F1-9B43-A26661FA8B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BD48B0-1946-4BC0-B4B7-0FE8D653C9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28D6159-14AE-4864-B228-514D96203C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0A7A74-B48C-4929-ACAB-6908D02F090E}"/>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6" name="Footer Placeholder 5">
            <a:extLst>
              <a:ext uri="{FF2B5EF4-FFF2-40B4-BE49-F238E27FC236}">
                <a16:creationId xmlns:a16="http://schemas.microsoft.com/office/drawing/2014/main" id="{A9FB7D3A-9824-4DAB-B1C4-CB34979119B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925F32-DF9E-424C-B845-6D873FAD3F04}"/>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407031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1888-4D8A-4276-9493-541710A20AF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E95EF5-E862-4E7D-99CB-F7C8F3AF7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69696E-43C0-4362-8C9A-F04393457C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267329-401F-4829-96B8-AAD79AC1A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C7AC5F-84F4-4E5F-B667-1DF24B9259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F601524-1F64-420B-87B1-B824ED578E46}"/>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8" name="Footer Placeholder 7">
            <a:extLst>
              <a:ext uri="{FF2B5EF4-FFF2-40B4-BE49-F238E27FC236}">
                <a16:creationId xmlns:a16="http://schemas.microsoft.com/office/drawing/2014/main" id="{CA4497E1-CBD8-4F31-A8A5-5FC8F06E441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5337921-A5BE-433F-BF94-2D54929AFD74}"/>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47191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4B7D-101B-49A5-8562-4ED3D20BDDB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6029ED-3D38-4386-8E89-6AF1555509BB}"/>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4" name="Footer Placeholder 3">
            <a:extLst>
              <a:ext uri="{FF2B5EF4-FFF2-40B4-BE49-F238E27FC236}">
                <a16:creationId xmlns:a16="http://schemas.microsoft.com/office/drawing/2014/main" id="{342FBFEB-8F62-47C1-BA49-40837CA691F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D8A76D0-F1C9-47FC-ABE5-7BEB623C24C7}"/>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9597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73E3A-E43D-4B59-B25D-393F8551104E}"/>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3" name="Footer Placeholder 2">
            <a:extLst>
              <a:ext uri="{FF2B5EF4-FFF2-40B4-BE49-F238E27FC236}">
                <a16:creationId xmlns:a16="http://schemas.microsoft.com/office/drawing/2014/main" id="{D43B5866-A295-4194-8F63-77B30FDB2C7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4D96855-835B-4A67-895D-1151E385E772}"/>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212284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170E-75B2-4899-8BDC-451DB6EAB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F2B9E15-B6D0-4133-87CC-5057EBDD0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4267B24-7209-46DD-A602-A9E36B1F7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1BAA5D-6A8E-4844-A03B-238ABFCFD2B2}"/>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6" name="Footer Placeholder 5">
            <a:extLst>
              <a:ext uri="{FF2B5EF4-FFF2-40B4-BE49-F238E27FC236}">
                <a16:creationId xmlns:a16="http://schemas.microsoft.com/office/drawing/2014/main" id="{F6038D48-1AC0-4015-8FF8-12D3EDF4D1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C986F6-FB2A-40D3-B6B0-BACA2A474D3F}"/>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51037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C788-0B98-4602-A330-FE77706FF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0425E24-B72D-4143-9B6A-FA4805D26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1DA633E-2F1E-4AA6-B1B6-5A15A7284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C200CD-882D-487F-8852-A156AB4C8DF5}"/>
              </a:ext>
            </a:extLst>
          </p:cNvPr>
          <p:cNvSpPr>
            <a:spLocks noGrp="1"/>
          </p:cNvSpPr>
          <p:nvPr>
            <p:ph type="dt" sz="half" idx="10"/>
          </p:nvPr>
        </p:nvSpPr>
        <p:spPr/>
        <p:txBody>
          <a:bodyPr/>
          <a:lstStyle/>
          <a:p>
            <a:fld id="{9D1E5A07-6098-4E27-812E-B9315DBCB49D}" type="datetimeFigureOut">
              <a:rPr lang="en-CA" smtClean="0"/>
              <a:t>2020-10-07</a:t>
            </a:fld>
            <a:endParaRPr lang="en-CA"/>
          </a:p>
        </p:txBody>
      </p:sp>
      <p:sp>
        <p:nvSpPr>
          <p:cNvPr id="6" name="Footer Placeholder 5">
            <a:extLst>
              <a:ext uri="{FF2B5EF4-FFF2-40B4-BE49-F238E27FC236}">
                <a16:creationId xmlns:a16="http://schemas.microsoft.com/office/drawing/2014/main" id="{4906F4FE-E7F3-41C6-9AB9-56ED8926AA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12FF01B-27EE-4821-9303-DF46FF37065E}"/>
              </a:ext>
            </a:extLst>
          </p:cNvPr>
          <p:cNvSpPr>
            <a:spLocks noGrp="1"/>
          </p:cNvSpPr>
          <p:nvPr>
            <p:ph type="sldNum" sz="quarter" idx="12"/>
          </p:nvPr>
        </p:nvSpPr>
        <p:spPr/>
        <p:txBody>
          <a:bodyPr/>
          <a:lstStyle/>
          <a:p>
            <a:fld id="{A71219CE-77FE-4FC0-86B3-8D55B7DA6E1E}" type="slidenum">
              <a:rPr lang="en-CA" smtClean="0"/>
              <a:t>‹#›</a:t>
            </a:fld>
            <a:endParaRPr lang="en-CA"/>
          </a:p>
        </p:txBody>
      </p:sp>
    </p:spTree>
    <p:extLst>
      <p:ext uri="{BB962C8B-B14F-4D97-AF65-F5344CB8AC3E}">
        <p14:creationId xmlns:p14="http://schemas.microsoft.com/office/powerpoint/2010/main" val="180405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731AC-BD8E-4229-98CF-84154D92A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7993FC-D814-45FD-8CC8-2A93FF7BA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45EA0E-523C-45D5-ACC3-80CEA416A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E5A07-6098-4E27-812E-B9315DBCB49D}" type="datetimeFigureOut">
              <a:rPr lang="en-CA" smtClean="0"/>
              <a:t>2020-10-07</a:t>
            </a:fld>
            <a:endParaRPr lang="en-CA"/>
          </a:p>
        </p:txBody>
      </p:sp>
      <p:sp>
        <p:nvSpPr>
          <p:cNvPr id="5" name="Footer Placeholder 4">
            <a:extLst>
              <a:ext uri="{FF2B5EF4-FFF2-40B4-BE49-F238E27FC236}">
                <a16:creationId xmlns:a16="http://schemas.microsoft.com/office/drawing/2014/main" id="{EDB3C52F-5964-4B4C-9029-ED57054C7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BCF4EA5-33E8-44C8-B6A5-E0F14C2EC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19CE-77FE-4FC0-86B3-8D55B7DA6E1E}" type="slidenum">
              <a:rPr lang="en-CA" smtClean="0"/>
              <a:t>‹#›</a:t>
            </a:fld>
            <a:endParaRPr lang="en-CA"/>
          </a:p>
        </p:txBody>
      </p:sp>
    </p:spTree>
    <p:extLst>
      <p:ext uri="{BB962C8B-B14F-4D97-AF65-F5344CB8AC3E}">
        <p14:creationId xmlns:p14="http://schemas.microsoft.com/office/powerpoint/2010/main" val="14150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7A585-C7D0-40C6-AEFE-8A0072AD4A57}"/>
              </a:ext>
            </a:extLst>
          </p:cNvPr>
          <p:cNvSpPr>
            <a:spLocks noGrp="1"/>
          </p:cNvSpPr>
          <p:nvPr>
            <p:ph type="title"/>
          </p:nvPr>
        </p:nvSpPr>
        <p:spPr>
          <a:xfrm>
            <a:off x="5080216" y="1076324"/>
            <a:ext cx="6272784" cy="1535051"/>
          </a:xfrm>
        </p:spPr>
        <p:txBody>
          <a:bodyPr anchor="b">
            <a:normAutofit/>
          </a:bodyPr>
          <a:lstStyle/>
          <a:p>
            <a:r>
              <a:rPr lang="en-US" sz="5200"/>
              <a:t>Preaching, Narrative, and Storytelling</a:t>
            </a:r>
            <a:endParaRPr lang="en-CA" sz="5200"/>
          </a:p>
        </p:txBody>
      </p:sp>
      <p:pic>
        <p:nvPicPr>
          <p:cNvPr id="4" name="Picture 3" descr="Background pattern&#10;&#10;Description automatically generated">
            <a:extLst>
              <a:ext uri="{FF2B5EF4-FFF2-40B4-BE49-F238E27FC236}">
                <a16:creationId xmlns:a16="http://schemas.microsoft.com/office/drawing/2014/main" id="{3F0C33ED-AB5D-4FEB-BC15-42D60C7BDC03}"/>
              </a:ext>
            </a:extLst>
          </p:cNvPr>
          <p:cNvPicPr>
            <a:picLocks noChangeAspect="1"/>
          </p:cNvPicPr>
          <p:nvPr/>
        </p:nvPicPr>
        <p:blipFill rotWithShape="1">
          <a:blip r:embed="rId2"/>
          <a:srcRect l="1176" r="36"/>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843887-9F41-46B3-B34D-E321CA06612B}"/>
              </a:ext>
            </a:extLst>
          </p:cNvPr>
          <p:cNvSpPr>
            <a:spLocks noGrp="1"/>
          </p:cNvSpPr>
          <p:nvPr>
            <p:ph idx="1"/>
          </p:nvPr>
        </p:nvSpPr>
        <p:spPr>
          <a:xfrm>
            <a:off x="5080216" y="3351276"/>
            <a:ext cx="6272784" cy="2825686"/>
          </a:xfrm>
        </p:spPr>
        <p:txBody>
          <a:bodyPr>
            <a:normAutofit/>
          </a:bodyPr>
          <a:lstStyle/>
          <a:p>
            <a:r>
              <a:rPr lang="en-US" sz="2200" dirty="0"/>
              <a:t>Introductions</a:t>
            </a:r>
          </a:p>
          <a:p>
            <a:r>
              <a:rPr lang="en-US" sz="2200" dirty="0"/>
              <a:t>Session One: The Sermon and the Story</a:t>
            </a:r>
          </a:p>
          <a:p>
            <a:r>
              <a:rPr lang="en-US" sz="2200" dirty="0"/>
              <a:t>Session Two: The Speaker</a:t>
            </a:r>
          </a:p>
          <a:p>
            <a:r>
              <a:rPr lang="en-US" sz="2200" dirty="0"/>
              <a:t>Session Three: How Did Jesus Teach?</a:t>
            </a:r>
          </a:p>
          <a:p>
            <a:r>
              <a:rPr lang="en-US" sz="2200" dirty="0"/>
              <a:t>Session Four: Methods and Practices</a:t>
            </a:r>
            <a:endParaRPr lang="en-CA" sz="2200" dirty="0"/>
          </a:p>
        </p:txBody>
      </p:sp>
    </p:spTree>
    <p:extLst>
      <p:ext uri="{BB962C8B-B14F-4D97-AF65-F5344CB8AC3E}">
        <p14:creationId xmlns:p14="http://schemas.microsoft.com/office/powerpoint/2010/main" val="41114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DDC9-4970-48C5-B17A-0AE6B467F972}"/>
              </a:ext>
            </a:extLst>
          </p:cNvPr>
          <p:cNvSpPr>
            <a:spLocks noGrp="1"/>
          </p:cNvSpPr>
          <p:nvPr>
            <p:ph type="title"/>
          </p:nvPr>
        </p:nvSpPr>
        <p:spPr/>
        <p:txBody>
          <a:bodyPr/>
          <a:lstStyle/>
          <a:p>
            <a:r>
              <a:rPr lang="en-US" dirty="0"/>
              <a:t>Teaching</a:t>
            </a:r>
            <a:endParaRPr lang="en-CA" dirty="0"/>
          </a:p>
        </p:txBody>
      </p:sp>
      <p:sp>
        <p:nvSpPr>
          <p:cNvPr id="3" name="Content Placeholder 2">
            <a:extLst>
              <a:ext uri="{FF2B5EF4-FFF2-40B4-BE49-F238E27FC236}">
                <a16:creationId xmlns:a16="http://schemas.microsoft.com/office/drawing/2014/main" id="{5030A0A8-F66F-468C-81F7-E9BA8FE7626A}"/>
              </a:ext>
            </a:extLst>
          </p:cNvPr>
          <p:cNvSpPr>
            <a:spLocks noGrp="1"/>
          </p:cNvSpPr>
          <p:nvPr>
            <p:ph idx="1"/>
          </p:nvPr>
        </p:nvSpPr>
        <p:spPr>
          <a:xfrm>
            <a:off x="838200" y="1825625"/>
            <a:ext cx="10515600" cy="4667250"/>
          </a:xfrm>
        </p:spPr>
        <p:txBody>
          <a:bodyPr>
            <a:normAutofit fontScale="85000" lnSpcReduction="20000"/>
          </a:bodyPr>
          <a:lstStyle/>
          <a:p>
            <a:r>
              <a:rPr lang="en-CA" dirty="0"/>
              <a:t>Matt. 5:2,19: </a:t>
            </a:r>
            <a:r>
              <a:rPr lang="en-US" b="0" i="0" dirty="0">
                <a:solidFill>
                  <a:srgbClr val="000000"/>
                </a:solidFill>
                <a:effectLst/>
                <a:latin typeface="system-ui"/>
              </a:rPr>
              <a:t>Now when Jesus saw the crowds, he went up on a mountainside and sat down. His disciples came to him, </a:t>
            </a:r>
            <a:r>
              <a:rPr lang="en-US" b="1" i="0" baseline="30000" dirty="0">
                <a:solidFill>
                  <a:srgbClr val="000000"/>
                </a:solidFill>
                <a:effectLst/>
                <a:latin typeface="system-ui"/>
              </a:rPr>
              <a:t>2 </a:t>
            </a:r>
            <a:r>
              <a:rPr lang="en-US" b="0" i="0" dirty="0">
                <a:solidFill>
                  <a:srgbClr val="000000"/>
                </a:solidFill>
                <a:effectLst/>
                <a:latin typeface="system-ui"/>
              </a:rPr>
              <a:t>and he began to teach them…. Therefore anyone who sets aside one of the least of these commands and teaches others accordingly will be called least in the kingdom of heaven, but whoever practices and teaches these commands will be called great in the kingdom of heaven.</a:t>
            </a:r>
            <a:endParaRPr lang="en-CA" dirty="0"/>
          </a:p>
          <a:p>
            <a:r>
              <a:rPr lang="en-CA" dirty="0"/>
              <a:t>Matt. 7:28-29: </a:t>
            </a:r>
            <a:r>
              <a:rPr lang="en-US" b="0" i="0" dirty="0">
                <a:solidFill>
                  <a:srgbClr val="000000"/>
                </a:solidFill>
                <a:effectLst/>
                <a:latin typeface="system-ui"/>
              </a:rPr>
              <a:t>When Jesus had finished saying these things, the crowds were amazed at his teaching, </a:t>
            </a:r>
            <a:r>
              <a:rPr lang="en-US" b="1" i="0" baseline="30000" dirty="0">
                <a:solidFill>
                  <a:srgbClr val="000000"/>
                </a:solidFill>
                <a:effectLst/>
                <a:latin typeface="system-ui"/>
              </a:rPr>
              <a:t>29 </a:t>
            </a:r>
            <a:r>
              <a:rPr lang="en-US" b="0" i="0" dirty="0">
                <a:solidFill>
                  <a:srgbClr val="000000"/>
                </a:solidFill>
                <a:effectLst/>
                <a:latin typeface="system-ui"/>
              </a:rPr>
              <a:t>because he taught as one who had authority, and not as their teachers of the law.</a:t>
            </a:r>
            <a:r>
              <a:rPr lang="en-CA" dirty="0"/>
              <a:t> </a:t>
            </a:r>
          </a:p>
          <a:p>
            <a:r>
              <a:rPr lang="en-CA" dirty="0"/>
              <a:t>Matt. 28:16-20: </a:t>
            </a:r>
            <a:r>
              <a:rPr lang="en-US" b="0" i="0" dirty="0">
                <a:solidFill>
                  <a:srgbClr val="000000"/>
                </a:solidFill>
                <a:effectLst/>
                <a:latin typeface="system-ui"/>
              </a:rPr>
              <a:t>Then the eleven disciples went to Galilee, to the mountain where Jesus had told them to go. </a:t>
            </a:r>
            <a:r>
              <a:rPr lang="en-US" b="1" i="0" baseline="30000" dirty="0">
                <a:solidFill>
                  <a:srgbClr val="000000"/>
                </a:solidFill>
                <a:effectLst/>
                <a:latin typeface="system-ui"/>
              </a:rPr>
              <a:t>17 </a:t>
            </a:r>
            <a:r>
              <a:rPr lang="en-US" b="0" i="0" dirty="0">
                <a:solidFill>
                  <a:srgbClr val="000000"/>
                </a:solidFill>
                <a:effectLst/>
                <a:latin typeface="system-ui"/>
              </a:rPr>
              <a:t>When they saw him, they worshiped him; but some doubted. </a:t>
            </a:r>
            <a:r>
              <a:rPr lang="en-US" b="1" i="0" baseline="30000" dirty="0">
                <a:solidFill>
                  <a:srgbClr val="000000"/>
                </a:solidFill>
                <a:effectLst/>
                <a:latin typeface="system-ui"/>
              </a:rPr>
              <a:t>18 </a:t>
            </a:r>
            <a:r>
              <a:rPr lang="en-US" b="0" i="0" dirty="0">
                <a:solidFill>
                  <a:srgbClr val="000000"/>
                </a:solidFill>
                <a:effectLst/>
                <a:latin typeface="system-ui"/>
              </a:rPr>
              <a:t>Then Jesus came to them and said, “All authority in heaven and on earth has been given to me. </a:t>
            </a:r>
            <a:r>
              <a:rPr lang="en-US" b="1" i="0" baseline="30000" dirty="0">
                <a:solidFill>
                  <a:srgbClr val="000000"/>
                </a:solidFill>
                <a:effectLst/>
                <a:latin typeface="system-ui"/>
              </a:rPr>
              <a:t>19 </a:t>
            </a:r>
            <a:r>
              <a:rPr lang="en-US" b="0" i="0" dirty="0">
                <a:solidFill>
                  <a:srgbClr val="000000"/>
                </a:solidFill>
                <a:effectLst/>
                <a:latin typeface="system-ui"/>
              </a:rPr>
              <a:t>Therefore go and make disciples of all nations, baptizing them in the name of the Father and of the Son and of the Holy Spirit, </a:t>
            </a:r>
            <a:r>
              <a:rPr lang="en-US" b="1" i="0" baseline="30000" dirty="0">
                <a:solidFill>
                  <a:srgbClr val="000000"/>
                </a:solidFill>
                <a:effectLst/>
                <a:latin typeface="system-ui"/>
              </a:rPr>
              <a:t>20 </a:t>
            </a:r>
            <a:r>
              <a:rPr lang="en-US" b="0" i="0" dirty="0">
                <a:solidFill>
                  <a:srgbClr val="000000"/>
                </a:solidFill>
                <a:effectLst/>
                <a:latin typeface="system-ui"/>
              </a:rPr>
              <a:t>and teaching them to obey everything I have commanded you. And surely I am with you always, to the very end of the age.”</a:t>
            </a:r>
            <a:endParaRPr lang="en-CA" dirty="0"/>
          </a:p>
        </p:txBody>
      </p:sp>
    </p:spTree>
    <p:extLst>
      <p:ext uri="{BB962C8B-B14F-4D97-AF65-F5344CB8AC3E}">
        <p14:creationId xmlns:p14="http://schemas.microsoft.com/office/powerpoint/2010/main" val="23090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B770-DA26-455A-ABD7-0E6D7D24AE3E}"/>
              </a:ext>
            </a:extLst>
          </p:cNvPr>
          <p:cNvSpPr>
            <a:spLocks noGrp="1"/>
          </p:cNvSpPr>
          <p:nvPr>
            <p:ph type="title"/>
          </p:nvPr>
        </p:nvSpPr>
        <p:spPr/>
        <p:txBody>
          <a:bodyPr/>
          <a:lstStyle/>
          <a:p>
            <a:r>
              <a:rPr lang="en-CA" dirty="0"/>
              <a:t>Teaching vs. Preaching</a:t>
            </a:r>
          </a:p>
        </p:txBody>
      </p:sp>
      <p:sp>
        <p:nvSpPr>
          <p:cNvPr id="3" name="Content Placeholder 2">
            <a:extLst>
              <a:ext uri="{FF2B5EF4-FFF2-40B4-BE49-F238E27FC236}">
                <a16:creationId xmlns:a16="http://schemas.microsoft.com/office/drawing/2014/main" id="{E081C314-DBB8-469C-9A0F-480B3C925C96}"/>
              </a:ext>
            </a:extLst>
          </p:cNvPr>
          <p:cNvSpPr>
            <a:spLocks noGrp="1"/>
          </p:cNvSpPr>
          <p:nvPr>
            <p:ph idx="1"/>
          </p:nvPr>
        </p:nvSpPr>
        <p:spPr>
          <a:xfrm>
            <a:off x="3140978" y="2001794"/>
            <a:ext cx="8695888" cy="4351338"/>
          </a:xfrm>
        </p:spPr>
        <p:txBody>
          <a:bodyPr>
            <a:normAutofit/>
          </a:bodyPr>
          <a:lstStyle/>
          <a:p>
            <a:r>
              <a:rPr lang="en-CA" dirty="0"/>
              <a:t>Preaching (</a:t>
            </a:r>
            <a:r>
              <a:rPr lang="en-CA" i="1" dirty="0"/>
              <a:t>kerygma</a:t>
            </a:r>
            <a:r>
              <a:rPr lang="en-CA" dirty="0"/>
              <a:t>): 61 occurrences in the NT. </a:t>
            </a:r>
          </a:p>
          <a:p>
            <a:pPr lvl="1"/>
            <a:r>
              <a:rPr lang="en-CA" dirty="0"/>
              <a:t>To be a herald, to proclaim, to announce with conviction, a suggestion of formality, gravity, and authority which must be listened to.</a:t>
            </a:r>
          </a:p>
          <a:p>
            <a:pPr lvl="1"/>
            <a:r>
              <a:rPr lang="en-CA" dirty="0"/>
              <a:t>Biblical scholars use it to mean the core of the early church’s oral tradition about Jesus. </a:t>
            </a:r>
          </a:p>
          <a:p>
            <a:pPr lvl="1"/>
            <a:r>
              <a:rPr lang="en-CA" dirty="0"/>
              <a:t>Preaching is proclaiming the gospel, the good news. It is not dialogue or interaction or discussion. It is usually persuasive, conclusive, perhaps even confrontational, challenging one to response and action. </a:t>
            </a:r>
          </a:p>
          <a:p>
            <a:endParaRPr lang="en-CA" dirty="0"/>
          </a:p>
        </p:txBody>
      </p:sp>
      <p:pic>
        <p:nvPicPr>
          <p:cNvPr id="4" name="Picture 3">
            <a:extLst>
              <a:ext uri="{FF2B5EF4-FFF2-40B4-BE49-F238E27FC236}">
                <a16:creationId xmlns:a16="http://schemas.microsoft.com/office/drawing/2014/main" id="{57CAB31B-2F9E-41C7-906A-CA3FBF87556A}"/>
              </a:ext>
            </a:extLst>
          </p:cNvPr>
          <p:cNvPicPr>
            <a:picLocks noChangeAspect="1"/>
          </p:cNvPicPr>
          <p:nvPr/>
        </p:nvPicPr>
        <p:blipFill>
          <a:blip r:embed="rId2"/>
          <a:stretch>
            <a:fillRect/>
          </a:stretch>
        </p:blipFill>
        <p:spPr>
          <a:xfrm>
            <a:off x="620086" y="2158505"/>
            <a:ext cx="2286000" cy="2876550"/>
          </a:xfrm>
          <a:prstGeom prst="rect">
            <a:avLst/>
          </a:prstGeom>
        </p:spPr>
      </p:pic>
    </p:spTree>
    <p:extLst>
      <p:ext uri="{BB962C8B-B14F-4D97-AF65-F5344CB8AC3E}">
        <p14:creationId xmlns:p14="http://schemas.microsoft.com/office/powerpoint/2010/main" val="10124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564E-70C2-4B5C-AC1D-914E2F2A3B00}"/>
              </a:ext>
            </a:extLst>
          </p:cNvPr>
          <p:cNvSpPr>
            <a:spLocks noGrp="1"/>
          </p:cNvSpPr>
          <p:nvPr>
            <p:ph type="title"/>
          </p:nvPr>
        </p:nvSpPr>
        <p:spPr/>
        <p:txBody>
          <a:bodyPr/>
          <a:lstStyle/>
          <a:p>
            <a:r>
              <a:rPr lang="en-US" dirty="0"/>
              <a:t>Preaching</a:t>
            </a:r>
            <a:endParaRPr lang="en-CA" dirty="0"/>
          </a:p>
        </p:txBody>
      </p:sp>
      <p:sp>
        <p:nvSpPr>
          <p:cNvPr id="3" name="Content Placeholder 2">
            <a:extLst>
              <a:ext uri="{FF2B5EF4-FFF2-40B4-BE49-F238E27FC236}">
                <a16:creationId xmlns:a16="http://schemas.microsoft.com/office/drawing/2014/main" id="{AD20A169-B1F4-4613-B492-6DF562EF80AC}"/>
              </a:ext>
            </a:extLst>
          </p:cNvPr>
          <p:cNvSpPr>
            <a:spLocks noGrp="1"/>
          </p:cNvSpPr>
          <p:nvPr>
            <p:ph idx="1"/>
          </p:nvPr>
        </p:nvSpPr>
        <p:spPr/>
        <p:txBody>
          <a:bodyPr>
            <a:normAutofit fontScale="85000" lnSpcReduction="20000"/>
          </a:bodyPr>
          <a:lstStyle/>
          <a:p>
            <a:r>
              <a:rPr lang="en-CA" dirty="0"/>
              <a:t>Matt. 3:1-2: </a:t>
            </a:r>
            <a:r>
              <a:rPr lang="en-US" b="0" i="0" dirty="0">
                <a:solidFill>
                  <a:srgbClr val="000000"/>
                </a:solidFill>
                <a:effectLst/>
                <a:latin typeface="system-ui"/>
              </a:rPr>
              <a:t>In those days John the Baptist came, preaching in the wilderness of Judea </a:t>
            </a:r>
            <a:r>
              <a:rPr lang="en-US" b="1" i="0" baseline="30000" dirty="0">
                <a:solidFill>
                  <a:srgbClr val="000000"/>
                </a:solidFill>
                <a:effectLst/>
                <a:latin typeface="system-ui"/>
              </a:rPr>
              <a:t>2 </a:t>
            </a:r>
            <a:r>
              <a:rPr lang="en-US" b="0" i="0" dirty="0">
                <a:solidFill>
                  <a:srgbClr val="000000"/>
                </a:solidFill>
                <a:effectLst/>
                <a:latin typeface="system-ui"/>
              </a:rPr>
              <a:t>and saying, “Repent, for the kingdom of heaven has come near.</a:t>
            </a:r>
            <a:endParaRPr lang="en-CA" dirty="0"/>
          </a:p>
          <a:p>
            <a:r>
              <a:rPr lang="en-CA" dirty="0"/>
              <a:t>Matt. 4:17,23: </a:t>
            </a:r>
            <a:r>
              <a:rPr lang="en-US" b="0" i="0" dirty="0">
                <a:solidFill>
                  <a:srgbClr val="000000"/>
                </a:solidFill>
                <a:effectLst/>
                <a:latin typeface="system-ui"/>
              </a:rPr>
              <a:t>From that time on Jesus began to preach, “Repent, for the kingdom of heaven has come near.” … Jesus went throughout Galilee, teaching in their synagogues, proclaiming the good news of the kingdom, and healing every disease and sickness among the people. </a:t>
            </a:r>
            <a:endParaRPr lang="en-CA" dirty="0"/>
          </a:p>
          <a:p>
            <a:r>
              <a:rPr lang="en-CA" dirty="0"/>
              <a:t>Matt. 10:5-8: </a:t>
            </a:r>
            <a:r>
              <a:rPr lang="en-US" b="0" i="0" dirty="0">
                <a:solidFill>
                  <a:srgbClr val="000000"/>
                </a:solidFill>
                <a:effectLst/>
                <a:latin typeface="system-ui"/>
              </a:rPr>
              <a:t>These twelve Jesus sent out with the following instructions: “Do not go among the Gentiles or enter any town of the Samaritans. </a:t>
            </a:r>
            <a:r>
              <a:rPr lang="en-US" b="1" i="0" baseline="30000" dirty="0">
                <a:solidFill>
                  <a:srgbClr val="000000"/>
                </a:solidFill>
                <a:effectLst/>
                <a:latin typeface="system-ui"/>
              </a:rPr>
              <a:t>6 </a:t>
            </a:r>
            <a:r>
              <a:rPr lang="en-US" b="0" i="0" dirty="0">
                <a:solidFill>
                  <a:srgbClr val="000000"/>
                </a:solidFill>
                <a:effectLst/>
                <a:latin typeface="system-ui"/>
              </a:rPr>
              <a:t>Go rather to the lost sheep of Israel. </a:t>
            </a:r>
            <a:r>
              <a:rPr lang="en-US" b="1" i="0" baseline="30000" dirty="0">
                <a:solidFill>
                  <a:srgbClr val="000000"/>
                </a:solidFill>
                <a:effectLst/>
                <a:latin typeface="system-ui"/>
              </a:rPr>
              <a:t>7 </a:t>
            </a:r>
            <a:r>
              <a:rPr lang="en-US" b="0" i="0" dirty="0">
                <a:solidFill>
                  <a:srgbClr val="000000"/>
                </a:solidFill>
                <a:effectLst/>
                <a:latin typeface="system-ui"/>
              </a:rPr>
              <a:t>As you go, proclaim this message: ‘The kingdom of heaven has come near.’ </a:t>
            </a:r>
            <a:r>
              <a:rPr lang="en-US" b="1" i="0" baseline="30000" dirty="0">
                <a:solidFill>
                  <a:srgbClr val="000000"/>
                </a:solidFill>
                <a:effectLst/>
                <a:latin typeface="system-ui"/>
              </a:rPr>
              <a:t>8 </a:t>
            </a:r>
            <a:r>
              <a:rPr lang="en-US" b="0" i="0" dirty="0">
                <a:solidFill>
                  <a:srgbClr val="000000"/>
                </a:solidFill>
                <a:effectLst/>
                <a:latin typeface="system-ui"/>
              </a:rPr>
              <a:t>Heal the sick, raise the dead, cleanse those who have leprosy, drive out demons. Freely you have received; freely give.</a:t>
            </a:r>
            <a:endParaRPr lang="en-CA" dirty="0"/>
          </a:p>
          <a:p>
            <a:r>
              <a:rPr lang="en-CA" dirty="0"/>
              <a:t>Acts 4:1-2: </a:t>
            </a:r>
            <a:r>
              <a:rPr lang="en-US" b="1" i="0" dirty="0">
                <a:solidFill>
                  <a:srgbClr val="000000"/>
                </a:solidFill>
                <a:effectLst/>
                <a:latin typeface="system-ui"/>
              </a:rPr>
              <a:t> </a:t>
            </a:r>
            <a:r>
              <a:rPr lang="en-US" b="0" i="0" dirty="0">
                <a:solidFill>
                  <a:srgbClr val="000000"/>
                </a:solidFill>
                <a:effectLst/>
                <a:latin typeface="system-ui"/>
              </a:rPr>
              <a:t>The priests and the captain of the temple guard and the Sadducees came up to Peter and John while they were speaking to the people. </a:t>
            </a:r>
            <a:r>
              <a:rPr lang="en-US" b="1" i="0" baseline="30000" dirty="0">
                <a:solidFill>
                  <a:srgbClr val="000000"/>
                </a:solidFill>
                <a:effectLst/>
                <a:latin typeface="system-ui"/>
              </a:rPr>
              <a:t>2 </a:t>
            </a:r>
            <a:r>
              <a:rPr lang="en-US" b="0" i="0" dirty="0">
                <a:solidFill>
                  <a:srgbClr val="000000"/>
                </a:solidFill>
                <a:effectLst/>
                <a:latin typeface="system-ui"/>
              </a:rPr>
              <a:t>They were greatly disturbed because the apostles were teaching the people, proclaiming in Jesus the resurrection of the dead. </a:t>
            </a:r>
            <a:endParaRPr lang="en-CA" dirty="0"/>
          </a:p>
          <a:p>
            <a:endParaRPr lang="en-CA" dirty="0"/>
          </a:p>
        </p:txBody>
      </p:sp>
    </p:spTree>
    <p:extLst>
      <p:ext uri="{BB962C8B-B14F-4D97-AF65-F5344CB8AC3E}">
        <p14:creationId xmlns:p14="http://schemas.microsoft.com/office/powerpoint/2010/main" val="28191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5475-E232-4A37-8203-E332855EE063}"/>
              </a:ext>
            </a:extLst>
          </p:cNvPr>
          <p:cNvSpPr>
            <a:spLocks noGrp="1"/>
          </p:cNvSpPr>
          <p:nvPr>
            <p:ph type="title"/>
          </p:nvPr>
        </p:nvSpPr>
        <p:spPr>
          <a:xfrm>
            <a:off x="435529" y="377912"/>
            <a:ext cx="10515600" cy="1325563"/>
          </a:xfrm>
        </p:spPr>
        <p:txBody>
          <a:bodyPr/>
          <a:lstStyle/>
          <a:p>
            <a:r>
              <a:rPr lang="en-CA" dirty="0"/>
              <a:t>What does a sermon do?</a:t>
            </a:r>
          </a:p>
        </p:txBody>
      </p:sp>
      <p:sp>
        <p:nvSpPr>
          <p:cNvPr id="3" name="Content Placeholder 2">
            <a:extLst>
              <a:ext uri="{FF2B5EF4-FFF2-40B4-BE49-F238E27FC236}">
                <a16:creationId xmlns:a16="http://schemas.microsoft.com/office/drawing/2014/main" id="{F4083845-DCF1-4152-B7A7-38040EF19846}"/>
              </a:ext>
            </a:extLst>
          </p:cNvPr>
          <p:cNvSpPr>
            <a:spLocks noGrp="1"/>
          </p:cNvSpPr>
          <p:nvPr>
            <p:ph idx="1"/>
          </p:nvPr>
        </p:nvSpPr>
        <p:spPr>
          <a:xfrm>
            <a:off x="1409350" y="1825625"/>
            <a:ext cx="9944450" cy="4351338"/>
          </a:xfrm>
        </p:spPr>
        <p:txBody>
          <a:bodyPr>
            <a:normAutofit fontScale="92500" lnSpcReduction="20000"/>
          </a:bodyPr>
          <a:lstStyle/>
          <a:p>
            <a:r>
              <a:rPr lang="en-CA" dirty="0"/>
              <a:t>Comfort</a:t>
            </a:r>
          </a:p>
          <a:p>
            <a:r>
              <a:rPr lang="en-CA" dirty="0"/>
              <a:t>Encourage</a:t>
            </a:r>
          </a:p>
          <a:p>
            <a:r>
              <a:rPr lang="en-CA" dirty="0"/>
              <a:t>Exhort</a:t>
            </a:r>
          </a:p>
          <a:p>
            <a:r>
              <a:rPr lang="en-CA" dirty="0"/>
              <a:t>Convince</a:t>
            </a:r>
          </a:p>
          <a:p>
            <a:r>
              <a:rPr lang="en-CA" dirty="0"/>
              <a:t>Challenge</a:t>
            </a:r>
          </a:p>
          <a:p>
            <a:r>
              <a:rPr lang="en-CA" dirty="0"/>
              <a:t>Disturb</a:t>
            </a:r>
          </a:p>
          <a:p>
            <a:r>
              <a:rPr lang="en-CA" dirty="0"/>
              <a:t>Proclaim (good news)</a:t>
            </a:r>
          </a:p>
          <a:p>
            <a:r>
              <a:rPr lang="en-CA" dirty="0"/>
              <a:t>Reveal God (message from God)</a:t>
            </a:r>
          </a:p>
          <a:p>
            <a:r>
              <a:rPr lang="en-CA" dirty="0"/>
              <a:t>Calls people to action (repentance, change of mind and heart)</a:t>
            </a:r>
          </a:p>
          <a:p>
            <a:r>
              <a:rPr lang="en-CA" dirty="0"/>
              <a:t>Clarify (that which is unclear)</a:t>
            </a:r>
          </a:p>
        </p:txBody>
      </p:sp>
      <p:pic>
        <p:nvPicPr>
          <p:cNvPr id="4" name="Picture 3">
            <a:extLst>
              <a:ext uri="{FF2B5EF4-FFF2-40B4-BE49-F238E27FC236}">
                <a16:creationId xmlns:a16="http://schemas.microsoft.com/office/drawing/2014/main" id="{6AA22064-FDF0-402C-9792-A965CCCFA35B}"/>
              </a:ext>
            </a:extLst>
          </p:cNvPr>
          <p:cNvPicPr>
            <a:picLocks noChangeAspect="1"/>
          </p:cNvPicPr>
          <p:nvPr/>
        </p:nvPicPr>
        <p:blipFill>
          <a:blip r:embed="rId2"/>
          <a:stretch>
            <a:fillRect/>
          </a:stretch>
        </p:blipFill>
        <p:spPr>
          <a:xfrm>
            <a:off x="7908004" y="449014"/>
            <a:ext cx="2732732" cy="4077236"/>
          </a:xfrm>
          <a:prstGeom prst="rect">
            <a:avLst/>
          </a:prstGeom>
        </p:spPr>
      </p:pic>
    </p:spTree>
    <p:extLst>
      <p:ext uri="{BB962C8B-B14F-4D97-AF65-F5344CB8AC3E}">
        <p14:creationId xmlns:p14="http://schemas.microsoft.com/office/powerpoint/2010/main" val="35307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2DF2-6FA1-4FA0-8D24-5CDA6CAAE0E3}"/>
              </a:ext>
            </a:extLst>
          </p:cNvPr>
          <p:cNvSpPr>
            <a:spLocks noGrp="1"/>
          </p:cNvSpPr>
          <p:nvPr>
            <p:ph type="title"/>
          </p:nvPr>
        </p:nvSpPr>
        <p:spPr/>
        <p:txBody>
          <a:bodyPr/>
          <a:lstStyle/>
          <a:p>
            <a:r>
              <a:rPr lang="en-CA" dirty="0"/>
              <a:t>What is a sermon?</a:t>
            </a:r>
          </a:p>
        </p:txBody>
      </p:sp>
      <p:sp>
        <p:nvSpPr>
          <p:cNvPr id="3" name="Content Placeholder 2">
            <a:extLst>
              <a:ext uri="{FF2B5EF4-FFF2-40B4-BE49-F238E27FC236}">
                <a16:creationId xmlns:a16="http://schemas.microsoft.com/office/drawing/2014/main" id="{D112482F-5F14-457E-AB6D-18550B43D750}"/>
              </a:ext>
            </a:extLst>
          </p:cNvPr>
          <p:cNvSpPr>
            <a:spLocks noGrp="1"/>
          </p:cNvSpPr>
          <p:nvPr>
            <p:ph idx="1"/>
          </p:nvPr>
        </p:nvSpPr>
        <p:spPr>
          <a:xfrm>
            <a:off x="251669" y="1825625"/>
            <a:ext cx="8397381" cy="4667250"/>
          </a:xfrm>
        </p:spPr>
        <p:txBody>
          <a:bodyPr>
            <a:normAutofit fontScale="85000" lnSpcReduction="20000"/>
          </a:bodyPr>
          <a:lstStyle/>
          <a:p>
            <a:r>
              <a:rPr lang="en-CA" dirty="0"/>
              <a:t>Preach the gospel, and if necessary, use words. (unknown origin)</a:t>
            </a:r>
          </a:p>
          <a:p>
            <a:pPr lvl="1"/>
            <a:r>
              <a:rPr lang="en-CA" dirty="0"/>
              <a:t>Jesus did not write a word; he spoke, acted, lived. </a:t>
            </a:r>
          </a:p>
          <a:p>
            <a:pPr lvl="1"/>
            <a:r>
              <a:rPr lang="en-CA" dirty="0"/>
              <a:t>Live, embodied interaction was a contrast to religious leaders’ focus on law</a:t>
            </a:r>
          </a:p>
          <a:p>
            <a:r>
              <a:rPr lang="en-CA" dirty="0"/>
              <a:t>John the Baptist: Matt 3:1-12</a:t>
            </a:r>
          </a:p>
          <a:p>
            <a:pPr lvl="1"/>
            <a:r>
              <a:rPr lang="en-CA" dirty="0"/>
              <a:t>confrontational, call to repentance, ritual of baptism, prophetic cry from the margins (wilderness)</a:t>
            </a:r>
          </a:p>
          <a:p>
            <a:r>
              <a:rPr lang="en-CA" dirty="0"/>
              <a:t>Jesus: Matt. 4:23</a:t>
            </a:r>
          </a:p>
          <a:p>
            <a:pPr lvl="1"/>
            <a:r>
              <a:rPr lang="en-CA" dirty="0"/>
              <a:t>proclaimed good news (preaching) and reshaped imaginations (teaching) and healed people: through conversation, public discourse, telling stories, commenting on life, posing puzzles, proximity, etc. (more on this later)</a:t>
            </a:r>
          </a:p>
          <a:p>
            <a:r>
              <a:rPr lang="en-CA" dirty="0"/>
              <a:t>Prescriptive vs. Descriptive: </a:t>
            </a:r>
          </a:p>
          <a:p>
            <a:pPr lvl="1"/>
            <a:r>
              <a:rPr lang="en-CA" dirty="0"/>
              <a:t>Delivering a moral lesson or transforming the imagination and the heart? </a:t>
            </a:r>
          </a:p>
          <a:p>
            <a:pPr lvl="1"/>
            <a:r>
              <a:rPr lang="en-CA" dirty="0"/>
              <a:t>What is the perceived direction of transformation? Outside in or inside out?</a:t>
            </a:r>
          </a:p>
          <a:p>
            <a:pPr marL="0" indent="0">
              <a:buNone/>
            </a:pPr>
            <a:endParaRPr lang="en-CA" dirty="0"/>
          </a:p>
          <a:p>
            <a:endParaRPr lang="en-CA" dirty="0"/>
          </a:p>
        </p:txBody>
      </p:sp>
      <p:pic>
        <p:nvPicPr>
          <p:cNvPr id="4" name="Picture 3">
            <a:extLst>
              <a:ext uri="{FF2B5EF4-FFF2-40B4-BE49-F238E27FC236}">
                <a16:creationId xmlns:a16="http://schemas.microsoft.com/office/drawing/2014/main" id="{01A8291E-6A9B-40C0-AA17-78848055AC6B}"/>
              </a:ext>
            </a:extLst>
          </p:cNvPr>
          <p:cNvPicPr>
            <a:picLocks noChangeAspect="1"/>
          </p:cNvPicPr>
          <p:nvPr/>
        </p:nvPicPr>
        <p:blipFill>
          <a:blip r:embed="rId2"/>
          <a:stretch>
            <a:fillRect/>
          </a:stretch>
        </p:blipFill>
        <p:spPr>
          <a:xfrm>
            <a:off x="8892331" y="1825625"/>
            <a:ext cx="3048000" cy="4019550"/>
          </a:xfrm>
          <a:prstGeom prst="rect">
            <a:avLst/>
          </a:prstGeom>
        </p:spPr>
      </p:pic>
    </p:spTree>
    <p:extLst>
      <p:ext uri="{BB962C8B-B14F-4D97-AF65-F5344CB8AC3E}">
        <p14:creationId xmlns:p14="http://schemas.microsoft.com/office/powerpoint/2010/main" val="3657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9EF3-36A9-4EFF-8F9B-A2CE1A8D5493}"/>
              </a:ext>
            </a:extLst>
          </p:cNvPr>
          <p:cNvSpPr>
            <a:spLocks noGrp="1"/>
          </p:cNvSpPr>
          <p:nvPr>
            <p:ph type="title"/>
          </p:nvPr>
        </p:nvSpPr>
        <p:spPr/>
        <p:txBody>
          <a:bodyPr/>
          <a:lstStyle/>
          <a:p>
            <a:r>
              <a:rPr lang="en-CA" dirty="0"/>
              <a:t>What does a story do?</a:t>
            </a:r>
          </a:p>
        </p:txBody>
      </p:sp>
      <p:sp>
        <p:nvSpPr>
          <p:cNvPr id="3" name="Content Placeholder 2">
            <a:extLst>
              <a:ext uri="{FF2B5EF4-FFF2-40B4-BE49-F238E27FC236}">
                <a16:creationId xmlns:a16="http://schemas.microsoft.com/office/drawing/2014/main" id="{6E10D199-5C3D-4C41-8504-A69003D9BF8F}"/>
              </a:ext>
            </a:extLst>
          </p:cNvPr>
          <p:cNvSpPr>
            <a:spLocks noGrp="1"/>
          </p:cNvSpPr>
          <p:nvPr>
            <p:ph idx="1"/>
          </p:nvPr>
        </p:nvSpPr>
        <p:spPr/>
        <p:txBody>
          <a:bodyPr>
            <a:normAutofit fontScale="85000" lnSpcReduction="20000"/>
          </a:bodyPr>
          <a:lstStyle/>
          <a:p>
            <a:r>
              <a:rPr lang="en-CA" dirty="0"/>
              <a:t>Intrigues</a:t>
            </a:r>
          </a:p>
          <a:p>
            <a:r>
              <a:rPr lang="en-CA" dirty="0"/>
              <a:t>Involves: characters, situation</a:t>
            </a:r>
          </a:p>
          <a:p>
            <a:r>
              <a:rPr lang="en-CA" dirty="0"/>
              <a:t>Invokes another world</a:t>
            </a:r>
          </a:p>
          <a:p>
            <a:r>
              <a:rPr lang="en-CA" dirty="0"/>
              <a:t>Requires imagination</a:t>
            </a:r>
          </a:p>
          <a:p>
            <a:r>
              <a:rPr lang="en-CA" dirty="0"/>
              <a:t>Requires making judgments</a:t>
            </a:r>
          </a:p>
          <a:p>
            <a:r>
              <a:rPr lang="en-CA" dirty="0"/>
              <a:t>Presents complexities (not black/white)</a:t>
            </a:r>
          </a:p>
          <a:p>
            <a:r>
              <a:rPr lang="en-CA" dirty="0"/>
              <a:t>Communicates indirectly instead of directly</a:t>
            </a:r>
          </a:p>
          <a:p>
            <a:r>
              <a:rPr lang="en-CA" dirty="0"/>
              <a:t>Sticks with you (memorable)</a:t>
            </a:r>
          </a:p>
          <a:p>
            <a:r>
              <a:rPr lang="en-CA" dirty="0"/>
              <a:t>Does not resolve everything</a:t>
            </a:r>
          </a:p>
          <a:p>
            <a:r>
              <a:rPr lang="en-CA" dirty="0"/>
              <a:t>Does not reveal everything</a:t>
            </a:r>
          </a:p>
          <a:p>
            <a:r>
              <a:rPr lang="en-CA" dirty="0"/>
              <a:t>Invites reader/hearer on a journey</a:t>
            </a:r>
          </a:p>
          <a:p>
            <a:endParaRPr lang="en-CA" dirty="0"/>
          </a:p>
        </p:txBody>
      </p:sp>
      <p:pic>
        <p:nvPicPr>
          <p:cNvPr id="4" name="Picture 3">
            <a:extLst>
              <a:ext uri="{FF2B5EF4-FFF2-40B4-BE49-F238E27FC236}">
                <a16:creationId xmlns:a16="http://schemas.microsoft.com/office/drawing/2014/main" id="{DAEC3927-3467-4C08-92FA-329E7D97ED54}"/>
              </a:ext>
            </a:extLst>
          </p:cNvPr>
          <p:cNvPicPr>
            <a:picLocks noChangeAspect="1"/>
          </p:cNvPicPr>
          <p:nvPr/>
        </p:nvPicPr>
        <p:blipFill>
          <a:blip r:embed="rId2"/>
          <a:stretch>
            <a:fillRect/>
          </a:stretch>
        </p:blipFill>
        <p:spPr>
          <a:xfrm>
            <a:off x="7323590" y="2421888"/>
            <a:ext cx="4249154" cy="2916394"/>
          </a:xfrm>
          <a:prstGeom prst="rect">
            <a:avLst/>
          </a:prstGeom>
        </p:spPr>
      </p:pic>
    </p:spTree>
    <p:extLst>
      <p:ext uri="{BB962C8B-B14F-4D97-AF65-F5344CB8AC3E}">
        <p14:creationId xmlns:p14="http://schemas.microsoft.com/office/powerpoint/2010/main" val="18354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9103-BACF-4B9C-AACB-D8DCDFC7F068}"/>
              </a:ext>
            </a:extLst>
          </p:cNvPr>
          <p:cNvSpPr>
            <a:spLocks noGrp="1"/>
          </p:cNvSpPr>
          <p:nvPr>
            <p:ph type="title"/>
          </p:nvPr>
        </p:nvSpPr>
        <p:spPr/>
        <p:txBody>
          <a:bodyPr/>
          <a:lstStyle/>
          <a:p>
            <a:r>
              <a:rPr lang="en-CA" dirty="0"/>
              <a:t>Exercise</a:t>
            </a:r>
          </a:p>
        </p:txBody>
      </p:sp>
      <p:sp>
        <p:nvSpPr>
          <p:cNvPr id="3" name="Content Placeholder 2">
            <a:extLst>
              <a:ext uri="{FF2B5EF4-FFF2-40B4-BE49-F238E27FC236}">
                <a16:creationId xmlns:a16="http://schemas.microsoft.com/office/drawing/2014/main" id="{F737AFE8-6D88-46E7-BEE7-2A510CCD354A}"/>
              </a:ext>
            </a:extLst>
          </p:cNvPr>
          <p:cNvSpPr>
            <a:spLocks noGrp="1"/>
          </p:cNvSpPr>
          <p:nvPr>
            <p:ph idx="1"/>
          </p:nvPr>
        </p:nvSpPr>
        <p:spPr/>
        <p:txBody>
          <a:bodyPr/>
          <a:lstStyle/>
          <a:p>
            <a:r>
              <a:rPr lang="en-CA" dirty="0"/>
              <a:t>The 6-word story</a:t>
            </a:r>
          </a:p>
          <a:p>
            <a:pPr lvl="1"/>
            <a:r>
              <a:rPr lang="en-CA" dirty="0"/>
              <a:t>A cry rings out. Life begins.</a:t>
            </a:r>
          </a:p>
          <a:p>
            <a:endParaRPr lang="en-CA" dirty="0"/>
          </a:p>
        </p:txBody>
      </p:sp>
    </p:spTree>
    <p:extLst>
      <p:ext uri="{BB962C8B-B14F-4D97-AF65-F5344CB8AC3E}">
        <p14:creationId xmlns:p14="http://schemas.microsoft.com/office/powerpoint/2010/main" val="28519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6C79-3D0D-454C-9567-11D48759D029}"/>
              </a:ext>
            </a:extLst>
          </p:cNvPr>
          <p:cNvSpPr>
            <a:spLocks noGrp="1"/>
          </p:cNvSpPr>
          <p:nvPr>
            <p:ph type="title"/>
          </p:nvPr>
        </p:nvSpPr>
        <p:spPr/>
        <p:txBody>
          <a:bodyPr/>
          <a:lstStyle/>
          <a:p>
            <a:r>
              <a:rPr lang="en-CA" dirty="0"/>
              <a:t>The Six-Word Story</a:t>
            </a:r>
          </a:p>
        </p:txBody>
      </p:sp>
      <p:sp>
        <p:nvSpPr>
          <p:cNvPr id="3" name="Content Placeholder 2">
            <a:extLst>
              <a:ext uri="{FF2B5EF4-FFF2-40B4-BE49-F238E27FC236}">
                <a16:creationId xmlns:a16="http://schemas.microsoft.com/office/drawing/2014/main" id="{2ADF2029-AF6B-4270-9C8E-0E919A4B867F}"/>
              </a:ext>
            </a:extLst>
          </p:cNvPr>
          <p:cNvSpPr>
            <a:spLocks noGrp="1"/>
          </p:cNvSpPr>
          <p:nvPr>
            <p:ph idx="1"/>
          </p:nvPr>
        </p:nvSpPr>
        <p:spPr/>
        <p:txBody>
          <a:bodyPr/>
          <a:lstStyle/>
          <a:p>
            <a:r>
              <a:rPr lang="en-CA" dirty="0"/>
              <a:t>Painfully, he changed “is” to “was.”</a:t>
            </a:r>
          </a:p>
          <a:p>
            <a:r>
              <a:rPr lang="en-CA" dirty="0"/>
              <a:t>Torched the haystack. Found the needle.</a:t>
            </a:r>
          </a:p>
          <a:p>
            <a:r>
              <a:rPr lang="en-CA" dirty="0"/>
              <a:t>Jumped. Then I changed my mind.</a:t>
            </a:r>
          </a:p>
          <a:p>
            <a:r>
              <a:rPr lang="en-CA" dirty="0"/>
              <a:t>Passenger, this isn’t your captain speaking.</a:t>
            </a:r>
          </a:p>
          <a:p>
            <a:r>
              <a:rPr lang="en-CA" dirty="0"/>
              <a:t>I am the villain of this story.</a:t>
            </a:r>
          </a:p>
          <a:p>
            <a:r>
              <a:rPr lang="en-CA" dirty="0"/>
              <a:t>I saw and I stayed quiet.</a:t>
            </a:r>
          </a:p>
          <a:p>
            <a:endParaRPr lang="en-CA" dirty="0"/>
          </a:p>
        </p:txBody>
      </p:sp>
    </p:spTree>
    <p:extLst>
      <p:ext uri="{BB962C8B-B14F-4D97-AF65-F5344CB8AC3E}">
        <p14:creationId xmlns:p14="http://schemas.microsoft.com/office/powerpoint/2010/main" val="20292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C545-2365-47C7-BFDD-EDC91540223B}"/>
              </a:ext>
            </a:extLst>
          </p:cNvPr>
          <p:cNvSpPr>
            <a:spLocks noGrp="1"/>
          </p:cNvSpPr>
          <p:nvPr>
            <p:ph type="title"/>
          </p:nvPr>
        </p:nvSpPr>
        <p:spPr/>
        <p:txBody>
          <a:bodyPr/>
          <a:lstStyle/>
          <a:p>
            <a:r>
              <a:rPr lang="en-CA" dirty="0"/>
              <a:t>Narrative Structure</a:t>
            </a:r>
          </a:p>
        </p:txBody>
      </p:sp>
      <p:sp>
        <p:nvSpPr>
          <p:cNvPr id="3" name="Content Placeholder 2">
            <a:extLst>
              <a:ext uri="{FF2B5EF4-FFF2-40B4-BE49-F238E27FC236}">
                <a16:creationId xmlns:a16="http://schemas.microsoft.com/office/drawing/2014/main" id="{31D7C1D2-029B-49A9-A3AE-069F8CD12457}"/>
              </a:ext>
            </a:extLst>
          </p:cNvPr>
          <p:cNvSpPr>
            <a:spLocks noGrp="1"/>
          </p:cNvSpPr>
          <p:nvPr>
            <p:ph idx="1"/>
          </p:nvPr>
        </p:nvSpPr>
        <p:spPr>
          <a:xfrm>
            <a:off x="838200" y="1825625"/>
            <a:ext cx="5990439" cy="4351338"/>
          </a:xfrm>
        </p:spPr>
        <p:txBody>
          <a:bodyPr>
            <a:normAutofit fontScale="92500" lnSpcReduction="10000"/>
          </a:bodyPr>
          <a:lstStyle/>
          <a:p>
            <a:r>
              <a:rPr lang="en-CA" dirty="0"/>
              <a:t>Beginning (setting): introduce characters, context, describe what world we are in</a:t>
            </a:r>
          </a:p>
          <a:p>
            <a:pPr lvl="1"/>
            <a:r>
              <a:rPr lang="en-CA" dirty="0"/>
              <a:t>awaken curiosity, engage with reader/hearer</a:t>
            </a:r>
          </a:p>
          <a:p>
            <a:r>
              <a:rPr lang="en-CA" dirty="0"/>
              <a:t>Middle (conflict): inciting incident, problem, tension, difficulties, victories and setbacks, characters go through changes, transformation, maturity</a:t>
            </a:r>
          </a:p>
          <a:p>
            <a:pPr lvl="1"/>
            <a:r>
              <a:rPr lang="en-CA" dirty="0"/>
              <a:t>character development, bulk of story</a:t>
            </a:r>
          </a:p>
          <a:p>
            <a:r>
              <a:rPr lang="en-CA" dirty="0"/>
              <a:t>End (resolution): final confrontation of problem, all elements of story come together</a:t>
            </a:r>
          </a:p>
          <a:p>
            <a:pPr lvl="1"/>
            <a:r>
              <a:rPr lang="en-CA" dirty="0"/>
              <a:t>transformation of characters evident</a:t>
            </a:r>
          </a:p>
          <a:p>
            <a:pPr lvl="1"/>
            <a:endParaRPr lang="en-CA" dirty="0"/>
          </a:p>
        </p:txBody>
      </p:sp>
      <p:pic>
        <p:nvPicPr>
          <p:cNvPr id="4" name="Picture 3">
            <a:extLst>
              <a:ext uri="{FF2B5EF4-FFF2-40B4-BE49-F238E27FC236}">
                <a16:creationId xmlns:a16="http://schemas.microsoft.com/office/drawing/2014/main" id="{5A3B2D81-B887-4454-AEFE-874938A52EAE}"/>
              </a:ext>
            </a:extLst>
          </p:cNvPr>
          <p:cNvPicPr>
            <a:picLocks noChangeAspect="1"/>
          </p:cNvPicPr>
          <p:nvPr/>
        </p:nvPicPr>
        <p:blipFill>
          <a:blip r:embed="rId2"/>
          <a:stretch>
            <a:fillRect/>
          </a:stretch>
        </p:blipFill>
        <p:spPr>
          <a:xfrm>
            <a:off x="6921792" y="1033463"/>
            <a:ext cx="5143500" cy="5143500"/>
          </a:xfrm>
          <a:prstGeom prst="rect">
            <a:avLst/>
          </a:prstGeom>
        </p:spPr>
      </p:pic>
    </p:spTree>
    <p:extLst>
      <p:ext uri="{BB962C8B-B14F-4D97-AF65-F5344CB8AC3E}">
        <p14:creationId xmlns:p14="http://schemas.microsoft.com/office/powerpoint/2010/main" val="21840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97D1-C570-4894-BD46-F0911239D774}"/>
              </a:ext>
            </a:extLst>
          </p:cNvPr>
          <p:cNvSpPr>
            <a:spLocks noGrp="1"/>
          </p:cNvSpPr>
          <p:nvPr>
            <p:ph type="title"/>
          </p:nvPr>
        </p:nvSpPr>
        <p:spPr/>
        <p:txBody>
          <a:bodyPr/>
          <a:lstStyle/>
          <a:p>
            <a:r>
              <a:rPr lang="en-CA" dirty="0"/>
              <a:t>Narrative in the Bible</a:t>
            </a:r>
          </a:p>
        </p:txBody>
      </p:sp>
      <p:sp>
        <p:nvSpPr>
          <p:cNvPr id="3" name="Content Placeholder 2">
            <a:extLst>
              <a:ext uri="{FF2B5EF4-FFF2-40B4-BE49-F238E27FC236}">
                <a16:creationId xmlns:a16="http://schemas.microsoft.com/office/drawing/2014/main" id="{547838E2-20B5-47AC-972C-41F6B5534EE5}"/>
              </a:ext>
            </a:extLst>
          </p:cNvPr>
          <p:cNvSpPr>
            <a:spLocks noGrp="1"/>
          </p:cNvSpPr>
          <p:nvPr>
            <p:ph idx="1"/>
          </p:nvPr>
        </p:nvSpPr>
        <p:spPr/>
        <p:txBody>
          <a:bodyPr>
            <a:normAutofit fontScale="85000" lnSpcReduction="10000"/>
          </a:bodyPr>
          <a:lstStyle/>
          <a:p>
            <a:r>
              <a:rPr lang="en-CA" dirty="0"/>
              <a:t>40% of the Hebrew Bible is narrative</a:t>
            </a:r>
          </a:p>
          <a:p>
            <a:r>
              <a:rPr lang="en-CA" dirty="0"/>
              <a:t>The gospels are a mix of narrative and proclamation,                                                                   Acts is historic narrative</a:t>
            </a:r>
          </a:p>
          <a:p>
            <a:r>
              <a:rPr lang="en-CA" dirty="0"/>
              <a:t>Use of narratives as teaching tools:</a:t>
            </a:r>
          </a:p>
          <a:p>
            <a:pPr lvl="1"/>
            <a:r>
              <a:rPr lang="en-US" dirty="0"/>
              <a:t>Believable Story: realistic story which illustrates a point (man in ditch, shepherd with lost sheep, father with two sons) </a:t>
            </a:r>
          </a:p>
          <a:p>
            <a:pPr lvl="1"/>
            <a:r>
              <a:rPr lang="en-US" dirty="0"/>
              <a:t>Similitude: illustration taken from everyday life to elucidate something (the kingdom of heaven is like treasure, yeast, mustard seed, sower), often to shock or unsettle the hearers  </a:t>
            </a:r>
          </a:p>
          <a:p>
            <a:pPr lvl="1"/>
            <a:r>
              <a:rPr lang="en-US" dirty="0"/>
              <a:t>Simile: compares two dissimilar things using words “like”, “as” or “than”. Psalm 1: the righteous man is like a tree planted by streams of water, both bear fruit and prosper. </a:t>
            </a:r>
          </a:p>
          <a:p>
            <a:pPr lvl="1"/>
            <a:r>
              <a:rPr lang="en-US" dirty="0"/>
              <a:t>Metaphor: direct comparison between two dissimilar things without using obvious words such as “like” or “as.” Jesus to Pharisees and Sadducees: “You brood of vipers!” (Matt. 3:7).  </a:t>
            </a:r>
          </a:p>
          <a:p>
            <a:pPr lvl="1"/>
            <a:r>
              <a:rPr lang="en-US" dirty="0"/>
              <a:t>Hyperbole: expresses something in extreme terms to make a point. Jesus indicates that a judgmental person has a log in their eye and doesn’t know it. </a:t>
            </a:r>
            <a:endParaRPr lang="en-CA" dirty="0"/>
          </a:p>
        </p:txBody>
      </p:sp>
      <p:pic>
        <p:nvPicPr>
          <p:cNvPr id="4" name="Picture 3">
            <a:extLst>
              <a:ext uri="{FF2B5EF4-FFF2-40B4-BE49-F238E27FC236}">
                <a16:creationId xmlns:a16="http://schemas.microsoft.com/office/drawing/2014/main" id="{CDF3F639-9433-4EF1-8083-BC5DC3A276B3}"/>
              </a:ext>
            </a:extLst>
          </p:cNvPr>
          <p:cNvPicPr>
            <a:picLocks noChangeAspect="1"/>
          </p:cNvPicPr>
          <p:nvPr/>
        </p:nvPicPr>
        <p:blipFill>
          <a:blip r:embed="rId2"/>
          <a:stretch>
            <a:fillRect/>
          </a:stretch>
        </p:blipFill>
        <p:spPr>
          <a:xfrm>
            <a:off x="9025985" y="837239"/>
            <a:ext cx="2143125" cy="2143125"/>
          </a:xfrm>
          <a:prstGeom prst="rect">
            <a:avLst/>
          </a:prstGeom>
        </p:spPr>
      </p:pic>
    </p:spTree>
    <p:extLst>
      <p:ext uri="{BB962C8B-B14F-4D97-AF65-F5344CB8AC3E}">
        <p14:creationId xmlns:p14="http://schemas.microsoft.com/office/powerpoint/2010/main" val="12034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5EB9-0DA3-4D7F-8E7B-C61184F4E3BA}"/>
              </a:ext>
            </a:extLst>
          </p:cNvPr>
          <p:cNvSpPr>
            <a:spLocks noGrp="1"/>
          </p:cNvSpPr>
          <p:nvPr>
            <p:ph type="ctrTitle"/>
          </p:nvPr>
        </p:nvSpPr>
        <p:spPr>
          <a:xfrm>
            <a:off x="1524000" y="656705"/>
            <a:ext cx="9144000" cy="2387600"/>
          </a:xfrm>
        </p:spPr>
        <p:txBody>
          <a:bodyPr/>
          <a:lstStyle/>
          <a:p>
            <a:r>
              <a:rPr lang="en-CA" dirty="0"/>
              <a:t>Preaching, Narrative, and Storytelling</a:t>
            </a:r>
          </a:p>
        </p:txBody>
      </p:sp>
      <p:sp>
        <p:nvSpPr>
          <p:cNvPr id="3" name="Subtitle 2">
            <a:extLst>
              <a:ext uri="{FF2B5EF4-FFF2-40B4-BE49-F238E27FC236}">
                <a16:creationId xmlns:a16="http://schemas.microsoft.com/office/drawing/2014/main" id="{B479886F-8CB5-4452-A422-9CAE4A57E091}"/>
              </a:ext>
            </a:extLst>
          </p:cNvPr>
          <p:cNvSpPr>
            <a:spLocks noGrp="1"/>
          </p:cNvSpPr>
          <p:nvPr>
            <p:ph type="subTitle" idx="1"/>
          </p:nvPr>
        </p:nvSpPr>
        <p:spPr>
          <a:xfrm>
            <a:off x="1524000" y="3103534"/>
            <a:ext cx="9144000" cy="1655762"/>
          </a:xfrm>
        </p:spPr>
        <p:txBody>
          <a:bodyPr/>
          <a:lstStyle/>
          <a:p>
            <a:r>
              <a:rPr lang="en-CA" dirty="0"/>
              <a:t>Session One: The Sermon and the Story</a:t>
            </a:r>
          </a:p>
        </p:txBody>
      </p:sp>
      <p:pic>
        <p:nvPicPr>
          <p:cNvPr id="4" name="Picture 3">
            <a:extLst>
              <a:ext uri="{FF2B5EF4-FFF2-40B4-BE49-F238E27FC236}">
                <a16:creationId xmlns:a16="http://schemas.microsoft.com/office/drawing/2014/main" id="{98F5FC64-0D4C-4148-AF92-7DB086911D2A}"/>
              </a:ext>
            </a:extLst>
          </p:cNvPr>
          <p:cNvPicPr>
            <a:picLocks noChangeAspect="1"/>
          </p:cNvPicPr>
          <p:nvPr/>
        </p:nvPicPr>
        <p:blipFill>
          <a:blip r:embed="rId2"/>
          <a:stretch>
            <a:fillRect/>
          </a:stretch>
        </p:blipFill>
        <p:spPr>
          <a:xfrm>
            <a:off x="1035735" y="4639250"/>
            <a:ext cx="5144154" cy="1886991"/>
          </a:xfrm>
          <a:prstGeom prst="rect">
            <a:avLst/>
          </a:prstGeom>
        </p:spPr>
      </p:pic>
      <p:pic>
        <p:nvPicPr>
          <p:cNvPr id="5" name="Picture 4">
            <a:extLst>
              <a:ext uri="{FF2B5EF4-FFF2-40B4-BE49-F238E27FC236}">
                <a16:creationId xmlns:a16="http://schemas.microsoft.com/office/drawing/2014/main" id="{2EAE1916-98C5-4D2E-871C-CAC6EF09BB25}"/>
              </a:ext>
            </a:extLst>
          </p:cNvPr>
          <p:cNvPicPr>
            <a:picLocks noChangeAspect="1"/>
          </p:cNvPicPr>
          <p:nvPr/>
        </p:nvPicPr>
        <p:blipFill>
          <a:blip r:embed="rId3"/>
          <a:stretch>
            <a:fillRect/>
          </a:stretch>
        </p:blipFill>
        <p:spPr>
          <a:xfrm>
            <a:off x="6381750" y="3754466"/>
            <a:ext cx="4286250" cy="2771775"/>
          </a:xfrm>
          <a:prstGeom prst="rect">
            <a:avLst/>
          </a:prstGeom>
        </p:spPr>
      </p:pic>
    </p:spTree>
    <p:extLst>
      <p:ext uri="{BB962C8B-B14F-4D97-AF65-F5344CB8AC3E}">
        <p14:creationId xmlns:p14="http://schemas.microsoft.com/office/powerpoint/2010/main" val="197745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706A-70A8-455A-AFF3-D7B6EDCF7AFE}"/>
              </a:ext>
            </a:extLst>
          </p:cNvPr>
          <p:cNvSpPr>
            <a:spLocks noGrp="1"/>
          </p:cNvSpPr>
          <p:nvPr>
            <p:ph type="title"/>
          </p:nvPr>
        </p:nvSpPr>
        <p:spPr/>
        <p:txBody>
          <a:bodyPr/>
          <a:lstStyle/>
          <a:p>
            <a:r>
              <a:rPr lang="en-CA" dirty="0"/>
              <a:t>Narrative Preaching</a:t>
            </a:r>
          </a:p>
        </p:txBody>
      </p:sp>
      <p:sp>
        <p:nvSpPr>
          <p:cNvPr id="3" name="Content Placeholder 2">
            <a:extLst>
              <a:ext uri="{FF2B5EF4-FFF2-40B4-BE49-F238E27FC236}">
                <a16:creationId xmlns:a16="http://schemas.microsoft.com/office/drawing/2014/main" id="{FDCFE7AA-394C-4206-9CF0-FE1A42362337}"/>
              </a:ext>
            </a:extLst>
          </p:cNvPr>
          <p:cNvSpPr>
            <a:spLocks noGrp="1"/>
          </p:cNvSpPr>
          <p:nvPr>
            <p:ph idx="1"/>
          </p:nvPr>
        </p:nvSpPr>
        <p:spPr/>
        <p:txBody>
          <a:bodyPr>
            <a:normAutofit fontScale="77500" lnSpcReduction="20000"/>
          </a:bodyPr>
          <a:lstStyle/>
          <a:p>
            <a:r>
              <a:rPr lang="en-CA" dirty="0"/>
              <a:t>Form and content cannot be separated; what the text does is as important as what it says.</a:t>
            </a:r>
          </a:p>
          <a:p>
            <a:r>
              <a:rPr lang="en-US" dirty="0"/>
              <a:t>The story is the point; a preacher should show, not tell. (David Randolph)</a:t>
            </a:r>
          </a:p>
          <a:p>
            <a:r>
              <a:rPr lang="en-US" dirty="0"/>
              <a:t>A sermon isn't a lecture hall. (Charles Rice)</a:t>
            </a:r>
          </a:p>
          <a:p>
            <a:r>
              <a:rPr lang="en-US" dirty="0"/>
              <a:t>A sermon should weave together the Biblical story and our story. (Edmund </a:t>
            </a:r>
            <a:r>
              <a:rPr lang="en-US" dirty="0" err="1"/>
              <a:t>Steimle</a:t>
            </a:r>
            <a:r>
              <a:rPr lang="en-US" dirty="0"/>
              <a:t>)</a:t>
            </a:r>
          </a:p>
          <a:p>
            <a:r>
              <a:rPr lang="en-US" dirty="0"/>
              <a:t>Sermons should be approached organically, using poetic language and celebration. (Henry Mitchell)</a:t>
            </a:r>
          </a:p>
          <a:p>
            <a:r>
              <a:rPr lang="en-US" dirty="0"/>
              <a:t>A sermon should move </a:t>
            </a:r>
            <a:r>
              <a:rPr lang="en-US" i="1" dirty="0"/>
              <a:t>from</a:t>
            </a:r>
            <a:r>
              <a:rPr lang="en-US" dirty="0"/>
              <a:t> examples </a:t>
            </a:r>
            <a:r>
              <a:rPr lang="en-US" i="1" dirty="0"/>
              <a:t>to</a:t>
            </a:r>
            <a:r>
              <a:rPr lang="en-US" dirty="0"/>
              <a:t> a thesis, taking the congregation through an encounter with the text. (Fred Craddock)</a:t>
            </a:r>
          </a:p>
          <a:p>
            <a:r>
              <a:rPr lang="en-CA" dirty="0"/>
              <a:t>In preaching, we construct an alternate world. (Walter Brueggemann)</a:t>
            </a:r>
          </a:p>
          <a:p>
            <a:r>
              <a:rPr lang="en-US" dirty="0"/>
              <a:t>We see the world the way we've been trained to see it through the stories we've been told, both large and small; how a person tells his or her stories defines how that person thinks. (Stanley Hauerwas)</a:t>
            </a:r>
            <a:endParaRPr lang="en-CA" dirty="0"/>
          </a:p>
        </p:txBody>
      </p:sp>
    </p:spTree>
    <p:extLst>
      <p:ext uri="{BB962C8B-B14F-4D97-AF65-F5344CB8AC3E}">
        <p14:creationId xmlns:p14="http://schemas.microsoft.com/office/powerpoint/2010/main" val="7896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7481-ACB6-4DE7-916B-5171EC9CBB90}"/>
              </a:ext>
            </a:extLst>
          </p:cNvPr>
          <p:cNvSpPr>
            <a:spLocks noGrp="1"/>
          </p:cNvSpPr>
          <p:nvPr>
            <p:ph type="title"/>
          </p:nvPr>
        </p:nvSpPr>
        <p:spPr/>
        <p:txBody>
          <a:bodyPr/>
          <a:lstStyle/>
          <a:p>
            <a:r>
              <a:rPr lang="en-CA" dirty="0"/>
              <a:t>Exercise (Homework)</a:t>
            </a:r>
          </a:p>
        </p:txBody>
      </p:sp>
      <p:sp>
        <p:nvSpPr>
          <p:cNvPr id="3" name="Content Placeholder 2">
            <a:extLst>
              <a:ext uri="{FF2B5EF4-FFF2-40B4-BE49-F238E27FC236}">
                <a16:creationId xmlns:a16="http://schemas.microsoft.com/office/drawing/2014/main" id="{323E4578-4E06-4345-BE02-1694938707E9}"/>
              </a:ext>
            </a:extLst>
          </p:cNvPr>
          <p:cNvSpPr>
            <a:spLocks noGrp="1"/>
          </p:cNvSpPr>
          <p:nvPr>
            <p:ph idx="1"/>
          </p:nvPr>
        </p:nvSpPr>
        <p:spPr/>
        <p:txBody>
          <a:bodyPr/>
          <a:lstStyle/>
          <a:p>
            <a:r>
              <a:rPr lang="en-CA" dirty="0"/>
              <a:t>Show instead of tell</a:t>
            </a:r>
          </a:p>
          <a:p>
            <a:pPr lvl="1"/>
            <a:r>
              <a:rPr lang="en-CA" dirty="0"/>
              <a:t>God is just</a:t>
            </a:r>
          </a:p>
          <a:p>
            <a:pPr lvl="1"/>
            <a:r>
              <a:rPr lang="en-CA" dirty="0"/>
              <a:t>God is merciful</a:t>
            </a:r>
          </a:p>
          <a:p>
            <a:pPr lvl="1"/>
            <a:r>
              <a:rPr lang="en-CA" dirty="0"/>
              <a:t>God is loving</a:t>
            </a:r>
          </a:p>
          <a:p>
            <a:pPr lvl="1"/>
            <a:r>
              <a:rPr lang="en-CA" dirty="0"/>
              <a:t>God is a servant</a:t>
            </a:r>
          </a:p>
          <a:p>
            <a:r>
              <a:rPr lang="en-CA" dirty="0"/>
              <a:t>Parables</a:t>
            </a:r>
          </a:p>
          <a:p>
            <a:pPr lvl="1"/>
            <a:r>
              <a:rPr lang="en-CA" dirty="0"/>
              <a:t>The kingdom of heaven is like…</a:t>
            </a:r>
          </a:p>
          <a:p>
            <a:pPr lvl="1"/>
            <a:r>
              <a:rPr lang="en-CA" dirty="0"/>
              <a:t>The Spirit is like…</a:t>
            </a:r>
          </a:p>
          <a:p>
            <a:pPr lvl="1"/>
            <a:r>
              <a:rPr lang="en-CA" dirty="0"/>
              <a:t>Following Jesus is like…</a:t>
            </a:r>
          </a:p>
          <a:p>
            <a:pPr lvl="1"/>
            <a:r>
              <a:rPr lang="en-CA" dirty="0"/>
              <a:t>People who want power are like…</a:t>
            </a:r>
          </a:p>
        </p:txBody>
      </p:sp>
      <p:pic>
        <p:nvPicPr>
          <p:cNvPr id="4" name="Picture 3">
            <a:extLst>
              <a:ext uri="{FF2B5EF4-FFF2-40B4-BE49-F238E27FC236}">
                <a16:creationId xmlns:a16="http://schemas.microsoft.com/office/drawing/2014/main" id="{575219AA-026F-4E65-B5E7-A9AB7E4D10FA}"/>
              </a:ext>
            </a:extLst>
          </p:cNvPr>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146111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492A-677F-4CE9-A2E5-86478ADADA5E}"/>
              </a:ext>
            </a:extLst>
          </p:cNvPr>
          <p:cNvSpPr>
            <a:spLocks noGrp="1"/>
          </p:cNvSpPr>
          <p:nvPr>
            <p:ph type="title"/>
          </p:nvPr>
        </p:nvSpPr>
        <p:spPr/>
        <p:txBody>
          <a:bodyPr/>
          <a:lstStyle/>
          <a:p>
            <a:r>
              <a:rPr lang="en-CA" dirty="0"/>
              <a:t>What is your experience with the sermon?</a:t>
            </a:r>
          </a:p>
        </p:txBody>
      </p:sp>
      <p:sp>
        <p:nvSpPr>
          <p:cNvPr id="3" name="Content Placeholder 2">
            <a:extLst>
              <a:ext uri="{FF2B5EF4-FFF2-40B4-BE49-F238E27FC236}">
                <a16:creationId xmlns:a16="http://schemas.microsoft.com/office/drawing/2014/main" id="{3D14F899-F14E-4FDA-9E7C-9A78CF489A41}"/>
              </a:ext>
            </a:extLst>
          </p:cNvPr>
          <p:cNvSpPr>
            <a:spLocks noGrp="1"/>
          </p:cNvSpPr>
          <p:nvPr>
            <p:ph idx="1"/>
          </p:nvPr>
        </p:nvSpPr>
        <p:spPr/>
        <p:txBody>
          <a:bodyPr/>
          <a:lstStyle/>
          <a:p>
            <a:r>
              <a:rPr lang="en-CA" dirty="0"/>
              <a:t>Best sermon?</a:t>
            </a:r>
          </a:p>
          <a:p>
            <a:r>
              <a:rPr lang="en-CA" dirty="0"/>
              <a:t>Worst sermon?</a:t>
            </a:r>
          </a:p>
          <a:p>
            <a:r>
              <a:rPr lang="en-CA" dirty="0"/>
              <a:t>Most memorable?</a:t>
            </a:r>
          </a:p>
          <a:p>
            <a:r>
              <a:rPr lang="en-CA" dirty="0"/>
              <a:t>What role have sermons played in your spiritual formation?</a:t>
            </a:r>
          </a:p>
          <a:p>
            <a:r>
              <a:rPr lang="en-CA" dirty="0"/>
              <a:t>What do you look for in a sermon? </a:t>
            </a:r>
          </a:p>
          <a:p>
            <a:pPr lvl="1"/>
            <a:r>
              <a:rPr lang="en-CA" dirty="0"/>
              <a:t>Strategy, spirituality, chemistry, imagination, learning, etc.</a:t>
            </a:r>
          </a:p>
          <a:p>
            <a:pPr marL="0" indent="0">
              <a:buNone/>
            </a:pPr>
            <a:endParaRPr lang="en-CA" dirty="0"/>
          </a:p>
        </p:txBody>
      </p:sp>
    </p:spTree>
    <p:extLst>
      <p:ext uri="{BB962C8B-B14F-4D97-AF65-F5344CB8AC3E}">
        <p14:creationId xmlns:p14="http://schemas.microsoft.com/office/powerpoint/2010/main" val="17335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84EA-A378-4CBD-BF8B-CAEA3D26B482}"/>
              </a:ext>
            </a:extLst>
          </p:cNvPr>
          <p:cNvSpPr>
            <a:spLocks noGrp="1"/>
          </p:cNvSpPr>
          <p:nvPr>
            <p:ph type="title"/>
          </p:nvPr>
        </p:nvSpPr>
        <p:spPr/>
        <p:txBody>
          <a:bodyPr/>
          <a:lstStyle/>
          <a:p>
            <a:r>
              <a:rPr lang="en-CA" dirty="0"/>
              <a:t>The history of the sermon</a:t>
            </a:r>
          </a:p>
        </p:txBody>
      </p:sp>
      <p:sp>
        <p:nvSpPr>
          <p:cNvPr id="3" name="Content Placeholder 2">
            <a:extLst>
              <a:ext uri="{FF2B5EF4-FFF2-40B4-BE49-F238E27FC236}">
                <a16:creationId xmlns:a16="http://schemas.microsoft.com/office/drawing/2014/main" id="{41007D3B-1D3E-4548-AFD7-4614921DFB28}"/>
              </a:ext>
            </a:extLst>
          </p:cNvPr>
          <p:cNvSpPr>
            <a:spLocks noGrp="1"/>
          </p:cNvSpPr>
          <p:nvPr>
            <p:ph idx="1"/>
          </p:nvPr>
        </p:nvSpPr>
        <p:spPr>
          <a:xfrm>
            <a:off x="327171" y="1690688"/>
            <a:ext cx="7751427" cy="4886281"/>
          </a:xfrm>
        </p:spPr>
        <p:txBody>
          <a:bodyPr>
            <a:normAutofit/>
          </a:bodyPr>
          <a:lstStyle/>
          <a:p>
            <a:r>
              <a:rPr lang="en-CA" dirty="0"/>
              <a:t>Tabernacle/Temple worship: the relationship between YHWH and Israel was revealed in the physical structure, the rituals enacted the story (sacrifices, cleansing, incense, feasts, etc.), psalms sung, reading of writings, laws, prophets, etc. </a:t>
            </a:r>
          </a:p>
          <a:p>
            <a:r>
              <a:rPr lang="en-CA" dirty="0"/>
              <a:t>Synagogue (house of assembly): reading of text followed by interpretation/teaching, interactive discussion, a child allowed to engage in dialogue (Jesus at 12)</a:t>
            </a:r>
          </a:p>
        </p:txBody>
      </p:sp>
      <p:pic>
        <p:nvPicPr>
          <p:cNvPr id="4" name="Picture 3">
            <a:extLst>
              <a:ext uri="{FF2B5EF4-FFF2-40B4-BE49-F238E27FC236}">
                <a16:creationId xmlns:a16="http://schemas.microsoft.com/office/drawing/2014/main" id="{C5AE965B-DFA8-46F3-863F-775C395C388C}"/>
              </a:ext>
            </a:extLst>
          </p:cNvPr>
          <p:cNvPicPr>
            <a:picLocks noChangeAspect="1"/>
          </p:cNvPicPr>
          <p:nvPr/>
        </p:nvPicPr>
        <p:blipFill>
          <a:blip r:embed="rId2"/>
          <a:stretch>
            <a:fillRect/>
          </a:stretch>
        </p:blipFill>
        <p:spPr>
          <a:xfrm>
            <a:off x="8226620" y="1371855"/>
            <a:ext cx="3760678" cy="4351338"/>
          </a:xfrm>
          <a:prstGeom prst="rect">
            <a:avLst/>
          </a:prstGeom>
        </p:spPr>
      </p:pic>
    </p:spTree>
    <p:extLst>
      <p:ext uri="{BB962C8B-B14F-4D97-AF65-F5344CB8AC3E}">
        <p14:creationId xmlns:p14="http://schemas.microsoft.com/office/powerpoint/2010/main" val="10892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0A85-693C-4767-B6F0-414C8547E2FB}"/>
              </a:ext>
            </a:extLst>
          </p:cNvPr>
          <p:cNvSpPr>
            <a:spLocks noGrp="1"/>
          </p:cNvSpPr>
          <p:nvPr>
            <p:ph type="title"/>
          </p:nvPr>
        </p:nvSpPr>
        <p:spPr/>
        <p:txBody>
          <a:bodyPr/>
          <a:lstStyle/>
          <a:p>
            <a:r>
              <a:rPr lang="en-CA" dirty="0"/>
              <a:t>The history of the sermon</a:t>
            </a:r>
          </a:p>
        </p:txBody>
      </p:sp>
      <p:sp>
        <p:nvSpPr>
          <p:cNvPr id="3" name="Content Placeholder 2">
            <a:extLst>
              <a:ext uri="{FF2B5EF4-FFF2-40B4-BE49-F238E27FC236}">
                <a16:creationId xmlns:a16="http://schemas.microsoft.com/office/drawing/2014/main" id="{B869FE3D-B459-46A7-B9A7-04764DE45046}"/>
              </a:ext>
            </a:extLst>
          </p:cNvPr>
          <p:cNvSpPr>
            <a:spLocks noGrp="1"/>
          </p:cNvSpPr>
          <p:nvPr>
            <p:ph idx="1"/>
          </p:nvPr>
        </p:nvSpPr>
        <p:spPr>
          <a:xfrm>
            <a:off x="550527" y="2506662"/>
            <a:ext cx="11090945" cy="4351338"/>
          </a:xfrm>
        </p:spPr>
        <p:txBody>
          <a:bodyPr>
            <a:normAutofit/>
          </a:bodyPr>
          <a:lstStyle/>
          <a:p>
            <a:r>
              <a:rPr lang="en-CA" dirty="0"/>
              <a:t>First century: </a:t>
            </a:r>
          </a:p>
          <a:p>
            <a:pPr lvl="1"/>
            <a:r>
              <a:rPr lang="en-CA" dirty="0"/>
              <a:t>In the gathered assembly: every one could contribute: psalm, teaching, revelation, tongue, interpretation, etc. (1 Cor. 14:26), reading of letters to churches</a:t>
            </a:r>
          </a:p>
          <a:p>
            <a:pPr lvl="1"/>
            <a:r>
              <a:rPr lang="en-CA" dirty="0"/>
              <a:t>Outside the church gathering: teachers gave discourses to their disciples, public/street speeches or declarations followed by discussion and debate</a:t>
            </a:r>
          </a:p>
          <a:p>
            <a:r>
              <a:rPr lang="en-CA" dirty="0"/>
              <a:t>Post-apostolic churches: </a:t>
            </a:r>
          </a:p>
          <a:p>
            <a:pPr lvl="1"/>
            <a:r>
              <a:rPr lang="en-CA" dirty="0"/>
              <a:t>started to formalize meetings, new elements added to synagogue format,                                                                             sermons generally not interactive (preacher would sit, congregation would stand), </a:t>
            </a:r>
          </a:p>
          <a:p>
            <a:pPr lvl="1"/>
            <a:r>
              <a:rPr lang="en-CA" dirty="0"/>
              <a:t>questions and dialogue happened in smaller settings (catechesis)</a:t>
            </a:r>
          </a:p>
          <a:p>
            <a:pPr lvl="1"/>
            <a:r>
              <a:rPr lang="en-CA" dirty="0"/>
              <a:t>preaching in public, dialogue in evangelistic settings</a:t>
            </a:r>
          </a:p>
          <a:p>
            <a:endParaRPr lang="en-CA" dirty="0"/>
          </a:p>
        </p:txBody>
      </p:sp>
      <p:pic>
        <p:nvPicPr>
          <p:cNvPr id="4" name="Picture 3">
            <a:extLst>
              <a:ext uri="{FF2B5EF4-FFF2-40B4-BE49-F238E27FC236}">
                <a16:creationId xmlns:a16="http://schemas.microsoft.com/office/drawing/2014/main" id="{B76293AB-8E1F-44BF-85EA-32DDB780D7C5}"/>
              </a:ext>
            </a:extLst>
          </p:cNvPr>
          <p:cNvPicPr>
            <a:picLocks noChangeAspect="1"/>
          </p:cNvPicPr>
          <p:nvPr/>
        </p:nvPicPr>
        <p:blipFill>
          <a:blip r:embed="rId2"/>
          <a:stretch>
            <a:fillRect/>
          </a:stretch>
        </p:blipFill>
        <p:spPr>
          <a:xfrm>
            <a:off x="8297965" y="183204"/>
            <a:ext cx="3698919" cy="2652819"/>
          </a:xfrm>
          <a:prstGeom prst="rect">
            <a:avLst/>
          </a:prstGeom>
        </p:spPr>
      </p:pic>
    </p:spTree>
    <p:extLst>
      <p:ext uri="{BB962C8B-B14F-4D97-AF65-F5344CB8AC3E}">
        <p14:creationId xmlns:p14="http://schemas.microsoft.com/office/powerpoint/2010/main" val="40026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8E49BF-2C38-4CF5-B71A-5BC7A2C68392}"/>
              </a:ext>
            </a:extLst>
          </p:cNvPr>
          <p:cNvPicPr>
            <a:picLocks noChangeAspect="1"/>
          </p:cNvPicPr>
          <p:nvPr/>
        </p:nvPicPr>
        <p:blipFill>
          <a:blip r:embed="rId2"/>
          <a:stretch>
            <a:fillRect/>
          </a:stretch>
        </p:blipFill>
        <p:spPr>
          <a:xfrm>
            <a:off x="9304481" y="1577232"/>
            <a:ext cx="2562225" cy="2590800"/>
          </a:xfrm>
          <a:prstGeom prst="rect">
            <a:avLst/>
          </a:prstGeom>
        </p:spPr>
      </p:pic>
      <p:sp>
        <p:nvSpPr>
          <p:cNvPr id="2" name="Title 1">
            <a:extLst>
              <a:ext uri="{FF2B5EF4-FFF2-40B4-BE49-F238E27FC236}">
                <a16:creationId xmlns:a16="http://schemas.microsoft.com/office/drawing/2014/main" id="{20C8FE69-9A32-47A3-A3C6-CFED6FFC6929}"/>
              </a:ext>
            </a:extLst>
          </p:cNvPr>
          <p:cNvSpPr>
            <a:spLocks noGrp="1"/>
          </p:cNvSpPr>
          <p:nvPr>
            <p:ph type="title"/>
          </p:nvPr>
        </p:nvSpPr>
        <p:spPr/>
        <p:txBody>
          <a:bodyPr/>
          <a:lstStyle/>
          <a:p>
            <a:r>
              <a:rPr lang="en-CA" dirty="0"/>
              <a:t>The history of the sermon</a:t>
            </a:r>
          </a:p>
        </p:txBody>
      </p:sp>
      <p:sp>
        <p:nvSpPr>
          <p:cNvPr id="3" name="Content Placeholder 2">
            <a:extLst>
              <a:ext uri="{FF2B5EF4-FFF2-40B4-BE49-F238E27FC236}">
                <a16:creationId xmlns:a16="http://schemas.microsoft.com/office/drawing/2014/main" id="{9D95AF8E-9189-47AD-92C9-68B4D08A6B53}"/>
              </a:ext>
            </a:extLst>
          </p:cNvPr>
          <p:cNvSpPr>
            <a:spLocks noGrp="1"/>
          </p:cNvSpPr>
          <p:nvPr>
            <p:ph idx="1"/>
          </p:nvPr>
        </p:nvSpPr>
        <p:spPr>
          <a:xfrm>
            <a:off x="325294" y="1400961"/>
            <a:ext cx="9224120" cy="5367721"/>
          </a:xfrm>
        </p:spPr>
        <p:txBody>
          <a:bodyPr>
            <a:normAutofit fontScale="92500" lnSpcReduction="20000"/>
          </a:bodyPr>
          <a:lstStyle/>
          <a:p>
            <a:r>
              <a:rPr lang="en-CA" dirty="0"/>
              <a:t>As church became Romanized (church and state merged), it became less democratic; as church sought to adhere to and enforce orthodoxy, dialogue lessened; preaching on doctrine became the domain of the bishop</a:t>
            </a:r>
          </a:p>
          <a:p>
            <a:r>
              <a:rPr lang="en-CA" dirty="0"/>
              <a:t>Augustine championed Greek form of rhetoric (thesis stated, proved, applied)</a:t>
            </a:r>
          </a:p>
          <a:p>
            <a:r>
              <a:rPr lang="en-CA" dirty="0"/>
              <a:t>Dominicans (Order of Preachers, founded in France in 1216)</a:t>
            </a:r>
          </a:p>
          <a:p>
            <a:pPr lvl="1"/>
            <a:r>
              <a:rPr lang="en-CA" dirty="0"/>
              <a:t>trained to publicly preach in vernacular languages, oppose heresy</a:t>
            </a:r>
          </a:p>
          <a:p>
            <a:pPr lvl="1"/>
            <a:r>
              <a:rPr lang="en-CA" dirty="0"/>
              <a:t>fostered intellectual tradition, produced theologians and philosophers</a:t>
            </a:r>
          </a:p>
          <a:p>
            <a:r>
              <a:rPr lang="en-CA" dirty="0"/>
              <a:t>Luther: encouraged preachers to use written sermons, though he preached mostly </a:t>
            </a:r>
            <a:r>
              <a:rPr lang="en-CA" i="1" dirty="0"/>
              <a:t>ex tempore, </a:t>
            </a:r>
            <a:r>
              <a:rPr lang="en-CA" dirty="0"/>
              <a:t>having worked a great deal with the texts in question, catechisms written (formalized what questions </a:t>
            </a:r>
            <a:r>
              <a:rPr lang="en-CA" i="1" dirty="0"/>
              <a:t>should</a:t>
            </a:r>
            <a:r>
              <a:rPr lang="en-CA" dirty="0"/>
              <a:t> be asked)</a:t>
            </a:r>
          </a:p>
          <a:p>
            <a:r>
              <a:rPr lang="en-CA" dirty="0"/>
              <a:t>Circuit riders (late 1700s and early 1800s): preachers who traveled to preach at any place available, some notable examples are John Wesley (Britain) and Richard Allen, first black Methodist minister in USA</a:t>
            </a:r>
          </a:p>
          <a:p>
            <a:endParaRPr lang="en-CA" dirty="0"/>
          </a:p>
          <a:p>
            <a:endParaRPr lang="en-CA" dirty="0"/>
          </a:p>
        </p:txBody>
      </p:sp>
    </p:spTree>
    <p:extLst>
      <p:ext uri="{BB962C8B-B14F-4D97-AF65-F5344CB8AC3E}">
        <p14:creationId xmlns:p14="http://schemas.microsoft.com/office/powerpoint/2010/main" val="29276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3C1C-8B0E-4F73-A3A2-B2DA9BB4EF72}"/>
              </a:ext>
            </a:extLst>
          </p:cNvPr>
          <p:cNvSpPr>
            <a:spLocks noGrp="1"/>
          </p:cNvSpPr>
          <p:nvPr>
            <p:ph type="title"/>
          </p:nvPr>
        </p:nvSpPr>
        <p:spPr/>
        <p:txBody>
          <a:bodyPr/>
          <a:lstStyle/>
          <a:p>
            <a:r>
              <a:rPr lang="en-CA" dirty="0"/>
              <a:t>The history of the sermon</a:t>
            </a:r>
          </a:p>
        </p:txBody>
      </p:sp>
      <p:sp>
        <p:nvSpPr>
          <p:cNvPr id="3" name="Content Placeholder 2">
            <a:extLst>
              <a:ext uri="{FF2B5EF4-FFF2-40B4-BE49-F238E27FC236}">
                <a16:creationId xmlns:a16="http://schemas.microsoft.com/office/drawing/2014/main" id="{9FF50F20-3ED6-4B49-B35F-6274275C1483}"/>
              </a:ext>
            </a:extLst>
          </p:cNvPr>
          <p:cNvSpPr>
            <a:spLocks noGrp="1"/>
          </p:cNvSpPr>
          <p:nvPr>
            <p:ph idx="1"/>
          </p:nvPr>
        </p:nvSpPr>
        <p:spPr>
          <a:xfrm>
            <a:off x="192947" y="1825625"/>
            <a:ext cx="11160853" cy="4667250"/>
          </a:xfrm>
        </p:spPr>
        <p:txBody>
          <a:bodyPr>
            <a:normAutofit lnSpcReduction="10000"/>
          </a:bodyPr>
          <a:lstStyle/>
          <a:p>
            <a:r>
              <a:rPr lang="en-CA" dirty="0"/>
              <a:t>Itinerant evangelists: George Whitfield, Billy Sunday,                                                      Billy Graham, Kathryn Kuhlman, Benny Hinn</a:t>
            </a:r>
          </a:p>
          <a:p>
            <a:r>
              <a:rPr lang="en-CA" dirty="0"/>
              <a:t>Media preaching: radio, television, multi-site                                                    congregations (remote sermon), recorded sermons</a:t>
            </a:r>
          </a:p>
          <a:p>
            <a:r>
              <a:rPr lang="en-CA" dirty="0"/>
              <a:t>Different traditions: </a:t>
            </a:r>
          </a:p>
          <a:p>
            <a:pPr lvl="1"/>
            <a:r>
              <a:rPr lang="en-CA" dirty="0"/>
              <a:t>Catholic homily (given by priest): around 10 minutes, following lectionary readings, explains some part of the reading, usually read</a:t>
            </a:r>
          </a:p>
          <a:p>
            <a:pPr lvl="1"/>
            <a:r>
              <a:rPr lang="en-CA" dirty="0"/>
              <a:t>Orthodox homily (given by celebrant, priest, deacon, but not lay person): based on readings, usually read</a:t>
            </a:r>
          </a:p>
          <a:p>
            <a:pPr lvl="1"/>
            <a:r>
              <a:rPr lang="en-CA" dirty="0"/>
              <a:t>North American Protestant sermon (usually given by pastor): 30-45 minutes, more extemporaneous</a:t>
            </a:r>
          </a:p>
          <a:p>
            <a:pPr lvl="1"/>
            <a:r>
              <a:rPr lang="en-CA" dirty="0"/>
              <a:t>African American sermon: extemporaneous, involves listeners, incorporates music, lengthy</a:t>
            </a:r>
          </a:p>
          <a:p>
            <a:pPr lvl="1"/>
            <a:endParaRPr lang="en-CA" dirty="0"/>
          </a:p>
        </p:txBody>
      </p:sp>
      <p:pic>
        <p:nvPicPr>
          <p:cNvPr id="4" name="Picture 3">
            <a:extLst>
              <a:ext uri="{FF2B5EF4-FFF2-40B4-BE49-F238E27FC236}">
                <a16:creationId xmlns:a16="http://schemas.microsoft.com/office/drawing/2014/main" id="{DD8B01EC-3282-423E-A441-71F7520B72BC}"/>
              </a:ext>
            </a:extLst>
          </p:cNvPr>
          <p:cNvPicPr>
            <a:picLocks noChangeAspect="1"/>
          </p:cNvPicPr>
          <p:nvPr/>
        </p:nvPicPr>
        <p:blipFill>
          <a:blip r:embed="rId2"/>
          <a:stretch>
            <a:fillRect/>
          </a:stretch>
        </p:blipFill>
        <p:spPr>
          <a:xfrm>
            <a:off x="8523170" y="243936"/>
            <a:ext cx="3400425" cy="3400425"/>
          </a:xfrm>
          <a:prstGeom prst="rect">
            <a:avLst/>
          </a:prstGeom>
        </p:spPr>
      </p:pic>
    </p:spTree>
    <p:extLst>
      <p:ext uri="{BB962C8B-B14F-4D97-AF65-F5344CB8AC3E}">
        <p14:creationId xmlns:p14="http://schemas.microsoft.com/office/powerpoint/2010/main" val="6877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2E32-6334-4091-870E-94157DDC7EF0}"/>
              </a:ext>
            </a:extLst>
          </p:cNvPr>
          <p:cNvSpPr>
            <a:spLocks noGrp="1"/>
          </p:cNvSpPr>
          <p:nvPr>
            <p:ph type="title"/>
          </p:nvPr>
        </p:nvSpPr>
        <p:spPr/>
        <p:txBody>
          <a:bodyPr/>
          <a:lstStyle/>
          <a:p>
            <a:r>
              <a:rPr lang="en-CA" dirty="0"/>
              <a:t>Homily vs. Sermon</a:t>
            </a:r>
          </a:p>
        </p:txBody>
      </p:sp>
      <p:sp>
        <p:nvSpPr>
          <p:cNvPr id="3" name="Content Placeholder 2">
            <a:extLst>
              <a:ext uri="{FF2B5EF4-FFF2-40B4-BE49-F238E27FC236}">
                <a16:creationId xmlns:a16="http://schemas.microsoft.com/office/drawing/2014/main" id="{ECA1836C-9ED5-41B2-BAB4-FB5B53B166F7}"/>
              </a:ext>
            </a:extLst>
          </p:cNvPr>
          <p:cNvSpPr>
            <a:spLocks noGrp="1"/>
          </p:cNvSpPr>
          <p:nvPr>
            <p:ph idx="1"/>
          </p:nvPr>
        </p:nvSpPr>
        <p:spPr>
          <a:xfrm>
            <a:off x="838200" y="1489352"/>
            <a:ext cx="10515600" cy="4351338"/>
          </a:xfrm>
        </p:spPr>
        <p:txBody>
          <a:bodyPr/>
          <a:lstStyle/>
          <a:p>
            <a:r>
              <a:rPr lang="en-CA" dirty="0"/>
              <a:t>Homily (from Greek </a:t>
            </a:r>
            <a:r>
              <a:rPr lang="en-CA" i="1" dirty="0" err="1"/>
              <a:t>homilia</a:t>
            </a:r>
            <a:r>
              <a:rPr lang="en-CA" dirty="0"/>
              <a:t>, meaning conversation, speaking with): Origen used it to mean a commentary on some part of sacred scripture (academic study of sermons is called homiletics); commentary following a reading of scripture</a:t>
            </a:r>
          </a:p>
          <a:p>
            <a:r>
              <a:rPr lang="en-CA" dirty="0"/>
              <a:t>Sermon (Latin </a:t>
            </a:r>
            <a:r>
              <a:rPr lang="en-CA" i="1" dirty="0" err="1"/>
              <a:t>sermo</a:t>
            </a:r>
            <a:r>
              <a:rPr lang="en-CA" dirty="0"/>
              <a:t> meaning discourse, talk, speech): speech on religion or morals that the speaker chooses</a:t>
            </a:r>
          </a:p>
          <a:p>
            <a:r>
              <a:rPr lang="en-CA" dirty="0"/>
              <a:t>Now used almost interchangeably</a:t>
            </a:r>
          </a:p>
        </p:txBody>
      </p:sp>
      <p:pic>
        <p:nvPicPr>
          <p:cNvPr id="4" name="Picture 3">
            <a:extLst>
              <a:ext uri="{FF2B5EF4-FFF2-40B4-BE49-F238E27FC236}">
                <a16:creationId xmlns:a16="http://schemas.microsoft.com/office/drawing/2014/main" id="{9A88DAA7-F551-4476-95BF-0265B552F21F}"/>
              </a:ext>
            </a:extLst>
          </p:cNvPr>
          <p:cNvPicPr>
            <a:picLocks noChangeAspect="1"/>
          </p:cNvPicPr>
          <p:nvPr/>
        </p:nvPicPr>
        <p:blipFill>
          <a:blip r:embed="rId2"/>
          <a:stretch>
            <a:fillRect/>
          </a:stretch>
        </p:blipFill>
        <p:spPr>
          <a:xfrm>
            <a:off x="8095375" y="3866357"/>
            <a:ext cx="3919057" cy="2939293"/>
          </a:xfrm>
          <a:prstGeom prst="rect">
            <a:avLst/>
          </a:prstGeom>
        </p:spPr>
      </p:pic>
    </p:spTree>
    <p:extLst>
      <p:ext uri="{BB962C8B-B14F-4D97-AF65-F5344CB8AC3E}">
        <p14:creationId xmlns:p14="http://schemas.microsoft.com/office/powerpoint/2010/main" val="40394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659D-EFBB-4166-8648-9751B0C70EDB}"/>
              </a:ext>
            </a:extLst>
          </p:cNvPr>
          <p:cNvSpPr>
            <a:spLocks noGrp="1"/>
          </p:cNvSpPr>
          <p:nvPr>
            <p:ph type="title"/>
          </p:nvPr>
        </p:nvSpPr>
        <p:spPr/>
        <p:txBody>
          <a:bodyPr/>
          <a:lstStyle/>
          <a:p>
            <a:r>
              <a:rPr lang="en-CA" dirty="0"/>
              <a:t>Teaching vs. Preaching</a:t>
            </a:r>
          </a:p>
        </p:txBody>
      </p:sp>
      <p:sp>
        <p:nvSpPr>
          <p:cNvPr id="3" name="Content Placeholder 2">
            <a:extLst>
              <a:ext uri="{FF2B5EF4-FFF2-40B4-BE49-F238E27FC236}">
                <a16:creationId xmlns:a16="http://schemas.microsoft.com/office/drawing/2014/main" id="{DA8ADD1A-57F1-4686-BF53-6F7B64151F42}"/>
              </a:ext>
            </a:extLst>
          </p:cNvPr>
          <p:cNvSpPr>
            <a:spLocks noGrp="1"/>
          </p:cNvSpPr>
          <p:nvPr>
            <p:ph idx="1"/>
          </p:nvPr>
        </p:nvSpPr>
        <p:spPr>
          <a:xfrm>
            <a:off x="4932726" y="1825625"/>
            <a:ext cx="7080309" cy="4868790"/>
          </a:xfrm>
        </p:spPr>
        <p:txBody>
          <a:bodyPr>
            <a:normAutofit/>
          </a:bodyPr>
          <a:lstStyle/>
          <a:p>
            <a:r>
              <a:rPr lang="en-CA" dirty="0"/>
              <a:t>Teaching (</a:t>
            </a:r>
            <a:r>
              <a:rPr lang="en-CA" i="1" dirty="0" err="1"/>
              <a:t>didasko</a:t>
            </a:r>
            <a:r>
              <a:rPr lang="en-CA" dirty="0"/>
              <a:t>): 97 occurrences in NT, related to the word </a:t>
            </a:r>
            <a:r>
              <a:rPr lang="en-CA" i="1" dirty="0" err="1"/>
              <a:t>dao</a:t>
            </a:r>
            <a:r>
              <a:rPr lang="en-CA" dirty="0"/>
              <a:t> (to learn) </a:t>
            </a:r>
          </a:p>
          <a:p>
            <a:pPr lvl="1"/>
            <a:r>
              <a:rPr lang="en-CA" dirty="0"/>
              <a:t>To cause to learn, to instruct, to impart knowledge. </a:t>
            </a:r>
          </a:p>
          <a:p>
            <a:pPr lvl="1"/>
            <a:r>
              <a:rPr lang="en-CA" dirty="0"/>
              <a:t>Learning and teaching are closely related. A teacher is first a learner, desires to share knowledge, wisdom. Teacher and learner work together, sometimes no definitive answer/final conclusion is offered, but the learning process is seen as ongoing.</a:t>
            </a:r>
          </a:p>
          <a:p>
            <a:pPr lvl="1"/>
            <a:r>
              <a:rPr lang="en-CA" dirty="0"/>
              <a:t>Teaching invites people to engage with the subject, to consider something together.</a:t>
            </a:r>
          </a:p>
          <a:p>
            <a:endParaRPr lang="en-CA" dirty="0"/>
          </a:p>
        </p:txBody>
      </p:sp>
      <p:pic>
        <p:nvPicPr>
          <p:cNvPr id="4" name="Picture 3">
            <a:extLst>
              <a:ext uri="{FF2B5EF4-FFF2-40B4-BE49-F238E27FC236}">
                <a16:creationId xmlns:a16="http://schemas.microsoft.com/office/drawing/2014/main" id="{C0295E1A-5DE9-4383-BD68-3188E9DE1C4E}"/>
              </a:ext>
            </a:extLst>
          </p:cNvPr>
          <p:cNvPicPr>
            <a:picLocks noChangeAspect="1"/>
          </p:cNvPicPr>
          <p:nvPr/>
        </p:nvPicPr>
        <p:blipFill>
          <a:blip r:embed="rId2"/>
          <a:stretch>
            <a:fillRect/>
          </a:stretch>
        </p:blipFill>
        <p:spPr>
          <a:xfrm>
            <a:off x="411060" y="2420237"/>
            <a:ext cx="4366994" cy="2906509"/>
          </a:xfrm>
          <a:prstGeom prst="rect">
            <a:avLst/>
          </a:prstGeom>
        </p:spPr>
      </p:pic>
    </p:spTree>
    <p:extLst>
      <p:ext uri="{BB962C8B-B14F-4D97-AF65-F5344CB8AC3E}">
        <p14:creationId xmlns:p14="http://schemas.microsoft.com/office/powerpoint/2010/main" val="3855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2071</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system-ui</vt:lpstr>
      <vt:lpstr>Office Theme</vt:lpstr>
      <vt:lpstr>Preaching, Narrative, and Storytelling</vt:lpstr>
      <vt:lpstr>Preaching, Narrative, and Storytelling</vt:lpstr>
      <vt:lpstr>What is your experience with the sermon?</vt:lpstr>
      <vt:lpstr>The history of the sermon</vt:lpstr>
      <vt:lpstr>The history of the sermon</vt:lpstr>
      <vt:lpstr>The history of the sermon</vt:lpstr>
      <vt:lpstr>The history of the sermon</vt:lpstr>
      <vt:lpstr>Homily vs. Sermon</vt:lpstr>
      <vt:lpstr>Teaching vs. Preaching</vt:lpstr>
      <vt:lpstr>Teaching</vt:lpstr>
      <vt:lpstr>Teaching vs. Preaching</vt:lpstr>
      <vt:lpstr>Preaching</vt:lpstr>
      <vt:lpstr>What does a sermon do?</vt:lpstr>
      <vt:lpstr>What is a sermon?</vt:lpstr>
      <vt:lpstr>What does a story do?</vt:lpstr>
      <vt:lpstr>Exercise</vt:lpstr>
      <vt:lpstr>The Six-Word Story</vt:lpstr>
      <vt:lpstr>Narrative Structure</vt:lpstr>
      <vt:lpstr>Narrative in the Bible</vt:lpstr>
      <vt:lpstr>Narrative Preaching</vt:lpstr>
      <vt:lpstr>Exercise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Narrative, and Storytelling</dc:title>
  <dc:creator>Matte Downey</dc:creator>
  <cp:lastModifiedBy>Matte Downey</cp:lastModifiedBy>
  <cp:revision>12</cp:revision>
  <dcterms:created xsi:type="dcterms:W3CDTF">2020-10-05T20:25:28Z</dcterms:created>
  <dcterms:modified xsi:type="dcterms:W3CDTF">2020-10-07T20:39:54Z</dcterms:modified>
</cp:coreProperties>
</file>